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8" r:id="rId2"/>
    <p:sldId id="300" r:id="rId3"/>
    <p:sldId id="301" r:id="rId4"/>
    <p:sldId id="302" r:id="rId5"/>
    <p:sldId id="305" r:id="rId6"/>
    <p:sldId id="303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7" r:id="rId17"/>
    <p:sldId id="316" r:id="rId18"/>
    <p:sldId id="313" r:id="rId19"/>
    <p:sldId id="318" r:id="rId20"/>
    <p:sldId id="319" r:id="rId21"/>
    <p:sldId id="320" r:id="rId22"/>
    <p:sldId id="32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79CC93D-E52E-4D84-901B-11D7331DD495}">
          <p14:sldIdLst/>
        </p14:section>
        <p14:section name="Untitled Section" id="{B40F9EEE-E53A-AC4D-A0FA-B3B2502FB7D5}">
          <p14:sldIdLst>
            <p14:sldId id="288"/>
            <p14:sldId id="300"/>
            <p14:sldId id="301"/>
            <p14:sldId id="302"/>
            <p14:sldId id="305"/>
            <p14:sldId id="303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5"/>
            <p14:sldId id="317"/>
            <p14:sldId id="316"/>
            <p14:sldId id="313"/>
            <p14:sldId id="318"/>
            <p14:sldId id="319"/>
            <p14:sldId id="320"/>
            <p14:sldId id="321"/>
          </p14:sldIdLst>
        </p14:section>
        <p14:section name="Overview and Objectives" id="{ABA716BF-3A5C-4ADB-94C9-CFEF84EBA240}">
          <p14:sldIdLst/>
        </p14:section>
        <p14:section name="Topic 1" id="{6D9936A3-3945-4757-BC8B-B5C252D8E036}">
          <p14:sldIdLst/>
        </p14:section>
        <p14:section name="Sample Slides for Visuals" id="{BAB3A466-96C9-4230-9978-795378D75699}">
          <p14:sldIdLst/>
        </p14:section>
        <p14:section name="Case Study" id="{8C0305C9-B152-4FBA-A789-FE1976D53990}">
          <p14:sldIdLst/>
        </p14:section>
        <p14:section name="Conclusion and Summary" id="{790CEF5B-569A-4C2F-BED5-750B08C0E5AD}">
          <p14:sldIdLst/>
        </p14:section>
        <p14:section name="Appendix" id="{3F78B471-41DA-46F2-A8E4-97E471896AB3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briella puglies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CC2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57" autoAdjust="0"/>
    <p:restoredTop sz="98698" autoAdjust="0"/>
  </p:normalViewPr>
  <p:slideViewPr>
    <p:cSldViewPr>
      <p:cViewPr>
        <p:scale>
          <a:sx n="99" d="100"/>
          <a:sy n="99" d="100"/>
        </p:scale>
        <p:origin x="-6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8448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8" Type="http://schemas.openxmlformats.org/officeDocument/2006/relationships/image" Target="../media/image55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Relationship Id="rId3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03/03/14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118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03/03/14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42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G. Pugliese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noProof="0" smtClean="0"/>
              <a:t>Drag picture to placeholder or click icon to add</a:t>
            </a:r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954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Apple Chancery"/>
                <a:cs typeface="Apple Chancery"/>
              </a:defRPr>
            </a:lvl1pPr>
          </a:lstStyle>
          <a:p>
            <a:r>
              <a:rPr lang="de-DE" dirty="0" smtClean="0">
                <a:solidFill>
                  <a:srgbClr val="4CC2FF"/>
                </a:solidFill>
              </a:rPr>
              <a:t>G. Pugliese </a:t>
            </a:r>
            <a:endParaRPr lang="en-US" dirty="0" smtClean="0">
              <a:solidFill>
                <a:srgbClr val="4CC2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  <p:pic>
        <p:nvPicPr>
          <p:cNvPr id="9" name="Picture 8" descr="image3591.gif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01600"/>
            <a:ext cx="889000" cy="889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33.emf"/><Relationship Id="rId5" Type="http://schemas.openxmlformats.org/officeDocument/2006/relationships/image" Target="../media/image34.jp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oleObject" Target="../embeddings/oleObject24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25.bin"/><Relationship Id="rId7" Type="http://schemas.openxmlformats.org/officeDocument/2006/relationships/image" Target="../media/image36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5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3.bin"/><Relationship Id="rId20" Type="http://schemas.openxmlformats.org/officeDocument/2006/relationships/image" Target="../media/image55.emf"/><Relationship Id="rId10" Type="http://schemas.openxmlformats.org/officeDocument/2006/relationships/image" Target="../media/image51.emf"/><Relationship Id="rId11" Type="http://schemas.openxmlformats.org/officeDocument/2006/relationships/oleObject" Target="../embeddings/oleObject34.bin"/><Relationship Id="rId12" Type="http://schemas.openxmlformats.org/officeDocument/2006/relationships/image" Target="../media/image52.emf"/><Relationship Id="rId13" Type="http://schemas.openxmlformats.org/officeDocument/2006/relationships/oleObject" Target="../embeddings/oleObject35.bin"/><Relationship Id="rId14" Type="http://schemas.openxmlformats.org/officeDocument/2006/relationships/image" Target="../media/image53.emf"/><Relationship Id="rId15" Type="http://schemas.openxmlformats.org/officeDocument/2006/relationships/oleObject" Target="../embeddings/oleObject36.bin"/><Relationship Id="rId16" Type="http://schemas.openxmlformats.org/officeDocument/2006/relationships/image" Target="../media/image54.emf"/><Relationship Id="rId17" Type="http://schemas.openxmlformats.org/officeDocument/2006/relationships/oleObject" Target="../embeddings/oleObject37.bin"/><Relationship Id="rId18" Type="http://schemas.openxmlformats.org/officeDocument/2006/relationships/oleObject" Target="../embeddings/oleObject38.bin"/><Relationship Id="rId19" Type="http://schemas.openxmlformats.org/officeDocument/2006/relationships/oleObject" Target="../embeddings/oleObject39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30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49.emf"/><Relationship Id="rId7" Type="http://schemas.openxmlformats.org/officeDocument/2006/relationships/oleObject" Target="../embeddings/oleObject32.bin"/><Relationship Id="rId8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56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7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2.emf"/><Relationship Id="rId5" Type="http://schemas.openxmlformats.org/officeDocument/2006/relationships/image" Target="../media/image13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5" Type="http://schemas.openxmlformats.org/officeDocument/2006/relationships/image" Target="../media/image15.jp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image" Target="../media/image24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22.emf"/><Relationship Id="rId9" Type="http://schemas.openxmlformats.org/officeDocument/2006/relationships/oleObject" Target="../embeddings/oleObject14.bin"/><Relationship Id="rId10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0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7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0"/>
            <a:ext cx="53340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000" dirty="0" smtClean="0"/>
              <a:t>I principio della Termodinamica</a:t>
            </a:r>
            <a:endParaRPr lang="it-IT" sz="5000" dirty="0"/>
          </a:p>
        </p:txBody>
      </p:sp>
      <p:pic>
        <p:nvPicPr>
          <p:cNvPr id="4" name="Picture Placeholder 3" descr="image3591.gi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08" r="-57708"/>
          <a:stretch>
            <a:fillRect/>
          </a:stretch>
        </p:blipFill>
        <p:spPr>
          <a:xfrm>
            <a:off x="6453188" y="5334000"/>
            <a:ext cx="2462212" cy="1143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852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838200"/>
          </a:xfrm>
        </p:spPr>
        <p:txBody>
          <a:bodyPr/>
          <a:lstStyle/>
          <a:p>
            <a:pPr algn="ctr"/>
            <a:r>
              <a:rPr lang="it-IT" dirty="0">
                <a:latin typeface="Times New Roman" charset="0"/>
              </a:rPr>
              <a:t>Il calore specifico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743201"/>
            <a:ext cx="5149425" cy="4086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2000" y="1066800"/>
            <a:ext cx="81359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/>
              <a:t> dipende dalla sostanza </a:t>
            </a:r>
          </a:p>
          <a:p>
            <a:pPr algn="just"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Ø"/>
            </a:pPr>
            <a:r>
              <a:rPr lang="it-IT" sz="2000" dirty="0"/>
              <a:t> dipende dalla T, si considera costante per piccole </a:t>
            </a:r>
            <a:r>
              <a:rPr lang="it-IT" sz="2000" dirty="0" smtClean="0"/>
              <a:t>variazioni </a:t>
            </a:r>
            <a:r>
              <a:rPr lang="it-IT" sz="2000" dirty="0"/>
              <a:t>da </a:t>
            </a:r>
            <a:r>
              <a:rPr lang="it-IT" sz="2000" dirty="0" err="1"/>
              <a:t>T</a:t>
            </a:r>
            <a:r>
              <a:rPr lang="it-IT" sz="2000" baseline="-25000" dirty="0" err="1"/>
              <a:t>amb</a:t>
            </a:r>
            <a:endParaRPr lang="it-IT" sz="2000" baseline="-25000" dirty="0"/>
          </a:p>
          <a:p>
            <a:pPr algn="just"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Ø"/>
            </a:pPr>
            <a:r>
              <a:rPr lang="it-IT" sz="2000" baseline="-25000" dirty="0"/>
              <a:t> </a:t>
            </a:r>
            <a:r>
              <a:rPr lang="it-IT" sz="2000" dirty="0"/>
              <a:t>dipende dalla trasformazione con cui viene ceduto calore</a:t>
            </a:r>
          </a:p>
        </p:txBody>
      </p:sp>
    </p:spTree>
    <p:extLst>
      <p:ext uri="{BB962C8B-B14F-4D97-AF65-F5344CB8AC3E}">
        <p14:creationId xmlns:p14="http://schemas.microsoft.com/office/powerpoint/2010/main" val="256020481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762000"/>
          </a:xfrm>
        </p:spPr>
        <p:txBody>
          <a:bodyPr/>
          <a:lstStyle/>
          <a:p>
            <a:pPr algn="ctr"/>
            <a:r>
              <a:rPr lang="en-GB" dirty="0" err="1" smtClean="0"/>
              <a:t>Cambiamento</a:t>
            </a:r>
            <a:r>
              <a:rPr lang="en-GB" dirty="0" smtClean="0"/>
              <a:t> di </a:t>
            </a:r>
            <a:r>
              <a:rPr lang="en-GB" dirty="0" err="1" smtClean="0"/>
              <a:t>Fase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19814"/>
              </p:ext>
            </p:extLst>
          </p:nvPr>
        </p:nvGraphicFramePr>
        <p:xfrm>
          <a:off x="5562600" y="2895600"/>
          <a:ext cx="11588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Equation" r:id="rId3" imgW="584200" imgH="203200" progId="Equation.3">
                  <p:embed/>
                </p:oleObj>
              </mc:Choice>
              <mc:Fallback>
                <p:oleObj name="Equation" r:id="rId3" imgW="584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95600"/>
                        <a:ext cx="1158875" cy="444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990600" y="1219200"/>
            <a:ext cx="7750175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200" dirty="0"/>
              <a:t>Cambiamento di fase: ossia </a:t>
            </a:r>
            <a:r>
              <a:rPr lang="it-IT" sz="2200" dirty="0" smtClean="0"/>
              <a:t>il passaggio </a:t>
            </a:r>
            <a:r>
              <a:rPr lang="it-IT" sz="2200" dirty="0"/>
              <a:t>di una sostanza da una fase </a:t>
            </a:r>
            <a:r>
              <a:rPr lang="it-IT" sz="2200" dirty="0" smtClean="0"/>
              <a:t>all’altra</a:t>
            </a:r>
            <a:r>
              <a:rPr lang="it-IT" sz="2200" dirty="0"/>
              <a:t>.</a:t>
            </a: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v"/>
            </a:pPr>
            <a:r>
              <a:rPr lang="it-IT" sz="2200" dirty="0"/>
              <a:t> la temperatura non varia </a:t>
            </a:r>
            <a:r>
              <a:rPr lang="it-IT" sz="2200" b="1" dirty="0" smtClean="0">
                <a:solidFill>
                  <a:srgbClr val="0000FF"/>
                </a:solidFill>
              </a:rPr>
              <a:t>(Trasformazione isoterma)</a:t>
            </a:r>
            <a:endParaRPr lang="it-IT" sz="22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v"/>
            </a:pPr>
            <a:r>
              <a:rPr lang="it-IT" sz="2200" dirty="0"/>
              <a:t> la quantità di calore scambiata: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79109"/>
              </p:ext>
            </p:extLst>
          </p:nvPr>
        </p:nvGraphicFramePr>
        <p:xfrm>
          <a:off x="1447800" y="3657600"/>
          <a:ext cx="6096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Cambiamento di Fase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Terminologia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Solido </a:t>
                      </a:r>
                      <a:r>
                        <a:rPr lang="it-IT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liquido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lang="it-IT" dirty="0" err="1" smtClean="0">
                          <a:latin typeface="Times New Roman"/>
                          <a:cs typeface="Times New Roman"/>
                        </a:rPr>
                        <a:t>usione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liquido </a:t>
                      </a:r>
                      <a:r>
                        <a:rPr lang="it-IT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solido</a:t>
                      </a:r>
                      <a:endParaRPr lang="it-IT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it-IT" dirty="0" err="1" smtClean="0">
                          <a:latin typeface="Times New Roman"/>
                          <a:cs typeface="Times New Roman"/>
                        </a:rPr>
                        <a:t>olidificazione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liquido </a:t>
                      </a:r>
                      <a:r>
                        <a:rPr lang="it-IT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vapore</a:t>
                      </a:r>
                      <a:endParaRPr lang="it-IT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vaporazione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lang="it-IT" dirty="0" err="1" smtClean="0">
                          <a:latin typeface="Times New Roman"/>
                          <a:cs typeface="Times New Roman"/>
                        </a:rPr>
                        <a:t>apore</a:t>
                      </a: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it-IT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liquido</a:t>
                      </a:r>
                      <a:endParaRPr lang="it-IT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lang="it-IT" dirty="0" err="1" smtClean="0">
                          <a:latin typeface="Times New Roman"/>
                          <a:cs typeface="Times New Roman"/>
                        </a:rPr>
                        <a:t>ondensazione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Solido </a:t>
                      </a:r>
                      <a:r>
                        <a:rPr lang="it-IT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it-IT" sz="1800" kern="1200" dirty="0" smtClean="0">
                          <a:solidFill>
                            <a:schemeClr val="dk1"/>
                          </a:solidFill>
                          <a:latin typeface="Times New Roman"/>
                          <a:ea typeface="+mn-ea"/>
                          <a:cs typeface="Times New Roman"/>
                          <a:sym typeface="Wingdings"/>
                        </a:rPr>
                        <a:t>vapore</a:t>
                      </a:r>
                      <a:endParaRPr lang="it-IT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it-IT" dirty="0" err="1" smtClean="0">
                          <a:latin typeface="Times New Roman"/>
                          <a:cs typeface="Times New Roman"/>
                        </a:rPr>
                        <a:t>ublimazione</a:t>
                      </a:r>
                      <a:endParaRPr lang="it-IT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vapore </a:t>
                      </a:r>
                      <a:r>
                        <a:rPr lang="it-IT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r>
                        <a:rPr lang="it-IT" dirty="0" smtClean="0">
                          <a:latin typeface="Times New Roman"/>
                          <a:cs typeface="Times New Roman"/>
                        </a:rPr>
                        <a:t>Solido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it-IT" dirty="0" err="1" smtClean="0">
                          <a:latin typeface="Times New Roman"/>
                          <a:cs typeface="Times New Roman"/>
                        </a:rPr>
                        <a:t>ublimazione</a:t>
                      </a:r>
                      <a:endParaRPr lang="it-IT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46632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Cambiamento</a:t>
            </a:r>
            <a:r>
              <a:rPr lang="en-GB" dirty="0"/>
              <a:t> di </a:t>
            </a:r>
            <a:r>
              <a:rPr lang="en-GB" dirty="0" err="1"/>
              <a:t>Fase</a:t>
            </a:r>
            <a:r>
              <a:rPr lang="en-GB" dirty="0"/>
              <a:t>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568352"/>
              </p:ext>
            </p:extLst>
          </p:nvPr>
        </p:nvGraphicFramePr>
        <p:xfrm>
          <a:off x="914400" y="5867400"/>
          <a:ext cx="34258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3" name="Equation" r:id="rId3" imgW="1727200" imgH="215900" progId="Equation.3">
                  <p:embed/>
                </p:oleObj>
              </mc:Choice>
              <mc:Fallback>
                <p:oleObj name="Equation" r:id="rId3" imgW="17272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867400"/>
                        <a:ext cx="3425825" cy="473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tabella 20.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848600" cy="45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0122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 smtClean="0"/>
              <a:t>Sorgente</a:t>
            </a:r>
            <a:r>
              <a:rPr lang="en-GB" dirty="0" smtClean="0"/>
              <a:t> di </a:t>
            </a:r>
            <a:r>
              <a:rPr lang="en-GB" dirty="0" err="1" smtClean="0"/>
              <a:t>calore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1219200"/>
            <a:ext cx="7986713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200" dirty="0"/>
              <a:t>Definiamo </a:t>
            </a:r>
            <a:r>
              <a:rPr lang="it-IT" sz="2200" b="1" dirty="0">
                <a:solidFill>
                  <a:schemeClr val="hlink"/>
                </a:solidFill>
              </a:rPr>
              <a:t>sorgente di calore o serbatoio</a:t>
            </a:r>
            <a:r>
              <a:rPr lang="it-IT" sz="2200" dirty="0"/>
              <a:t> un sistema termodinamico </a:t>
            </a:r>
            <a:r>
              <a:rPr lang="it-IT" sz="2200" dirty="0" smtClean="0"/>
              <a:t>con </a:t>
            </a:r>
            <a:r>
              <a:rPr lang="it-IT" sz="2200" dirty="0"/>
              <a:t>capacità termica praticamente </a:t>
            </a:r>
            <a:r>
              <a:rPr lang="it-IT" sz="2200" dirty="0" smtClean="0"/>
              <a:t>infinita </a:t>
            </a:r>
            <a:r>
              <a:rPr lang="it-IT" sz="2200" dirty="0"/>
              <a:t>e che quindi può assorbire o cedere calore restando a temperatura costane. </a:t>
            </a:r>
          </a:p>
          <a:p>
            <a:pPr algn="just" eaLnBrk="1" hangingPunct="1">
              <a:spcBef>
                <a:spcPct val="50000"/>
              </a:spcBef>
            </a:pPr>
            <a:endParaRPr lang="it-IT" sz="2200" dirty="0"/>
          </a:p>
          <a:p>
            <a:pPr algn="just" eaLnBrk="1" hangingPunct="1">
              <a:spcBef>
                <a:spcPct val="50000"/>
              </a:spcBef>
            </a:pPr>
            <a:endParaRPr lang="it-IT" sz="2200" dirty="0"/>
          </a:p>
          <a:p>
            <a:pPr algn="just" eaLnBrk="1" hangingPunct="1">
              <a:spcBef>
                <a:spcPct val="50000"/>
              </a:spcBef>
            </a:pPr>
            <a:r>
              <a:rPr lang="it-IT" sz="2200" dirty="0"/>
              <a:t>Ad es. una grande massa di acqua o aria.  </a:t>
            </a:r>
          </a:p>
        </p:txBody>
      </p:sp>
      <p:pic>
        <p:nvPicPr>
          <p:cNvPr id="6" name="Picture 6" descr="1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55"/>
          <a:stretch>
            <a:fillRect/>
          </a:stretch>
        </p:blipFill>
        <p:spPr bwMode="auto">
          <a:xfrm>
            <a:off x="990600" y="3886199"/>
            <a:ext cx="2362200" cy="295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810000" y="5181600"/>
            <a:ext cx="5111750" cy="86177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000" dirty="0" err="1"/>
              <a:t>Q</a:t>
            </a:r>
            <a:r>
              <a:rPr lang="it-IT" sz="2000" dirty="0"/>
              <a:t> &gt; 0 per il sistema, &lt; 0 per </a:t>
            </a:r>
            <a:r>
              <a:rPr lang="it-IT" sz="2000" dirty="0" smtClean="0"/>
              <a:t>la sorgente</a:t>
            </a:r>
            <a:endParaRPr lang="it-IT" sz="2000" dirty="0"/>
          </a:p>
          <a:p>
            <a:pPr eaLnBrk="1" hangingPunct="1">
              <a:spcBef>
                <a:spcPct val="50000"/>
              </a:spcBef>
            </a:pPr>
            <a:r>
              <a:rPr lang="it-IT" sz="2000" dirty="0" err="1"/>
              <a:t>Q</a:t>
            </a:r>
            <a:r>
              <a:rPr lang="it-IT" sz="2000" dirty="0"/>
              <a:t> &lt; 0 per il sistema &gt; 0 per </a:t>
            </a:r>
            <a:r>
              <a:rPr lang="it-IT" sz="2000" dirty="0" smtClean="0"/>
              <a:t>la sorgente</a:t>
            </a:r>
            <a:endParaRPr lang="it-IT" sz="2000" dirty="0"/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3641180"/>
              </p:ext>
            </p:extLst>
          </p:nvPr>
        </p:nvGraphicFramePr>
        <p:xfrm>
          <a:off x="5943600" y="2743200"/>
          <a:ext cx="2808288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8" name="Equation" r:id="rId4" imgW="1485720" imgH="825480" progId="Equation.3">
                  <p:embed/>
                </p:oleObj>
              </mc:Choice>
              <mc:Fallback>
                <p:oleObj name="Equation" r:id="rId4" imgW="14857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743200"/>
                        <a:ext cx="2808288" cy="1562100"/>
                      </a:xfrm>
                      <a:prstGeom prst="rect">
                        <a:avLst/>
                      </a:prstGeom>
                      <a:noFill/>
                      <a:ln w="12700" cap="rnd">
                        <a:solidFill>
                          <a:schemeClr val="tx1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917907"/>
              </p:ext>
            </p:extLst>
          </p:nvPr>
        </p:nvGraphicFramePr>
        <p:xfrm>
          <a:off x="2286000" y="2514600"/>
          <a:ext cx="9874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9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98742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93134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Trasmissione</a:t>
            </a:r>
            <a:r>
              <a:rPr lang="en-GB" dirty="0"/>
              <a:t> del </a:t>
            </a:r>
            <a:r>
              <a:rPr lang="en-GB" dirty="0" err="1"/>
              <a:t>calore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2954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 smtClean="0">
                <a:latin typeface="Times New Roman"/>
                <a:cs typeface="Times New Roman"/>
              </a:rPr>
              <a:t>Lo scambio e il trasporto di calore entro un sistema possono avvenire attraverso uno dei  seguenti meccanismi</a:t>
            </a:r>
            <a:r>
              <a:rPr lang="it-IT" sz="2200" dirty="0">
                <a:latin typeface="Times New Roman"/>
                <a:cs typeface="Times New Roman"/>
              </a:rPr>
              <a:t> </a:t>
            </a:r>
            <a:r>
              <a:rPr lang="it-IT" sz="2200" dirty="0" smtClean="0">
                <a:latin typeface="Times New Roman"/>
                <a:cs typeface="Times New Roman"/>
              </a:rPr>
              <a:t>detti trasmissione di calore: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Times New Roman"/>
                <a:cs typeface="Times New Roman"/>
              </a:rPr>
              <a:t>Conduzione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200" dirty="0" smtClean="0">
                <a:latin typeface="Times New Roman"/>
                <a:cs typeface="Times New Roman"/>
              </a:rPr>
              <a:t>C</a:t>
            </a:r>
            <a:r>
              <a:rPr lang="it-IT" sz="2200" dirty="0" err="1" smtClean="0">
                <a:latin typeface="Times New Roman"/>
                <a:cs typeface="Times New Roman"/>
              </a:rPr>
              <a:t>onvezione</a:t>
            </a:r>
            <a:endParaRPr lang="it-IT" sz="2200" dirty="0" smtClean="0"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Times New Roman"/>
                <a:cs typeface="Times New Roman"/>
              </a:rPr>
              <a:t>Irraggiamento 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200" dirty="0">
              <a:latin typeface="Times New Roman"/>
              <a:cs typeface="Times New Roman"/>
            </a:endParaRPr>
          </a:p>
          <a:p>
            <a:pPr algn="just"/>
            <a:r>
              <a:rPr lang="it-IT" sz="2200" dirty="0" smtClean="0">
                <a:latin typeface="Times New Roman"/>
                <a:cs typeface="Times New Roman"/>
              </a:rPr>
              <a:t>Operano sempre in presenza di una differenza di temperatura tra sistema ed ambiente o all’interno del sistema stesso. </a:t>
            </a:r>
          </a:p>
          <a:p>
            <a:pPr algn="just"/>
            <a:endParaRPr lang="it-IT" sz="22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+mj-lt"/>
              <a:buAutoNum type="arabicPeriod"/>
            </a:pPr>
            <a:endParaRPr lang="it-IT" sz="2200" dirty="0">
              <a:latin typeface="Times New Roman"/>
              <a:cs typeface="Times New Roman"/>
            </a:endParaRPr>
          </a:p>
        </p:txBody>
      </p:sp>
      <p:pic>
        <p:nvPicPr>
          <p:cNvPr id="6" name="Picture 5" descr="12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7" b="55305"/>
          <a:stretch>
            <a:fillRect/>
          </a:stretch>
        </p:blipFill>
        <p:spPr bwMode="auto">
          <a:xfrm>
            <a:off x="1905000" y="4267200"/>
            <a:ext cx="6088014" cy="195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30135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914400"/>
          </a:xfrm>
        </p:spPr>
        <p:txBody>
          <a:bodyPr/>
          <a:lstStyle/>
          <a:p>
            <a:pPr algn="ctr"/>
            <a:r>
              <a:rPr lang="en-GB" dirty="0" err="1" smtClean="0"/>
              <a:t>Conduzione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62000" y="990600"/>
            <a:ext cx="8153400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chemeClr val="hlink"/>
                </a:solidFill>
              </a:rPr>
              <a:t>Conduzione</a:t>
            </a:r>
            <a:r>
              <a:rPr lang="it-IT" sz="2000" dirty="0"/>
              <a:t>: ha luogo quando si realizza un trasferimento di energia da un corpo </a:t>
            </a:r>
            <a:r>
              <a:rPr lang="it-IT" sz="2000" dirty="0" smtClean="0"/>
              <a:t>all’altro </a:t>
            </a:r>
            <a:r>
              <a:rPr lang="it-IT" sz="2000" dirty="0"/>
              <a:t>posti a contatto ed a diverse </a:t>
            </a:r>
            <a:r>
              <a:rPr lang="it-IT" sz="2000" dirty="0" smtClean="0"/>
              <a:t>T o all’interno di un corpo in cui ci sia un gradiente di T. </a:t>
            </a:r>
            <a:endParaRPr lang="it-IT" sz="2000" dirty="0"/>
          </a:p>
        </p:txBody>
      </p:sp>
      <p:pic>
        <p:nvPicPr>
          <p:cNvPr id="6" name="Picture 7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"/>
          <a:stretch>
            <a:fillRect/>
          </a:stretch>
        </p:blipFill>
        <p:spPr bwMode="auto">
          <a:xfrm>
            <a:off x="6587541" y="2819401"/>
            <a:ext cx="254799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38200" y="2362200"/>
            <a:ext cx="56388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rgbClr val="0000FF"/>
                </a:solidFill>
              </a:rPr>
              <a:t>Legge di Fourier: </a:t>
            </a:r>
            <a:r>
              <a:rPr lang="it-IT" sz="2000" dirty="0" smtClean="0"/>
              <a:t>il calore che passa attraverso una superficie isoterma </a:t>
            </a:r>
            <a:r>
              <a:rPr lang="it-IT" sz="2000" dirty="0" err="1" smtClean="0"/>
              <a:t>dS</a:t>
            </a:r>
            <a:r>
              <a:rPr lang="it-IT" sz="2000" dirty="0" smtClean="0"/>
              <a:t> nel tempo </a:t>
            </a:r>
            <a:r>
              <a:rPr lang="it-IT" sz="2000" dirty="0" err="1" smtClean="0"/>
              <a:t>dt</a:t>
            </a:r>
            <a:r>
              <a:rPr lang="it-IT" sz="2000" dirty="0" smtClean="0"/>
              <a:t>, in presenza di un gradiente di temperatura </a:t>
            </a:r>
            <a:r>
              <a:rPr lang="it-IT" sz="2000" dirty="0" err="1" smtClean="0"/>
              <a:t>dT</a:t>
            </a:r>
            <a:r>
              <a:rPr lang="it-IT" sz="2000" dirty="0" smtClean="0"/>
              <a:t>/dx (ortogonale a </a:t>
            </a:r>
            <a:r>
              <a:rPr lang="it-IT" sz="2000" dirty="0" err="1" smtClean="0"/>
              <a:t>dS</a:t>
            </a:r>
            <a:r>
              <a:rPr lang="it-IT" sz="2000" dirty="0" smtClean="0"/>
              <a:t>, orientato nel verso delle temperature crescenti) è: </a:t>
            </a:r>
            <a:endParaRPr lang="it-IT" sz="2000" dirty="0"/>
          </a:p>
          <a:p>
            <a:pPr algn="just" eaLnBrk="1" hangingPunct="1">
              <a:spcBef>
                <a:spcPct val="50000"/>
              </a:spcBef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</a:pPr>
            <a:endParaRPr lang="it-IT" sz="2000" dirty="0" smtClean="0"/>
          </a:p>
          <a:p>
            <a:pPr algn="just" eaLnBrk="1" hangingPunct="1">
              <a:spcBef>
                <a:spcPct val="50000"/>
              </a:spcBef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</a:pPr>
            <a:r>
              <a:rPr lang="it-IT" sz="2000" dirty="0"/>
              <a:t>	</a:t>
            </a:r>
            <a:r>
              <a:rPr lang="it-IT" sz="2000" b="1" i="1" dirty="0">
                <a:solidFill>
                  <a:srgbClr val="FF0000"/>
                </a:solidFill>
              </a:rPr>
              <a:t>k </a:t>
            </a:r>
            <a:r>
              <a:rPr lang="it-IT" sz="2000" b="1" dirty="0">
                <a:solidFill>
                  <a:srgbClr val="FF0000"/>
                </a:solidFill>
              </a:rPr>
              <a:t>coefficiente di conducibilità termica </a:t>
            </a:r>
            <a:r>
              <a:rPr lang="it-IT" sz="2000" dirty="0" smtClean="0"/>
              <a:t>(funzione della temperatura) </a:t>
            </a:r>
            <a:endParaRPr lang="it-IT" sz="2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45200"/>
              </p:ext>
            </p:extLst>
          </p:nvPr>
        </p:nvGraphicFramePr>
        <p:xfrm>
          <a:off x="2819400" y="4343400"/>
          <a:ext cx="21510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8" name="Equation" r:id="rId4" imgW="1054100" imgH="393700" progId="Equation.3">
                  <p:embed/>
                </p:oleObj>
              </mc:Choice>
              <mc:Fallback>
                <p:oleObj name="Equation" r:id="rId4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2151063" cy="8048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145681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077200" cy="914400"/>
          </a:xfrm>
        </p:spPr>
        <p:txBody>
          <a:bodyPr/>
          <a:lstStyle/>
          <a:p>
            <a:pPr algn="ctr"/>
            <a:r>
              <a:rPr lang="en-GB" dirty="0" err="1" smtClean="0"/>
              <a:t>Conducibilità</a:t>
            </a:r>
            <a:r>
              <a:rPr lang="en-GB" dirty="0" smtClean="0"/>
              <a:t> </a:t>
            </a:r>
            <a:r>
              <a:rPr lang="en-GB" dirty="0" err="1" smtClean="0"/>
              <a:t>termica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tabella 20.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90600"/>
            <a:ext cx="5093199" cy="53326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29200" y="22860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it-IT" dirty="0">
                <a:latin typeface="Times New Roman"/>
                <a:cs typeface="Times New Roman"/>
              </a:rPr>
              <a:t>A seconda del valore di k distingueremo le sostanze in buoni o cattivi conduttori </a:t>
            </a:r>
          </a:p>
        </p:txBody>
      </p:sp>
      <p:pic>
        <p:nvPicPr>
          <p:cNvPr id="8" name="Picture 7" descr="20.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4" t="15185" r="17045" b="24167"/>
          <a:stretch/>
        </p:blipFill>
        <p:spPr>
          <a:xfrm>
            <a:off x="5486400" y="3505200"/>
            <a:ext cx="2836333" cy="184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68501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C</a:t>
            </a:r>
            <a:r>
              <a:rPr lang="it-IT" dirty="0" smtClean="0">
                <a:solidFill>
                  <a:schemeClr val="tx2"/>
                </a:solidFill>
              </a:rPr>
              <a:t>onvezione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1395413"/>
            <a:ext cx="79819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just"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chemeClr val="hlink"/>
                </a:solidFill>
              </a:rPr>
              <a:t>Convezione</a:t>
            </a:r>
            <a:r>
              <a:rPr lang="it-IT" sz="2000" dirty="0"/>
              <a:t>: processo per il quale il calore si trasmette da una regione ad </a:t>
            </a:r>
            <a:r>
              <a:rPr lang="it-IT" sz="2000" dirty="0" smtClean="0"/>
              <a:t>un’altra </a:t>
            </a:r>
            <a:r>
              <a:rPr lang="it-IT" sz="2000" dirty="0"/>
              <a:t>del fluido.  Avviene quando il fluido è a contatto con un oggetto la cui temperatura è diversa da quella del fluido.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2000" b="1" dirty="0"/>
              <a:t>Moto convettivo</a:t>
            </a:r>
            <a:r>
              <a:rPr lang="it-IT" sz="2000" dirty="0"/>
              <a:t>: le parti di fluido più calde (meno dense) vengono spinte verso </a:t>
            </a:r>
            <a:r>
              <a:rPr lang="it-IT" sz="2000" dirty="0" smtClean="0"/>
              <a:t>l’alto (spinta di Archimede) </a:t>
            </a:r>
            <a:r>
              <a:rPr lang="it-IT" sz="2000" dirty="0"/>
              <a:t>e sostituite da quelle più fredde.  </a:t>
            </a:r>
            <a:r>
              <a:rPr lang="it-IT" sz="2000" b="1" dirty="0">
                <a:solidFill>
                  <a:srgbClr val="0000FF"/>
                </a:solidFill>
              </a:rPr>
              <a:t>Circolazione convettiva. 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 startAt="2"/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  <a:buFontTx/>
              <a:buAutoNum type="arabicPeriod" startAt="2"/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  <a:buFontTx/>
              <a:buAutoNum type="arabicPeriod" startAt="2"/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  <a:buFontTx/>
              <a:buAutoNum type="arabicPeriod" startAt="2"/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</a:pPr>
            <a:endParaRPr lang="it-IT" sz="2000" dirty="0"/>
          </a:p>
        </p:txBody>
      </p:sp>
      <p:pic>
        <p:nvPicPr>
          <p:cNvPr id="6" name="Picture 7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3"/>
          <a:stretch>
            <a:fillRect/>
          </a:stretch>
        </p:blipFill>
        <p:spPr bwMode="auto">
          <a:xfrm>
            <a:off x="1143000" y="3733800"/>
            <a:ext cx="31210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07560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914400"/>
          </a:xfrm>
        </p:spPr>
        <p:txBody>
          <a:bodyPr/>
          <a:lstStyle/>
          <a:p>
            <a:pPr algn="ctr"/>
            <a:r>
              <a:rPr lang="en-GB" dirty="0" err="1" smtClean="0"/>
              <a:t>Irraggiamento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1395413"/>
            <a:ext cx="7905750" cy="498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000" b="1" dirty="0">
                <a:solidFill>
                  <a:schemeClr val="hlink"/>
                </a:solidFill>
              </a:rPr>
              <a:t>Irraggiamento:</a:t>
            </a:r>
            <a:r>
              <a:rPr lang="it-IT" sz="2000" dirty="0"/>
              <a:t> Per avere trasferimento di calore non è necessario che ci sia materia. Un corpo a T emette energia sotto forma di onde </a:t>
            </a:r>
            <a:r>
              <a:rPr lang="it-IT" sz="2000" dirty="0" err="1"/>
              <a:t>e.m</a:t>
            </a:r>
            <a:r>
              <a:rPr lang="it-IT" sz="2000" dirty="0"/>
              <a:t>. che si propagano nello spazio, anche se vuoto.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2000" dirty="0" smtClean="0"/>
              <a:t>L’energia </a:t>
            </a:r>
            <a:r>
              <a:rPr lang="it-IT" sz="2000" dirty="0"/>
              <a:t>del sole viene trasportata da onde </a:t>
            </a:r>
            <a:r>
              <a:rPr lang="it-IT" sz="2000" dirty="0" err="1"/>
              <a:t>e.m</a:t>
            </a:r>
            <a:r>
              <a:rPr lang="it-IT" sz="2000" dirty="0"/>
              <a:t>.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sz="2000" dirty="0"/>
              <a:t>Tutti gli oggetti </a:t>
            </a:r>
            <a:r>
              <a:rPr lang="it-IT" sz="2000" dirty="0" smtClean="0"/>
              <a:t>emettono (</a:t>
            </a:r>
            <a:r>
              <a:rPr lang="it-IT" sz="2000" dirty="0"/>
              <a:t>ed in parte assorbono) </a:t>
            </a:r>
            <a:r>
              <a:rPr lang="it-IT" sz="2000" dirty="0" smtClean="0"/>
              <a:t>radiazione elettromagnetiche </a:t>
            </a:r>
            <a:r>
              <a:rPr lang="it-IT" sz="2000" dirty="0"/>
              <a:t>dipendenti dalla loro T. </a:t>
            </a:r>
            <a:endParaRPr lang="it-IT" sz="2000" dirty="0" smtClean="0"/>
          </a:p>
          <a:p>
            <a:pPr algn="just" eaLnBrk="1" hangingPunct="1">
              <a:spcBef>
                <a:spcPct val="50000"/>
              </a:spcBef>
            </a:pPr>
            <a:endParaRPr lang="it-IT" sz="2000" dirty="0" smtClean="0"/>
          </a:p>
          <a:p>
            <a:pPr algn="just"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rgbClr val="0000FF"/>
                </a:solidFill>
              </a:rPr>
              <a:t>Legge di Stefan </a:t>
            </a:r>
            <a:r>
              <a:rPr lang="en-US" sz="2000" b="1" dirty="0" smtClean="0">
                <a:solidFill>
                  <a:srgbClr val="0000FF"/>
                </a:solidFill>
              </a:rPr>
              <a:t>–</a:t>
            </a:r>
            <a:r>
              <a:rPr lang="it-IT" sz="2000" b="1" dirty="0" smtClean="0">
                <a:solidFill>
                  <a:srgbClr val="0000FF"/>
                </a:solidFill>
              </a:rPr>
              <a:t> </a:t>
            </a:r>
            <a:r>
              <a:rPr lang="it-IT" sz="2000" b="1" dirty="0" err="1" smtClean="0">
                <a:solidFill>
                  <a:srgbClr val="0000FF"/>
                </a:solidFill>
              </a:rPr>
              <a:t>Boltzman</a:t>
            </a:r>
            <a:r>
              <a:rPr lang="it-IT" sz="2000" b="1" dirty="0" smtClean="0">
                <a:solidFill>
                  <a:srgbClr val="0000FF"/>
                </a:solidFill>
              </a:rPr>
              <a:t>: </a:t>
            </a:r>
            <a:r>
              <a:rPr lang="it-IT" sz="2000" dirty="0" smtClean="0"/>
              <a:t>il potere emissivo (energia emessa/unità di tempo e di superficie)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1800" dirty="0" smtClean="0">
                <a:latin typeface="Times New Roman"/>
                <a:cs typeface="Times New Roman"/>
              </a:rPr>
              <a:t>D</a:t>
            </a:r>
            <a:r>
              <a:rPr lang="it-IT" sz="1800" dirty="0" smtClean="0">
                <a:latin typeface="Times New Roman"/>
                <a:cs typeface="Times New Roman"/>
              </a:rPr>
              <a:t>ove 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800" dirty="0" smtClean="0">
                <a:latin typeface="Times New Roman"/>
                <a:cs typeface="Times New Roman"/>
              </a:rPr>
              <a:t>e </a:t>
            </a:r>
            <a:r>
              <a:rPr lang="it-IT" sz="1800" dirty="0" err="1" smtClean="0">
                <a:latin typeface="Times New Roman"/>
                <a:cs typeface="Times New Roman"/>
              </a:rPr>
              <a:t>emissività</a:t>
            </a:r>
            <a:r>
              <a:rPr lang="it-IT" sz="1800" dirty="0" smtClean="0">
                <a:latin typeface="Times New Roman"/>
                <a:cs typeface="Times New Roman"/>
              </a:rPr>
              <a:t>, dipende dalle proprietà del materiale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latin typeface="Times New Roman"/>
                <a:cs typeface="Times New Roman"/>
              </a:rPr>
              <a:t>e </a:t>
            </a:r>
            <a:r>
              <a:rPr lang="it-IT" sz="1800" b="1" dirty="0" smtClean="0">
                <a:latin typeface="Times New Roman"/>
                <a:cs typeface="Times New Roman"/>
              </a:rPr>
              <a:t>= 1 </a:t>
            </a:r>
            <a:r>
              <a:rPr lang="en-US" sz="1800" b="1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it-IT" sz="1800" b="1" dirty="0" smtClean="0">
                <a:latin typeface="Times New Roman"/>
                <a:cs typeface="Times New Roman"/>
              </a:rPr>
              <a:t>superficie nera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800" dirty="0" err="1" smtClean="0">
                <a:latin typeface="Symbol" charset="2"/>
                <a:cs typeface="Symbol" charset="2"/>
              </a:rPr>
              <a:t>s</a:t>
            </a:r>
            <a:r>
              <a:rPr lang="it-IT" sz="1800" dirty="0" smtClean="0"/>
              <a:t> è costante universale 5.67 10</a:t>
            </a:r>
            <a:r>
              <a:rPr lang="it-IT" sz="1800" baseline="30000" dirty="0" smtClean="0"/>
              <a:t>-8 </a:t>
            </a:r>
            <a:r>
              <a:rPr lang="it-IT" sz="1800" dirty="0" err="1" smtClean="0"/>
              <a:t>J</a:t>
            </a:r>
            <a:r>
              <a:rPr lang="it-IT" sz="1800" dirty="0" smtClean="0"/>
              <a:t>/m</a:t>
            </a:r>
            <a:r>
              <a:rPr lang="it-IT" sz="1800" baseline="30000" dirty="0" smtClean="0"/>
              <a:t>2</a:t>
            </a:r>
            <a:r>
              <a:rPr lang="it-IT" sz="1800" dirty="0" smtClean="0"/>
              <a:t>s K</a:t>
            </a:r>
            <a:r>
              <a:rPr lang="it-IT" sz="1800" baseline="30000" dirty="0" smtClean="0"/>
              <a:t>4</a:t>
            </a:r>
            <a:endParaRPr lang="it-IT" sz="1800" baseline="30000" dirty="0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524121"/>
              </p:ext>
            </p:extLst>
          </p:nvPr>
        </p:nvGraphicFramePr>
        <p:xfrm>
          <a:off x="6400800" y="4800600"/>
          <a:ext cx="163494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1" name="Equation" r:id="rId3" imgW="622300" imgH="203200" progId="Equation.3">
                  <p:embed/>
                </p:oleObj>
              </mc:Choice>
              <mc:Fallback>
                <p:oleObj name="Equation" r:id="rId3" imgW="6223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800600"/>
                        <a:ext cx="1634945" cy="533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2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90033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>
            <a:normAutofit/>
          </a:bodyPr>
          <a:lstStyle/>
          <a:p>
            <a:r>
              <a:rPr lang="en-GB" sz="3800" dirty="0" err="1" smtClean="0"/>
              <a:t>Dilatazione</a:t>
            </a:r>
            <a:r>
              <a:rPr lang="en-GB" sz="3800" dirty="0" smtClean="0"/>
              <a:t> </a:t>
            </a:r>
            <a:r>
              <a:rPr lang="en-GB" sz="3800" dirty="0" err="1" smtClean="0"/>
              <a:t>termica</a:t>
            </a:r>
            <a:r>
              <a:rPr lang="en-GB" sz="3800" dirty="0" smtClean="0"/>
              <a:t> di solidi e </a:t>
            </a:r>
            <a:r>
              <a:rPr lang="en-GB" sz="3800" dirty="0" err="1" smtClean="0"/>
              <a:t>liquidi</a:t>
            </a:r>
            <a:endParaRPr lang="en-GB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066800"/>
            <a:ext cx="8181975" cy="2549525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it-IT" altLang="it-IT" sz="2000" kern="0" dirty="0">
                <a:latin typeface="Times New Roman"/>
                <a:ea typeface="+mn-ea"/>
                <a:cs typeface="Times New Roman"/>
              </a:rPr>
              <a:t>I corpi si dilatano con la temperatura. Esistono termometri che basano il loro funzionamento sulla differenza di dilatazione tra i vari componenti. </a:t>
            </a:r>
          </a:p>
          <a:p>
            <a:pPr marL="342900" indent="-342900" algn="just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it-IT" altLang="it-IT" sz="2000" kern="0" dirty="0">
                <a:latin typeface="Times New Roman"/>
                <a:ea typeface="+mn-ea"/>
                <a:cs typeface="Times New Roman"/>
              </a:rPr>
              <a:t>I corpi unidimensionali (un filo, una sbarra, </a:t>
            </a:r>
            <a:r>
              <a:rPr lang="it-IT" altLang="it-IT" sz="2000" kern="0" dirty="0" err="1">
                <a:latin typeface="Times New Roman"/>
                <a:ea typeface="+mn-ea"/>
                <a:cs typeface="Times New Roman"/>
              </a:rPr>
              <a:t>etc</a:t>
            </a:r>
            <a:r>
              <a:rPr lang="it-IT" altLang="it-IT" sz="2000" kern="0" dirty="0">
                <a:latin typeface="Times New Roman"/>
                <a:ea typeface="+mn-ea"/>
                <a:cs typeface="Times New Roman"/>
              </a:rPr>
              <a:t>), per </a:t>
            </a:r>
            <a:r>
              <a:rPr lang="it-IT" altLang="it-IT" sz="2000" kern="0" dirty="0">
                <a:latin typeface="Symbol" charset="2"/>
                <a:ea typeface="+mn-ea"/>
                <a:cs typeface="Symbol" charset="2"/>
              </a:rPr>
              <a:t>D</a:t>
            </a:r>
            <a:r>
              <a:rPr lang="it-IT" altLang="it-IT" sz="2000" kern="0" dirty="0">
                <a:latin typeface="Times New Roman"/>
                <a:ea typeface="+mn-ea"/>
                <a:cs typeface="Times New Roman"/>
              </a:rPr>
              <a:t>T piccoli: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786188"/>
            <a:ext cx="5748338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334412"/>
              </p:ext>
            </p:extLst>
          </p:nvPr>
        </p:nvGraphicFramePr>
        <p:xfrm>
          <a:off x="833438" y="2571750"/>
          <a:ext cx="1333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0" name="Equation" r:id="rId4" imgW="711200" imgH="203200" progId="Equation.3">
                  <p:embed/>
                </p:oleObj>
              </mc:Choice>
              <mc:Fallback>
                <p:oleObj name="Equation" r:id="rId4" imgW="7112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438" y="2571750"/>
                        <a:ext cx="1333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640067"/>
              </p:ext>
            </p:extLst>
          </p:nvPr>
        </p:nvGraphicFramePr>
        <p:xfrm>
          <a:off x="3338513" y="2336800"/>
          <a:ext cx="1149350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1" name="Equation" r:id="rId6" imgW="584200" imgH="393700" progId="Equation.3">
                  <p:embed/>
                </p:oleObj>
              </mc:Choice>
              <mc:Fallback>
                <p:oleObj name="Equation" r:id="rId6" imgW="58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8513" y="2336800"/>
                        <a:ext cx="1149350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9"/>
          <p:cNvSpPr>
            <a:spLocks noChangeArrowheads="1"/>
          </p:cNvSpPr>
          <p:nvPr/>
        </p:nvSpPr>
        <p:spPr bwMode="auto">
          <a:xfrm>
            <a:off x="4857750" y="2500313"/>
            <a:ext cx="45720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kumimoji="1" lang="it-IT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Coefficiente di dilatazione lineare</a:t>
            </a:r>
          </a:p>
        </p:txBody>
      </p:sp>
      <p:sp>
        <p:nvSpPr>
          <p:cNvPr id="10" name="Freccia a destra 10"/>
          <p:cNvSpPr/>
          <p:nvPr/>
        </p:nvSpPr>
        <p:spPr>
          <a:xfrm>
            <a:off x="2643188" y="2571750"/>
            <a:ext cx="428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914400" y="3200400"/>
            <a:ext cx="8510588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1" lang="it-IT" altLang="it-IT" sz="2000" dirty="0">
                <a:latin typeface="Times New Roman"/>
                <a:ea typeface="+mn-ea"/>
                <a:cs typeface="Times New Roman"/>
              </a:rPr>
              <a:t>Dipende dalla temperatura, per intervalli limitati di T può essere considerato costante</a:t>
            </a:r>
          </a:p>
        </p:txBody>
      </p:sp>
    </p:spTree>
    <p:extLst>
      <p:ext uri="{BB962C8B-B14F-4D97-AF65-F5344CB8AC3E}">
        <p14:creationId xmlns:p14="http://schemas.microsoft.com/office/powerpoint/2010/main" val="128267665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838200"/>
          </a:xfrm>
        </p:spPr>
        <p:txBody>
          <a:bodyPr/>
          <a:lstStyle/>
          <a:p>
            <a:pPr algn="ctr"/>
            <a:r>
              <a:rPr lang="en-GB" dirty="0" err="1" smtClean="0"/>
              <a:t>Esperimento</a:t>
            </a:r>
            <a:r>
              <a:rPr lang="en-GB" dirty="0" smtClean="0"/>
              <a:t> di Joule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5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0" r="13744" b="15405"/>
          <a:stretch>
            <a:fillRect/>
          </a:stretch>
        </p:blipFill>
        <p:spPr bwMode="auto">
          <a:xfrm>
            <a:off x="6538866" y="1447800"/>
            <a:ext cx="2579527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1086683"/>
            <a:ext cx="5715001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r>
              <a:rPr lang="it-IT" sz="2000" b="1" i="1" dirty="0">
                <a:solidFill>
                  <a:srgbClr val="0000FF"/>
                </a:solidFill>
                <a:latin typeface="Times New Roman"/>
                <a:cs typeface="Times New Roman"/>
              </a:rPr>
              <a:t>Esperimenti di Joule (1800)</a:t>
            </a:r>
            <a:r>
              <a:rPr lang="it-IT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</a:t>
            </a:r>
            <a:r>
              <a:rPr lang="it-IT" sz="20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sistema termodinamico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è costituito da un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recipiente a pareti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adiabatiche riempito di acqua.</a:t>
            </a:r>
            <a:endParaRPr lang="it-IT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Times New Roman" charset="0"/>
              <a:buAutoNum type="arabicPeriod"/>
            </a:pPr>
            <a:r>
              <a:rPr lang="it-IT" sz="20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mulinello viene messo in rotazione compiendo del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lavoro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it-IT" sz="2000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fornito dalla variazione energia potenziale di due masse che scendono sotto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l’azione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della forza di gravità.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L’acqua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si riscalda per effetto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dell’attrito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.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Times New Roman" charset="0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Un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conduttore di resistenza </a:t>
            </a:r>
            <a:r>
              <a:rPr lang="it-IT" sz="2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percorso da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corrente viene messo nell’acqua.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it-IT" sz="2000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lavoro speso per far circolare corrente.</a:t>
            </a:r>
            <a:endParaRPr lang="it-IT" sz="20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Times New Roman" charset="0"/>
              <a:buAutoNum type="arabicPeriod"/>
            </a:pP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Due </a:t>
            </a:r>
            <a:r>
              <a:rPr lang="it-IT" sz="2000" dirty="0">
                <a:solidFill>
                  <a:srgbClr val="000000"/>
                </a:solidFill>
                <a:latin typeface="Times New Roman"/>
                <a:cs typeface="Times New Roman"/>
              </a:rPr>
              <a:t>blocchi di metallo immersi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nell’acqua vengono strofinati. 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lang="it-IT" sz="2000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lang="it-IT" sz="20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lavoro speso contro le forze di attrito. </a:t>
            </a:r>
            <a:endParaRPr lang="it-IT" sz="20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Rettangolo 11"/>
          <p:cNvSpPr>
            <a:spLocks noChangeArrowheads="1"/>
          </p:cNvSpPr>
          <p:nvPr/>
        </p:nvSpPr>
        <p:spPr bwMode="auto">
          <a:xfrm>
            <a:off x="838200" y="5562600"/>
            <a:ext cx="7696200" cy="1108075"/>
          </a:xfrm>
          <a:prstGeom prst="rect">
            <a:avLst/>
          </a:prstGeom>
          <a:gradFill rotWithShape="1">
            <a:gsLst>
              <a:gs pos="0">
                <a:srgbClr val="FFF284"/>
              </a:gs>
              <a:gs pos="35001">
                <a:srgbClr val="FFF4A9"/>
              </a:gs>
              <a:gs pos="100000">
                <a:srgbClr val="FFFBDC"/>
              </a:gs>
            </a:gsLst>
            <a:lin ang="16200000" scaled="1"/>
          </a:gradFill>
          <a:ln w="9525">
            <a:solidFill>
              <a:srgbClr val="E7BA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r>
              <a:rPr lang="it-IT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Il </a:t>
            </a:r>
            <a:r>
              <a:rPr lang="it-IT" sz="2200" dirty="0">
                <a:solidFill>
                  <a:srgbClr val="000000"/>
                </a:solidFill>
                <a:latin typeface="Times New Roman"/>
                <a:cs typeface="Times New Roman"/>
              </a:rPr>
              <a:t>lavoro </a:t>
            </a:r>
            <a:r>
              <a:rPr lang="it-IT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adiabatico, </a:t>
            </a:r>
            <a:r>
              <a:rPr lang="it-IT" sz="2200" dirty="0">
                <a:solidFill>
                  <a:srgbClr val="000000"/>
                </a:solidFill>
                <a:latin typeface="Times New Roman"/>
                <a:cs typeface="Times New Roman"/>
              </a:rPr>
              <a:t>qualunque esso sia, speso per portare il sistema dallo stato iniziale a quello </a:t>
            </a:r>
            <a:r>
              <a:rPr lang="it-IT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finale, </a:t>
            </a:r>
            <a:r>
              <a:rPr lang="it-IT" sz="2200" dirty="0">
                <a:solidFill>
                  <a:srgbClr val="000000"/>
                </a:solidFill>
                <a:latin typeface="Times New Roman"/>
                <a:cs typeface="Times New Roman"/>
              </a:rPr>
              <a:t>è </a:t>
            </a:r>
            <a:r>
              <a:rPr lang="it-IT" sz="22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sempre proporzionale </a:t>
            </a:r>
            <a:r>
              <a:rPr lang="it-IT" sz="2200" dirty="0">
                <a:solidFill>
                  <a:srgbClr val="000000"/>
                </a:solidFill>
                <a:latin typeface="Times New Roman"/>
                <a:cs typeface="Times New Roman"/>
              </a:rPr>
              <a:t>alla variazione di temperatura.</a:t>
            </a:r>
          </a:p>
        </p:txBody>
      </p:sp>
    </p:spTree>
    <p:extLst>
      <p:ext uri="{BB962C8B-B14F-4D97-AF65-F5344CB8AC3E}">
        <p14:creationId xmlns:p14="http://schemas.microsoft.com/office/powerpoint/2010/main" val="2589143224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</p:spPr>
        <p:txBody>
          <a:bodyPr>
            <a:normAutofit/>
          </a:bodyPr>
          <a:lstStyle/>
          <a:p>
            <a:r>
              <a:rPr lang="it-IT" altLang="it-IT" sz="3800" kern="0" dirty="0">
                <a:solidFill>
                  <a:schemeClr val="tx2"/>
                </a:solidFill>
              </a:rPr>
              <a:t>La dilatazione superficiale e di </a:t>
            </a:r>
            <a:r>
              <a:rPr lang="it-IT" altLang="it-IT" sz="3800" kern="0" dirty="0" smtClean="0">
                <a:solidFill>
                  <a:schemeClr val="tx2"/>
                </a:solidFill>
              </a:rPr>
              <a:t>volume</a:t>
            </a:r>
            <a:endParaRPr lang="en-GB" sz="3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Segnaposto numero diapositiva 2"/>
          <p:cNvSpPr txBox="1">
            <a:spLocks/>
          </p:cNvSpPr>
          <p:nvPr/>
        </p:nvSpPr>
        <p:spPr>
          <a:xfrm>
            <a:off x="7042150" y="62436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0" latinLnBrk="0" hangingPunct="0"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  <a:lvl2pPr marL="742950" indent="-285750" algn="l" defTabSz="914400" rtl="0" eaLnBrk="0" latinLnBrk="0" hangingPunct="0"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2pPr>
            <a:lvl3pPr marL="11430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3pPr>
            <a:lvl4pPr marL="16002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4pPr>
            <a:lvl5pPr marL="2057400" indent="-228600" algn="l" defTabSz="914400" rtl="0" eaLnBrk="0" latinLnBrk="0" hangingPunct="0"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9pPr>
          </a:lstStyle>
          <a:p>
            <a:pPr eaLnBrk="1" hangingPunct="1"/>
            <a:fld id="{38EB3C6E-B1CF-504E-BE85-FB3897755F6F}" type="slidenum">
              <a:rPr lang="it-IT" sz="1400" smtClean="0">
                <a:latin typeface="Times New Roman"/>
                <a:cs typeface="Times New Roman"/>
              </a:rPr>
              <a:pPr eaLnBrk="1" hangingPunct="1"/>
              <a:t>20</a:t>
            </a:fld>
            <a:endParaRPr lang="it-IT" sz="1400">
              <a:latin typeface="Times New Roman"/>
              <a:cs typeface="Times New Roman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066800"/>
            <a:ext cx="8458200" cy="928687"/>
          </a:xfrm>
          <a:prstGeom prst="rect">
            <a:avLst/>
          </a:prstGeom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altLang="it-IT" sz="2000" kern="0" dirty="0">
                <a:latin typeface="Times New Roman"/>
                <a:ea typeface="+mn-ea"/>
                <a:cs typeface="Times New Roman"/>
              </a:rPr>
              <a:t>	Consideriamo una lastra rettangolare, di un materiale </a:t>
            </a:r>
            <a:r>
              <a:rPr lang="it-IT" altLang="it-IT" sz="2000" b="1" kern="0" dirty="0">
                <a:solidFill>
                  <a:srgbClr val="FF0000"/>
                </a:solidFill>
                <a:latin typeface="Times New Roman"/>
                <a:ea typeface="+mn-ea"/>
                <a:cs typeface="Times New Roman"/>
              </a:rPr>
              <a:t>isotropo</a:t>
            </a:r>
            <a:r>
              <a:rPr lang="it-IT" altLang="it-IT" sz="2000" kern="0" dirty="0">
                <a:latin typeface="Times New Roman"/>
                <a:ea typeface="+mn-ea"/>
                <a:cs typeface="Times New Roman"/>
              </a:rPr>
              <a:t> (ossi che abbia il coefficiente uguale in tutte le direzioni), entrambe le dimensioni si dilateranno con la stessa legge: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85800" y="4800600"/>
            <a:ext cx="3835400" cy="339725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altLang="it-IT" sz="1800" kern="0" dirty="0">
                <a:latin typeface="Times New Roman"/>
                <a:ea typeface="+mn-ea"/>
                <a:cs typeface="Times New Roman"/>
              </a:rPr>
              <a:t>Trascurando </a:t>
            </a:r>
            <a:r>
              <a:rPr lang="it-IT" altLang="it-IT" sz="1800" kern="0" dirty="0">
                <a:latin typeface="Symbol" charset="2"/>
                <a:ea typeface="+mn-ea"/>
                <a:cs typeface="Symbol" charset="2"/>
              </a:rPr>
              <a:t>a</a:t>
            </a:r>
            <a:r>
              <a:rPr lang="it-IT" altLang="it-IT" sz="1800" kern="0" baseline="30000" dirty="0">
                <a:latin typeface="Times New Roman"/>
                <a:ea typeface="+mn-ea"/>
                <a:cs typeface="Times New Roman"/>
              </a:rPr>
              <a:t>2</a:t>
            </a:r>
            <a:r>
              <a:rPr lang="it-IT" altLang="it-IT" sz="1800" kern="0" dirty="0">
                <a:latin typeface="Symbol" charset="2"/>
                <a:ea typeface="+mn-ea"/>
                <a:cs typeface="Symbol" charset="2"/>
              </a:rPr>
              <a:t>D</a:t>
            </a:r>
            <a:r>
              <a:rPr lang="it-IT" altLang="it-IT" sz="1800" kern="0" dirty="0">
                <a:latin typeface="Times New Roman"/>
                <a:ea typeface="+mn-ea"/>
                <a:cs typeface="Times New Roman"/>
              </a:rPr>
              <a:t>T</a:t>
            </a:r>
            <a:r>
              <a:rPr lang="it-IT" altLang="it-IT" sz="1800" kern="0" baseline="30000" dirty="0">
                <a:latin typeface="Times New Roman"/>
                <a:ea typeface="+mn-ea"/>
                <a:cs typeface="Times New Roman"/>
              </a:rPr>
              <a:t>2</a:t>
            </a:r>
            <a:r>
              <a:rPr lang="it-IT" altLang="it-IT" sz="1800" kern="0" dirty="0">
                <a:latin typeface="Times New Roman"/>
                <a:ea typeface="+mn-ea"/>
                <a:cs typeface="Times New Roman"/>
              </a:rPr>
              <a:t> rispetto a 2a</a:t>
            </a:r>
            <a:r>
              <a:rPr lang="it-IT" altLang="it-IT" sz="1800" kern="0" dirty="0">
                <a:latin typeface="Symbol" charset="2"/>
                <a:ea typeface="+mn-ea"/>
                <a:cs typeface="Symbol" charset="2"/>
              </a:rPr>
              <a:t>D</a:t>
            </a:r>
            <a:r>
              <a:rPr lang="it-IT" altLang="it-IT" sz="1800" kern="0" dirty="0">
                <a:latin typeface="Times New Roman"/>
                <a:ea typeface="+mn-ea"/>
                <a:cs typeface="Times New Roman"/>
              </a:rPr>
              <a:t>T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015038" y="2143125"/>
            <a:ext cx="2044700" cy="12065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/>
              <a:cs typeface="Times New Roman"/>
            </a:endParaRP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735638" y="2155825"/>
            <a:ext cx="0" cy="12065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Times New Roman"/>
              <a:cs typeface="Times New Roman"/>
            </a:endParaRPr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6027738" y="3527425"/>
            <a:ext cx="20447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>
              <a:latin typeface="Times New Roman"/>
              <a:cs typeface="Times New Roman"/>
            </a:endParaRP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224480"/>
              </p:ext>
            </p:extLst>
          </p:nvPr>
        </p:nvGraphicFramePr>
        <p:xfrm>
          <a:off x="1228725" y="2286000"/>
          <a:ext cx="20478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6" name="Equation" r:id="rId3" imgW="1092200" imgH="254000" progId="Equation.3">
                  <p:embed/>
                </p:oleObj>
              </mc:Choice>
              <mc:Fallback>
                <p:oleObj name="Equation" r:id="rId3" imgW="10922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2286000"/>
                        <a:ext cx="20478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863478"/>
              </p:ext>
            </p:extLst>
          </p:nvPr>
        </p:nvGraphicFramePr>
        <p:xfrm>
          <a:off x="1157288" y="2928938"/>
          <a:ext cx="2119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7" name="Equation" r:id="rId5" imgW="1130300" imgH="254000" progId="Equation.3">
                  <p:embed/>
                </p:oleObj>
              </mc:Choice>
              <mc:Fallback>
                <p:oleObj name="Equation" r:id="rId5" imgW="11303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288" y="2928938"/>
                        <a:ext cx="21193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020891"/>
              </p:ext>
            </p:extLst>
          </p:nvPr>
        </p:nvGraphicFramePr>
        <p:xfrm>
          <a:off x="6972300" y="3449638"/>
          <a:ext cx="3095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8" name="Equation" r:id="rId7" imgW="165100" imgH="177800" progId="Equation.3">
                  <p:embed/>
                </p:oleObj>
              </mc:Choice>
              <mc:Fallback>
                <p:oleObj name="Equation" r:id="rId7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3449638"/>
                        <a:ext cx="30956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738031"/>
              </p:ext>
            </p:extLst>
          </p:nvPr>
        </p:nvGraphicFramePr>
        <p:xfrm>
          <a:off x="5586413" y="2598738"/>
          <a:ext cx="26193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49" name="Equation" r:id="rId9" imgW="139700" imgH="177800" progId="Equation.3">
                  <p:embed/>
                </p:oleObj>
              </mc:Choice>
              <mc:Fallback>
                <p:oleObj name="Equation" r:id="rId9" imgW="139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2598738"/>
                        <a:ext cx="261937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5084616"/>
              </p:ext>
            </p:extLst>
          </p:nvPr>
        </p:nvGraphicFramePr>
        <p:xfrm>
          <a:off x="762000" y="3505200"/>
          <a:ext cx="4538663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0" name="Equation" r:id="rId11" imgW="2476500" imgH="584200" progId="Equation.3">
                  <p:embed/>
                </p:oleObj>
              </mc:Choice>
              <mc:Fallback>
                <p:oleObj name="Equation" r:id="rId11" imgW="2476500" imgH="584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05200"/>
                        <a:ext cx="4538663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28205"/>
              </p:ext>
            </p:extLst>
          </p:nvPr>
        </p:nvGraphicFramePr>
        <p:xfrm>
          <a:off x="5334000" y="4191000"/>
          <a:ext cx="2773681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1" name="Equation" r:id="rId13" imgW="1155700" imgH="254000" progId="Equation.3">
                  <p:embed/>
                </p:oleObj>
              </mc:Choice>
              <mc:Fallback>
                <p:oleObj name="Equation" r:id="rId13" imgW="1155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191000"/>
                        <a:ext cx="2773681" cy="609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1F497D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85800" y="5334000"/>
            <a:ext cx="688657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kumimoji="1" lang="it-IT" sz="2000" dirty="0">
                <a:latin typeface="Times New Roman"/>
                <a:cs typeface="Times New Roman"/>
              </a:rPr>
              <a:t>In maniera analoga si può vedere che il coefficiente di dilatazione cubica è tre volte quella lineare</a:t>
            </a:r>
          </a:p>
        </p:txBody>
      </p:sp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834404"/>
              </p:ext>
            </p:extLst>
          </p:nvPr>
        </p:nvGraphicFramePr>
        <p:xfrm>
          <a:off x="4648200" y="5943600"/>
          <a:ext cx="21431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2" name="Equation" r:id="rId15" imgW="1143000" imgH="254000" progId="Equation.3">
                  <p:embed/>
                </p:oleObj>
              </mc:Choice>
              <mc:Fallback>
                <p:oleObj name="Equation" r:id="rId15" imgW="11430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943600"/>
                        <a:ext cx="2143125" cy="4762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1F497D"/>
                        </a:solidFill>
                        <a:prstDash val="sysDash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17"/>
          <p:cNvSpPr>
            <a:spLocks noChangeArrowheads="1"/>
          </p:cNvSpPr>
          <p:nvPr/>
        </p:nvSpPr>
        <p:spPr bwMode="auto">
          <a:xfrm>
            <a:off x="7848600" y="5416550"/>
            <a:ext cx="1143000" cy="914400"/>
          </a:xfrm>
          <a:prstGeom prst="cube">
            <a:avLst>
              <a:gd name="adj" fmla="val 25000"/>
            </a:avLst>
          </a:prstGeom>
          <a:solidFill>
            <a:srgbClr val="C0C0C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>
              <a:latin typeface="Times New Roman"/>
              <a:cs typeface="Times New Roman"/>
            </a:endParaRPr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851179"/>
              </p:ext>
            </p:extLst>
          </p:nvPr>
        </p:nvGraphicFramePr>
        <p:xfrm>
          <a:off x="7635875" y="5846763"/>
          <a:ext cx="261938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3" name="Equation" r:id="rId17" imgW="139700" imgH="177800" progId="Equation.3">
                  <p:embed/>
                </p:oleObj>
              </mc:Choice>
              <mc:Fallback>
                <p:oleObj name="Equation" r:id="rId17" imgW="139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5" y="5846763"/>
                        <a:ext cx="261938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981231"/>
              </p:ext>
            </p:extLst>
          </p:nvPr>
        </p:nvGraphicFramePr>
        <p:xfrm>
          <a:off x="8081963" y="6024563"/>
          <a:ext cx="309562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4" name="Equation" r:id="rId18" imgW="165100" imgH="177800" progId="Equation.3">
                  <p:embed/>
                </p:oleObj>
              </mc:Choice>
              <mc:Fallback>
                <p:oleObj name="Equation" r:id="rId18" imgW="1651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1963" y="6024563"/>
                        <a:ext cx="309562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83483"/>
              </p:ext>
            </p:extLst>
          </p:nvPr>
        </p:nvGraphicFramePr>
        <p:xfrm>
          <a:off x="7864475" y="5302250"/>
          <a:ext cx="28575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55" name="Equation" r:id="rId19" imgW="152400" imgH="190500" progId="Equation.3">
                  <p:embed/>
                </p:oleObj>
              </mc:Choice>
              <mc:Fallback>
                <p:oleObj name="Equation" r:id="rId19" imgW="152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5302250"/>
                        <a:ext cx="28575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nettore 2 22"/>
          <p:cNvCxnSpPr/>
          <p:nvPr/>
        </p:nvCxnSpPr>
        <p:spPr>
          <a:xfrm flipV="1">
            <a:off x="2571750" y="4071938"/>
            <a:ext cx="642938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ccia a destra 23"/>
          <p:cNvSpPr/>
          <p:nvPr/>
        </p:nvSpPr>
        <p:spPr>
          <a:xfrm>
            <a:off x="4214813" y="4286250"/>
            <a:ext cx="428625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  <a:cs typeface="Times New Roman"/>
            </a:endParaRPr>
          </a:p>
        </p:txBody>
      </p:sp>
      <p:sp>
        <p:nvSpPr>
          <p:cNvPr id="27" name="Parentesi graffa aperta 25"/>
          <p:cNvSpPr/>
          <p:nvPr/>
        </p:nvSpPr>
        <p:spPr>
          <a:xfrm>
            <a:off x="871538" y="2357438"/>
            <a:ext cx="357187" cy="9286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322241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077200" cy="838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Times New Roman" charset="0"/>
              </a:rPr>
              <a:t>Dilatazione</a:t>
            </a:r>
            <a:r>
              <a:rPr lang="en-US" sz="4000" dirty="0">
                <a:latin typeface="Times New Roman" charset="0"/>
              </a:rPr>
              <a:t> di volume </a:t>
            </a:r>
            <a:r>
              <a:rPr lang="en-US" sz="4000" dirty="0" err="1">
                <a:latin typeface="Times New Roman" charset="0"/>
              </a:rPr>
              <a:t>dei</a:t>
            </a:r>
            <a:r>
              <a:rPr lang="en-US" sz="4000" dirty="0">
                <a:latin typeface="Times New Roman" charset="0"/>
              </a:rPr>
              <a:t> </a:t>
            </a:r>
            <a:r>
              <a:rPr lang="en-US" sz="4000" dirty="0" err="1">
                <a:latin typeface="Times New Roman" charset="0"/>
              </a:rPr>
              <a:t>liquidi</a:t>
            </a:r>
            <a:endParaRPr lang="en-GB" sz="4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45296" y="1182958"/>
            <a:ext cx="8284391" cy="955406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/>
              <a:t>Nel caso dei liquidi non è possibile parlare di dilatazione lineare o </a:t>
            </a:r>
            <a:r>
              <a:rPr lang="it-IT" sz="2200" dirty="0" smtClean="0"/>
              <a:t>superficiale</a:t>
            </a:r>
            <a:endParaRPr lang="it-IT" sz="2200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/>
              <a:t>Si parla solo di </a:t>
            </a:r>
            <a:r>
              <a:rPr lang="it-IT" sz="2200" dirty="0">
                <a:solidFill>
                  <a:srgbClr val="FF0000"/>
                </a:solidFill>
              </a:rPr>
              <a:t>dilatazione di volume, </a:t>
            </a:r>
            <a:r>
              <a:rPr lang="it-IT" sz="2200" dirty="0">
                <a:solidFill>
                  <a:srgbClr val="000099"/>
                </a:solidFill>
              </a:rPr>
              <a:t>o cubica: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09599" y="3352800"/>
            <a:ext cx="8105775" cy="3048000"/>
          </a:xfrm>
          <a:prstGeom prst="rect">
            <a:avLst/>
          </a:prstGeom>
        </p:spPr>
        <p:txBody>
          <a:bodyPr/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/>
              <a:t>I valori del coefficiente di dilatazione di volume per i liquidi sono più grandi, circa un fattore 10, dei corrispondenti valori per i solidi (legame molecolare più debole)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/>
              <a:t>abbastanza </a:t>
            </a:r>
            <a:r>
              <a:rPr lang="it-IT" sz="2200" dirty="0" smtClean="0"/>
              <a:t>indipendenti </a:t>
            </a:r>
            <a:r>
              <a:rPr lang="it-IT" sz="2200" dirty="0"/>
              <a:t>dalla T. 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/>
              <a:t> </a:t>
            </a:r>
            <a:r>
              <a:rPr lang="it-IT" sz="2200" dirty="0">
                <a:latin typeface="Symbol" charset="0"/>
              </a:rPr>
              <a:t>b </a:t>
            </a:r>
            <a:r>
              <a:rPr lang="it-IT" sz="2200" dirty="0"/>
              <a:t>generalmente &gt; </a:t>
            </a:r>
            <a:r>
              <a:rPr lang="it-IT" sz="2200" dirty="0" smtClean="0"/>
              <a:t>0 </a:t>
            </a:r>
          </a:p>
          <a:p>
            <a:pPr marL="0" indent="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it-IT" sz="2200" dirty="0" smtClean="0"/>
              <a:t>(</a:t>
            </a:r>
            <a:r>
              <a:rPr lang="it-IT" sz="2200" dirty="0"/>
              <a:t>se T aumenta </a:t>
            </a:r>
            <a:r>
              <a:rPr lang="it-IT" sz="2200" dirty="0" smtClean="0"/>
              <a:t>e  anche V aumenta)</a:t>
            </a:r>
            <a:endParaRPr lang="it-IT" sz="2200" dirty="0"/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/>
              <a:t>la densità </a:t>
            </a:r>
            <a:r>
              <a:rPr lang="it-IT" sz="2200" dirty="0" smtClean="0"/>
              <a:t>diminuisce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endParaRPr lang="it-IT" sz="22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25660"/>
              </p:ext>
            </p:extLst>
          </p:nvPr>
        </p:nvGraphicFramePr>
        <p:xfrm>
          <a:off x="6408834" y="4401734"/>
          <a:ext cx="2125566" cy="2283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8" name="Documento" r:id="rId3" imgW="1536192" imgH="1648968" progId="Word.Document.8">
                  <p:embed/>
                </p:oleObj>
              </mc:Choice>
              <mc:Fallback>
                <p:oleObj name="Documento" r:id="rId3" imgW="1536192" imgH="16489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834" y="4401734"/>
                        <a:ext cx="2125566" cy="22838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286359"/>
              </p:ext>
            </p:extLst>
          </p:nvPr>
        </p:nvGraphicFramePr>
        <p:xfrm>
          <a:off x="3505200" y="2590800"/>
          <a:ext cx="1994036" cy="51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9" name="Equazione" r:id="rId5" imgW="787320" imgH="203040" progId="Equation.3">
                  <p:embed/>
                </p:oleObj>
              </mc:Choice>
              <mc:Fallback>
                <p:oleObj name="Equazione" r:id="rId5" imgW="787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590800"/>
                        <a:ext cx="1994036" cy="51432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5818819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en-US" sz="4200" dirty="0" err="1">
                <a:solidFill>
                  <a:schemeClr val="tx2"/>
                </a:solidFill>
              </a:rPr>
              <a:t>Dilatazione</a:t>
            </a:r>
            <a:r>
              <a:rPr lang="en-US" sz="4200" dirty="0">
                <a:solidFill>
                  <a:schemeClr val="tx2"/>
                </a:solidFill>
              </a:rPr>
              <a:t> di volume </a:t>
            </a:r>
            <a:r>
              <a:rPr lang="en-US" sz="4200" dirty="0" err="1" smtClean="0">
                <a:solidFill>
                  <a:schemeClr val="tx2"/>
                </a:solidFill>
              </a:rPr>
              <a:t>dell’acqua</a:t>
            </a:r>
            <a:endParaRPr lang="en-GB" sz="4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ttangolo 2"/>
          <p:cNvSpPr/>
          <p:nvPr/>
        </p:nvSpPr>
        <p:spPr>
          <a:xfrm>
            <a:off x="685800" y="1219200"/>
            <a:ext cx="79486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L'acqua ha un comportamento diverso dagli altri liquidi. 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Tra 0°C e 4 °C ha un coefficiente di </a:t>
            </a:r>
            <a:r>
              <a:rPr lang="it-IT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dilatazione negativo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T aumenta e V diminuisce </a:t>
            </a:r>
            <a:r>
              <a:rPr lang="it-IT" sz="2200" dirty="0">
                <a:latin typeface="Times New Roman"/>
                <a:cs typeface="Times New Roman"/>
                <a:sym typeface="Wingdings" charset="0"/>
              </a:rPr>
              <a:t> la densità aumenta raggiungendo il valore massimo a 4 °C. </a:t>
            </a:r>
            <a:r>
              <a:rPr lang="it-IT" sz="2200" dirty="0">
                <a:latin typeface="Times New Roman"/>
                <a:cs typeface="Times New Roman"/>
              </a:rPr>
              <a:t> 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Per la temperatura al di sopra dei 4 °C l'acqua </a:t>
            </a:r>
            <a:r>
              <a:rPr lang="it-IT" sz="2200" b="1" dirty="0">
                <a:solidFill>
                  <a:srgbClr val="FF0000"/>
                </a:solidFill>
                <a:latin typeface="Times New Roman"/>
                <a:cs typeface="Times New Roman"/>
              </a:rPr>
              <a:t>si dilata </a:t>
            </a:r>
            <a:r>
              <a:rPr lang="it-IT" sz="2200" dirty="0">
                <a:latin typeface="Times New Roman"/>
                <a:cs typeface="Times New Roman"/>
              </a:rPr>
              <a:t>anche se non in maniera lineare (T aumenta – V aumenta – la densità diminuisce). 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Quando i fiumi si raffreddano, l’acqua più fredda, a densità maggiore scende verso il fondo, spingendo in superficie l’acqua sottostante che a sua volta si raffredda. </a:t>
            </a:r>
          </a:p>
          <a:p>
            <a:pPr marL="742950" lvl="1" indent="-285750" algn="just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charset="0"/>
              <a:buChar char="n"/>
            </a:pPr>
            <a:r>
              <a:rPr lang="it-IT" sz="2200" dirty="0">
                <a:latin typeface="Times New Roman"/>
                <a:cs typeface="Times New Roman"/>
              </a:rPr>
              <a:t>A 4 °C la densità diminuisce al diminuire di T; l’acqua fredda resta in superficie ed inizia a solidificare (a 0°C). L’acqua sul fondo del fiume non scende mai al di sotto dei 4° C. </a:t>
            </a:r>
          </a:p>
        </p:txBody>
      </p:sp>
    </p:spTree>
    <p:extLst>
      <p:ext uri="{BB962C8B-B14F-4D97-AF65-F5344CB8AC3E}">
        <p14:creationId xmlns:p14="http://schemas.microsoft.com/office/powerpoint/2010/main" val="388672181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838200"/>
          </a:xfrm>
        </p:spPr>
        <p:txBody>
          <a:bodyPr/>
          <a:lstStyle/>
          <a:p>
            <a:pPr algn="ctr"/>
            <a:r>
              <a:rPr lang="en-US" dirty="0" err="1">
                <a:latin typeface="Times New Roman" charset="0"/>
              </a:rPr>
              <a:t>Energia</a:t>
            </a:r>
            <a:r>
              <a:rPr lang="en-US" dirty="0">
                <a:latin typeface="Times New Roman" charset="0"/>
              </a:rPr>
              <a:t> </a:t>
            </a:r>
            <a:r>
              <a:rPr lang="en-US" dirty="0" err="1">
                <a:latin typeface="Times New Roman" charset="0"/>
              </a:rPr>
              <a:t>interna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914400" y="1295400"/>
            <a:ext cx="780097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r>
              <a:rPr lang="it-IT" sz="2200" dirty="0"/>
              <a:t>Data </a:t>
            </a:r>
            <a:r>
              <a:rPr lang="it-IT" sz="2200" dirty="0" smtClean="0"/>
              <a:t>l’indipendenza </a:t>
            </a:r>
            <a:r>
              <a:rPr lang="it-IT" sz="2200" dirty="0"/>
              <a:t>del lavoro dal </a:t>
            </a:r>
            <a:r>
              <a:rPr lang="it-IT" sz="2200" dirty="0" smtClean="0"/>
              <a:t>percorso, ma la dipendenza dagli stati iniziali e finali, </a:t>
            </a:r>
            <a:r>
              <a:rPr lang="it-IT" sz="2200" dirty="0"/>
              <a:t>esiste una funzione del sistema </a:t>
            </a:r>
            <a:r>
              <a:rPr kumimoji="1" lang="it-IT" sz="2200" dirty="0"/>
              <a:t>U, detta </a:t>
            </a:r>
            <a:r>
              <a:rPr kumimoji="1" lang="it-IT" sz="2200" i="1" dirty="0">
                <a:solidFill>
                  <a:srgbClr val="FF0000"/>
                </a:solidFill>
              </a:rPr>
              <a:t>energia interna,</a:t>
            </a:r>
            <a:r>
              <a:rPr kumimoji="1"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/>
              <a:t>tale che: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endParaRPr lang="it-IT" sz="2200" dirty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endParaRPr lang="it-IT" sz="2200" dirty="0" smtClean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endParaRPr lang="it-IT" sz="2200" dirty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r>
              <a:rPr lang="it-IT" sz="2200" dirty="0"/>
              <a:t>U è una funzione di stato, che dipende solo dallo stato del sistema (</a:t>
            </a:r>
            <a:r>
              <a:rPr lang="it-IT" sz="2200" b="1" dirty="0"/>
              <a:t>ossia dalle coordinate </a:t>
            </a:r>
            <a:r>
              <a:rPr lang="it-IT" sz="2200" b="1" dirty="0" smtClean="0"/>
              <a:t>termodinamiche</a:t>
            </a:r>
            <a:r>
              <a:rPr lang="it-IT" sz="2200" dirty="0" smtClean="0"/>
              <a:t>) </a:t>
            </a:r>
            <a:endParaRPr lang="it-IT" sz="2200" dirty="0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182141"/>
              </p:ext>
            </p:extLst>
          </p:nvPr>
        </p:nvGraphicFramePr>
        <p:xfrm>
          <a:off x="2819400" y="2895600"/>
          <a:ext cx="37195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3" imgW="1308100" imgH="228600" progId="Equation.3">
                  <p:embed/>
                </p:oleObj>
              </mc:Choice>
              <mc:Fallback>
                <p:oleObj name="Equation" r:id="rId3" imgW="1308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895600"/>
                        <a:ext cx="3719513" cy="649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5715000"/>
            <a:ext cx="7467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>
                <a:latin typeface="Times New Roman"/>
                <a:cs typeface="Times New Roman"/>
              </a:rPr>
              <a:t>L’energia interna si misura in Joule (noto dalla meccanica)</a:t>
            </a:r>
            <a:endParaRPr lang="it-IT" sz="22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56052912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077200" cy="914400"/>
          </a:xfrm>
        </p:spPr>
        <p:txBody>
          <a:bodyPr/>
          <a:lstStyle/>
          <a:p>
            <a:pPr algn="ctr"/>
            <a:r>
              <a:rPr lang="en-GB" dirty="0" err="1" smtClean="0"/>
              <a:t>Equivalenza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Calore</a:t>
            </a:r>
            <a:r>
              <a:rPr lang="en-GB" dirty="0" smtClean="0"/>
              <a:t> e </a:t>
            </a:r>
            <a:r>
              <a:rPr lang="en-GB" dirty="0" err="1" smtClean="0"/>
              <a:t>Lavoro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1176338"/>
            <a:ext cx="7872413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r>
              <a:rPr lang="it-IT" sz="2000" i="1" dirty="0">
                <a:solidFill>
                  <a:schemeClr val="hlink"/>
                </a:solidFill>
              </a:rPr>
              <a:t> </a:t>
            </a:r>
            <a:r>
              <a:rPr lang="it-IT" sz="2000" dirty="0"/>
              <a:t>Lo stesso aumento di temperatura si può ottenere, anche senza compiere lavoro termodinamico, </a:t>
            </a:r>
            <a:r>
              <a:rPr lang="it-IT" sz="2000" dirty="0" smtClean="0"/>
              <a:t>avvicinando, </a:t>
            </a:r>
            <a:r>
              <a:rPr lang="it-IT" sz="2000" dirty="0"/>
              <a:t>per </a:t>
            </a:r>
            <a:r>
              <a:rPr lang="it-IT" sz="2000" dirty="0" smtClean="0"/>
              <a:t>esempio, all’acqua (attraverso pareti </a:t>
            </a:r>
            <a:r>
              <a:rPr lang="it-IT" sz="2000" dirty="0" smtClean="0"/>
              <a:t>termiche)</a:t>
            </a:r>
            <a:r>
              <a:rPr lang="it-IT" sz="2000" dirty="0" smtClean="0"/>
              <a:t> </a:t>
            </a:r>
            <a:r>
              <a:rPr lang="it-IT" sz="2000" dirty="0"/>
              <a:t>un corpo più  </a:t>
            </a:r>
            <a:r>
              <a:rPr lang="it-IT" sz="2000" dirty="0" smtClean="0"/>
              <a:t>caldo: </a:t>
            </a:r>
            <a:r>
              <a:rPr lang="it-IT" sz="2000" b="1" dirty="0">
                <a:solidFill>
                  <a:srgbClr val="0000FF"/>
                </a:solidFill>
              </a:rPr>
              <a:t>scambio di calore.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r>
              <a:rPr lang="it-IT" sz="2000" dirty="0"/>
              <a:t> Se si può ottenere lo stesso cambiamento di stato </a:t>
            </a:r>
            <a:r>
              <a:rPr lang="it-IT" sz="2000" dirty="0" smtClean="0"/>
              <a:t>(ossia la stessa variazione </a:t>
            </a:r>
            <a:r>
              <a:rPr lang="it-IT" sz="2000" dirty="0"/>
              <a:t>di T) sia tramite calore che lavoro meccanico possiamo postulare </a:t>
            </a:r>
            <a:r>
              <a:rPr lang="it-IT" sz="2000" dirty="0" smtClean="0"/>
              <a:t>l’equivalenza  </a:t>
            </a:r>
            <a:r>
              <a:rPr lang="it-IT" sz="2000" dirty="0"/>
              <a:t>degli effetti: </a:t>
            </a:r>
            <a:endParaRPr lang="it-IT" sz="2000" dirty="0" smtClean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endParaRPr lang="it-IT" sz="2000" dirty="0" smtClean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endParaRPr lang="it-IT" sz="2000" dirty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r>
              <a:rPr lang="it-IT" sz="2000" dirty="0"/>
              <a:t> </a:t>
            </a:r>
            <a:r>
              <a:rPr lang="it-IT" sz="2000" dirty="0" smtClean="0"/>
              <a:t>Quindi </a:t>
            </a:r>
            <a:r>
              <a:rPr lang="it-IT" sz="2000" dirty="0" err="1">
                <a:latin typeface="Symbol" charset="2"/>
                <a:cs typeface="Symbol" charset="2"/>
              </a:rPr>
              <a:t>D</a:t>
            </a:r>
            <a:r>
              <a:rPr lang="it-IT" sz="2000" dirty="0" err="1" smtClean="0"/>
              <a:t>t</a:t>
            </a:r>
            <a:r>
              <a:rPr lang="it-IT" sz="2000" dirty="0" smtClean="0"/>
              <a:t> con </a:t>
            </a:r>
            <a:r>
              <a:rPr lang="it-IT" sz="2000" dirty="0"/>
              <a:t>scambio di calore con lavoro nullo: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it-IT" sz="2000" i="1" dirty="0" smtClean="0"/>
              <a:t> </a:t>
            </a:r>
            <a:endParaRPr lang="it-IT" sz="2000" dirty="0"/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endParaRPr lang="it-IT" sz="2000" dirty="0"/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026627"/>
              </p:ext>
            </p:extLst>
          </p:nvPr>
        </p:nvGraphicFramePr>
        <p:xfrm>
          <a:off x="3352801" y="3671888"/>
          <a:ext cx="404813" cy="542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4" name="Equation" r:id="rId3" imgW="152280" imgH="203040" progId="Equation.3">
                  <p:embed/>
                </p:oleObj>
              </mc:Choice>
              <mc:Fallback>
                <p:oleObj name="Equation" r:id="rId3" imgW="152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3671888"/>
                        <a:ext cx="404813" cy="542036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012694"/>
              </p:ext>
            </p:extLst>
          </p:nvPr>
        </p:nvGraphicFramePr>
        <p:xfrm>
          <a:off x="5334000" y="3657600"/>
          <a:ext cx="737171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5" name="Equation" r:id="rId5" imgW="317160" imgH="228600" progId="Equation.3">
                  <p:embed/>
                </p:oleObj>
              </mc:Choice>
              <mc:Fallback>
                <p:oleObj name="Equation" r:id="rId5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657600"/>
                        <a:ext cx="737171" cy="533400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4191001" y="3886200"/>
            <a:ext cx="719138" cy="0"/>
          </a:xfrm>
          <a:prstGeom prst="line">
            <a:avLst/>
          </a:prstGeom>
          <a:noFill/>
          <a:ln w="57150" cmpd="thickThin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49329"/>
              </p:ext>
            </p:extLst>
          </p:nvPr>
        </p:nvGraphicFramePr>
        <p:xfrm>
          <a:off x="3657600" y="5410200"/>
          <a:ext cx="1295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6" name="Equation" r:id="rId7" imgW="533160" imgH="203040" progId="Equation.3">
                  <p:embed/>
                </p:oleObj>
              </mc:Choice>
              <mc:Fallback>
                <p:oleObj name="Equation" r:id="rId7" imgW="533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5410200"/>
                        <a:ext cx="1295400" cy="493713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286000" y="5638800"/>
            <a:ext cx="719137" cy="0"/>
          </a:xfrm>
          <a:prstGeom prst="line">
            <a:avLst/>
          </a:prstGeom>
          <a:noFill/>
          <a:ln w="57150" cmpd="thickThin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57698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1281"/>
            <a:ext cx="8077200" cy="838200"/>
          </a:xfrm>
        </p:spPr>
        <p:txBody>
          <a:bodyPr/>
          <a:lstStyle/>
          <a:p>
            <a:pPr algn="ctr"/>
            <a:r>
              <a:rPr lang="en-GB" dirty="0" err="1" smtClean="0"/>
              <a:t>Equivalenza</a:t>
            </a:r>
            <a:r>
              <a:rPr lang="en-GB" dirty="0" smtClean="0"/>
              <a:t> </a:t>
            </a:r>
            <a:r>
              <a:rPr lang="en-GB" dirty="0" err="1" smtClean="0"/>
              <a:t>tra</a:t>
            </a:r>
            <a:r>
              <a:rPr lang="en-GB" dirty="0" smtClean="0"/>
              <a:t> </a:t>
            </a:r>
            <a:r>
              <a:rPr lang="en-GB" dirty="0" err="1" smtClean="0"/>
              <a:t>Calore</a:t>
            </a:r>
            <a:r>
              <a:rPr lang="en-GB" dirty="0" smtClean="0"/>
              <a:t> e </a:t>
            </a:r>
            <a:r>
              <a:rPr lang="en-GB" dirty="0" err="1" smtClean="0"/>
              <a:t>Lavoro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14400" y="1219200"/>
            <a:ext cx="7848600" cy="1785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Eq</a:t>
            </a:r>
            <a:r>
              <a:rPr lang="it-IT" sz="22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uivalenza </a:t>
            </a:r>
            <a:r>
              <a:rPr lang="it-IT" sz="2200" b="1" dirty="0">
                <a:solidFill>
                  <a:schemeClr val="hlink"/>
                </a:solidFill>
                <a:latin typeface="Times New Roman"/>
                <a:cs typeface="Times New Roman"/>
              </a:rPr>
              <a:t>tra calore e </a:t>
            </a:r>
            <a:r>
              <a:rPr lang="it-IT" sz="2200" b="1" dirty="0" smtClean="0">
                <a:solidFill>
                  <a:schemeClr val="hlink"/>
                </a:solidFill>
                <a:latin typeface="Times New Roman"/>
                <a:cs typeface="Times New Roman"/>
              </a:rPr>
              <a:t>lavoro</a:t>
            </a:r>
            <a:r>
              <a:rPr lang="en-GB" sz="2200" dirty="0" smtClean="0">
                <a:latin typeface="Times New Roman"/>
                <a:cs typeface="Times New Roman"/>
              </a:rPr>
              <a:t>: </a:t>
            </a:r>
            <a:endParaRPr lang="en-GB" sz="2200" dirty="0" smtClean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200" dirty="0" smtClean="0">
                <a:latin typeface="Times New Roman"/>
                <a:cs typeface="Times New Roman"/>
              </a:rPr>
              <a:t>S</a:t>
            </a:r>
            <a:r>
              <a:rPr lang="en-GB" sz="2200" dirty="0" smtClean="0">
                <a:latin typeface="Times New Roman"/>
                <a:cs typeface="Times New Roman"/>
              </a:rPr>
              <a:t>e </a:t>
            </a:r>
            <a:r>
              <a:rPr lang="it-IT" sz="2200" dirty="0" err="1" smtClean="0">
                <a:latin typeface="Times New Roman"/>
                <a:cs typeface="Times New Roman"/>
              </a:rPr>
              <a:t>Q</a:t>
            </a:r>
            <a:r>
              <a:rPr lang="it-IT" sz="2200" dirty="0" smtClean="0">
                <a:latin typeface="Times New Roman"/>
                <a:cs typeface="Times New Roman"/>
              </a:rPr>
              <a:t> </a:t>
            </a:r>
            <a:r>
              <a:rPr lang="it-IT" sz="2200" dirty="0">
                <a:latin typeface="Times New Roman"/>
                <a:cs typeface="Times New Roman"/>
              </a:rPr>
              <a:t>è il calore scambiato, senza lavoro esterno, per far cambiare di </a:t>
            </a:r>
            <a:r>
              <a:rPr lang="it-IT" sz="2200" dirty="0">
                <a:latin typeface="Symbol" charset="2"/>
                <a:cs typeface="Symbol" charset="2"/>
              </a:rPr>
              <a:t>D</a:t>
            </a:r>
            <a:r>
              <a:rPr lang="it-IT" sz="2200" dirty="0">
                <a:latin typeface="Times New Roman"/>
                <a:cs typeface="Times New Roman"/>
              </a:rPr>
              <a:t>T la temperatura di una massa di acqua </a:t>
            </a:r>
            <a:endParaRPr lang="it-IT" sz="2200" dirty="0">
              <a:latin typeface="Times New Roman"/>
              <a:cs typeface="Times New Roman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 err="1" smtClean="0">
                <a:latin typeface="Times New Roman"/>
                <a:cs typeface="Times New Roman"/>
              </a:rPr>
              <a:t>W</a:t>
            </a:r>
            <a:r>
              <a:rPr lang="it-IT" sz="2200" dirty="0" smtClean="0">
                <a:latin typeface="Times New Roman"/>
                <a:cs typeface="Times New Roman"/>
              </a:rPr>
              <a:t> </a:t>
            </a:r>
            <a:r>
              <a:rPr lang="it-IT" sz="2200" dirty="0">
                <a:latin typeface="Times New Roman"/>
                <a:cs typeface="Times New Roman"/>
              </a:rPr>
              <a:t>il lavoro che deve essere speso, in condizioni adiabatiche, per ottenere la stessa variazione di </a:t>
            </a:r>
            <a:r>
              <a:rPr lang="it-IT" sz="2200" dirty="0" smtClean="0">
                <a:latin typeface="Times New Roman"/>
                <a:cs typeface="Times New Roman"/>
              </a:rPr>
              <a:t>temperatura</a:t>
            </a:r>
            <a:endParaRPr lang="en-GB" sz="2200" dirty="0">
              <a:latin typeface="Times New Roman"/>
              <a:cs typeface="Times New Roman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033402"/>
              </p:ext>
            </p:extLst>
          </p:nvPr>
        </p:nvGraphicFramePr>
        <p:xfrm>
          <a:off x="1371600" y="3886200"/>
          <a:ext cx="1928189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3" imgW="520700" imgH="190500" progId="Equation.3">
                  <p:embed/>
                </p:oleObj>
              </mc:Choice>
              <mc:Fallback>
                <p:oleObj name="Equation" r:id="rId3" imgW="5207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86200"/>
                        <a:ext cx="1928189" cy="706438"/>
                      </a:xfrm>
                      <a:prstGeom prst="rect">
                        <a:avLst/>
                      </a:prstGeom>
                      <a:noFill/>
                      <a:ln w="28575" cap="flat" cmpd="sng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uppo 2"/>
          <p:cNvGrpSpPr>
            <a:grpSpLocks/>
          </p:cNvGrpSpPr>
          <p:nvPr/>
        </p:nvGrpSpPr>
        <p:grpSpPr bwMode="auto">
          <a:xfrm>
            <a:off x="5181600" y="3352800"/>
            <a:ext cx="3014663" cy="2943835"/>
            <a:chOff x="6119844" y="2428868"/>
            <a:chExt cx="3363899" cy="2940708"/>
          </a:xfrm>
        </p:grpSpPr>
        <p:pic>
          <p:nvPicPr>
            <p:cNvPr id="11" name="Picture 6" descr="12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09" b="39925"/>
            <a:stretch>
              <a:fillRect/>
            </a:stretch>
          </p:blipFill>
          <p:spPr bwMode="auto">
            <a:xfrm>
              <a:off x="6119844" y="2643182"/>
              <a:ext cx="2952750" cy="2239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7143768" y="3571876"/>
              <a:ext cx="2339975" cy="3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800" b="1" dirty="0">
                  <a:solidFill>
                    <a:schemeClr val="hlink"/>
                  </a:solidFill>
                </a:rPr>
                <a:t>sistema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7072330" y="5000636"/>
              <a:ext cx="2339975" cy="368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sz="1800" b="1" dirty="0">
                  <a:solidFill>
                    <a:schemeClr val="hlink"/>
                  </a:solidFill>
                </a:rPr>
                <a:t>ambiente</a:t>
              </a:r>
            </a:p>
          </p:txBody>
        </p:sp>
        <p:sp>
          <p:nvSpPr>
            <p:cNvPr id="14" name="CasellaDiTesto 6"/>
            <p:cNvSpPr txBox="1">
              <a:spLocks noChangeArrowheads="1"/>
            </p:cNvSpPr>
            <p:nvPr/>
          </p:nvSpPr>
          <p:spPr bwMode="auto">
            <a:xfrm>
              <a:off x="7820393" y="4560201"/>
              <a:ext cx="1445467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W </a:t>
              </a:r>
              <a:r>
                <a:rPr lang="en-US" dirty="0" smtClean="0"/>
                <a:t>&lt; </a:t>
              </a:r>
              <a:r>
                <a:rPr lang="en-US" dirty="0"/>
                <a:t>0 </a:t>
              </a:r>
            </a:p>
          </p:txBody>
        </p:sp>
        <p:sp>
          <p:nvSpPr>
            <p:cNvPr id="15" name="CasellaDiTesto 7"/>
            <p:cNvSpPr txBox="1">
              <a:spLocks noChangeArrowheads="1"/>
            </p:cNvSpPr>
            <p:nvPr/>
          </p:nvSpPr>
          <p:spPr bwMode="auto">
            <a:xfrm>
              <a:off x="7820393" y="2428868"/>
              <a:ext cx="1422256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/>
                <a:t>W &gt;</a:t>
              </a:r>
              <a:r>
                <a:rPr lang="en-US" dirty="0" smtClean="0"/>
                <a:t> </a:t>
              </a:r>
              <a:r>
                <a:rPr lang="en-US" dirty="0"/>
                <a:t>0 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9200" y="5105400"/>
            <a:ext cx="350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i="1" dirty="0" smtClean="0">
                <a:latin typeface="Times New Roman"/>
                <a:cs typeface="Times New Roman"/>
              </a:rPr>
              <a:t>Il calore si misura in Joule</a:t>
            </a:r>
            <a:endParaRPr lang="it-IT" sz="2200" i="1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1659" y="3352800"/>
            <a:ext cx="2966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dirty="0" smtClean="0">
                <a:latin typeface="Times New Roman"/>
                <a:cs typeface="Times New Roman"/>
              </a:rPr>
              <a:t>DEVONO essere sono </a:t>
            </a:r>
            <a:r>
              <a:rPr lang="it-IT" dirty="0">
                <a:latin typeface="Times New Roman"/>
                <a:cs typeface="Times New Roman"/>
              </a:rPr>
              <a:t>uguali. </a:t>
            </a:r>
            <a:endParaRPr lang="en-GB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989798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838200"/>
          </a:xfrm>
        </p:spPr>
        <p:txBody>
          <a:bodyPr>
            <a:normAutofit/>
          </a:bodyPr>
          <a:lstStyle/>
          <a:p>
            <a:pPr algn="ctr"/>
            <a:r>
              <a:rPr lang="it-IT" sz="4200" dirty="0" smtClean="0"/>
              <a:t>I </a:t>
            </a:r>
            <a:r>
              <a:rPr lang="it-IT" sz="4200" dirty="0"/>
              <a:t>principio della termodinamica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8200" y="990600"/>
            <a:ext cx="8001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r>
              <a:rPr lang="it-IT" sz="2200" i="1" dirty="0">
                <a:solidFill>
                  <a:schemeClr val="hlink"/>
                </a:solidFill>
              </a:rPr>
              <a:t> </a:t>
            </a:r>
            <a:r>
              <a:rPr lang="it-IT" sz="2200" dirty="0"/>
              <a:t>Se il sistema compie una trasformazione dallo stato A allo stato B, scambiando sia </a:t>
            </a:r>
            <a:r>
              <a:rPr lang="it-IT" sz="2200" dirty="0">
                <a:solidFill>
                  <a:schemeClr val="hlink"/>
                </a:solidFill>
              </a:rPr>
              <a:t>calore che lavoro</a:t>
            </a:r>
            <a:r>
              <a:rPr lang="it-IT" sz="2200" dirty="0"/>
              <a:t>, sperimentalmente si vede che </a:t>
            </a:r>
            <a:r>
              <a:rPr lang="it-IT" sz="2200" dirty="0" err="1"/>
              <a:t>Q</a:t>
            </a:r>
            <a:r>
              <a:rPr lang="it-IT" sz="2200" dirty="0"/>
              <a:t> e </a:t>
            </a:r>
            <a:r>
              <a:rPr lang="it-IT" sz="2200" dirty="0" err="1"/>
              <a:t>W</a:t>
            </a:r>
            <a:r>
              <a:rPr lang="it-IT" sz="2200" dirty="0"/>
              <a:t> dipendono dalla trasformazione, mentre </a:t>
            </a:r>
            <a:r>
              <a:rPr lang="it-IT" sz="2200" dirty="0" smtClean="0"/>
              <a:t>Q-W </a:t>
            </a:r>
            <a:r>
              <a:rPr lang="it-IT" sz="2200" dirty="0"/>
              <a:t>è indipendente dalla trasformazione: </a:t>
            </a:r>
          </a:p>
          <a:p>
            <a:pPr algn="r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r>
              <a:rPr lang="it-IT" sz="2200" dirty="0">
                <a:solidFill>
                  <a:schemeClr val="hlink"/>
                </a:solidFill>
              </a:rPr>
              <a:t>			</a:t>
            </a:r>
            <a:endParaRPr lang="it-IT" sz="2200" dirty="0" smtClean="0">
              <a:solidFill>
                <a:schemeClr val="hlink"/>
              </a:solidFill>
            </a:endParaRPr>
          </a:p>
          <a:p>
            <a:pPr algn="r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r>
              <a:rPr lang="it-IT" sz="2200" dirty="0" smtClean="0">
                <a:solidFill>
                  <a:schemeClr val="hlink"/>
                </a:solidFill>
              </a:rPr>
              <a:t>           </a:t>
            </a:r>
            <a:endParaRPr lang="it-IT" sz="2200" dirty="0">
              <a:solidFill>
                <a:schemeClr val="hlink"/>
              </a:solidFill>
            </a:endParaRPr>
          </a:p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2"/>
              <a:buChar char="Ø"/>
            </a:pPr>
            <a:r>
              <a:rPr lang="it-IT" sz="2200" dirty="0" smtClean="0">
                <a:solidFill>
                  <a:srgbClr val="FF0000"/>
                </a:solidFill>
              </a:rPr>
              <a:t>L</a:t>
            </a:r>
            <a:r>
              <a:rPr lang="ja-JP" altLang="it-IT" sz="2200" dirty="0" smtClean="0">
                <a:solidFill>
                  <a:srgbClr val="FF0000"/>
                </a:solidFill>
              </a:rPr>
              <a:t>’</a:t>
            </a:r>
            <a:r>
              <a:rPr lang="it-IT" sz="2200" dirty="0" smtClean="0">
                <a:solidFill>
                  <a:srgbClr val="FF0000"/>
                </a:solidFill>
              </a:rPr>
              <a:t>energia </a:t>
            </a:r>
            <a:r>
              <a:rPr lang="it-IT" sz="2200" dirty="0">
                <a:solidFill>
                  <a:srgbClr val="FF0000"/>
                </a:solidFill>
              </a:rPr>
              <a:t>interna è una funzione di stato le cui variazioni danno gli scambi energetici del sistema con </a:t>
            </a:r>
            <a:r>
              <a:rPr lang="it-IT" sz="2200" dirty="0" smtClean="0">
                <a:solidFill>
                  <a:srgbClr val="FF0000"/>
                </a:solidFill>
              </a:rPr>
              <a:t>l’ambiente</a:t>
            </a:r>
            <a:r>
              <a:rPr lang="it-IT" sz="2200" dirty="0">
                <a:solidFill>
                  <a:srgbClr val="FF0000"/>
                </a:solidFill>
              </a:rPr>
              <a:t>.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r>
              <a:rPr lang="it-IT" sz="2200" dirty="0">
                <a:solidFill>
                  <a:srgbClr val="262673"/>
                </a:solidFill>
              </a:rPr>
              <a:t> Se durante una trasformazione si fornisce energia al sistema, tramite lavoro o scambio di calore, questa resta immagazzinata sotto forma di energia </a:t>
            </a:r>
            <a:r>
              <a:rPr lang="it-IT" sz="2200" dirty="0" smtClean="0">
                <a:solidFill>
                  <a:srgbClr val="262673"/>
                </a:solidFill>
              </a:rPr>
              <a:t>interna</a:t>
            </a:r>
            <a:r>
              <a:rPr lang="it-IT" sz="2200" dirty="0">
                <a:solidFill>
                  <a:srgbClr val="262673"/>
                </a:solidFill>
              </a:rPr>
              <a:t> </a:t>
            </a:r>
            <a:r>
              <a:rPr lang="it-IT" sz="2200" dirty="0" smtClean="0">
                <a:solidFill>
                  <a:srgbClr val="262673"/>
                </a:solidFill>
              </a:rPr>
              <a:t>e poi riutilizzata (senza nessun limite??)</a:t>
            </a:r>
            <a:endParaRPr lang="it-IT" sz="2200" dirty="0">
              <a:solidFill>
                <a:srgbClr val="262673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55087"/>
              </p:ext>
            </p:extLst>
          </p:nvPr>
        </p:nvGraphicFramePr>
        <p:xfrm>
          <a:off x="1752600" y="3124200"/>
          <a:ext cx="2529069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Equation" r:id="rId3" imgW="787400" imgH="203200" progId="Equation.3">
                  <p:embed/>
                </p:oleObj>
              </mc:Choice>
              <mc:Fallback>
                <p:oleObj name="Equation" r:id="rId3" imgW="787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2529069" cy="652462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 w="28575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18030" y="32927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8" name="Picture 7" descr="1203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4"/>
          <a:stretch/>
        </p:blipFill>
        <p:spPr>
          <a:xfrm>
            <a:off x="5334000" y="2297810"/>
            <a:ext cx="3200400" cy="21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9381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8077200" cy="914400"/>
          </a:xfrm>
        </p:spPr>
        <p:txBody>
          <a:bodyPr/>
          <a:lstStyle/>
          <a:p>
            <a:pPr algn="ctr"/>
            <a:r>
              <a:rPr lang="en-GB" dirty="0"/>
              <a:t>P</a:t>
            </a:r>
            <a:r>
              <a:rPr lang="en-GB" dirty="0" smtClean="0"/>
              <a:t>rimo principio..</a:t>
            </a:r>
            <a:r>
              <a:rPr lang="en-GB" dirty="0" err="1" smtClean="0"/>
              <a:t>applicazioni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29540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Trasformazione adiabatica:</a:t>
            </a:r>
            <a:r>
              <a:rPr lang="it-IT" sz="2200" dirty="0" smtClean="0">
                <a:latin typeface="Times New Roman"/>
                <a:cs typeface="Times New Roman"/>
              </a:rPr>
              <a:t> è una trasformazione in cui </a:t>
            </a:r>
            <a:r>
              <a:rPr lang="it-IT" sz="2200" dirty="0" err="1" smtClean="0">
                <a:latin typeface="Times New Roman"/>
                <a:cs typeface="Times New Roman"/>
              </a:rPr>
              <a:t>Q</a:t>
            </a:r>
            <a:r>
              <a:rPr lang="it-IT" sz="2200" dirty="0">
                <a:latin typeface="Times New Roman"/>
                <a:cs typeface="Times New Roman"/>
              </a:rPr>
              <a:t> </a:t>
            </a:r>
            <a:r>
              <a:rPr lang="it-IT" sz="2200" dirty="0" smtClean="0">
                <a:latin typeface="Times New Roman"/>
                <a:cs typeface="Times New Roman"/>
              </a:rPr>
              <a:t>= 0  </a:t>
            </a:r>
            <a:endParaRPr lang="it-IT" sz="22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774180"/>
              </p:ext>
            </p:extLst>
          </p:nvPr>
        </p:nvGraphicFramePr>
        <p:xfrm>
          <a:off x="3276600" y="2057400"/>
          <a:ext cx="19986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79" name="Equation" r:id="rId3" imgW="622300" imgH="177800" progId="Equation.3">
                  <p:embed/>
                </p:oleObj>
              </mc:Choice>
              <mc:Fallback>
                <p:oleObj name="Equation" r:id="rId3" imgW="622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1998662" cy="571500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 w="28575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28956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Trasformazione ciclica:</a:t>
            </a:r>
            <a:r>
              <a:rPr lang="it-IT" sz="2200" dirty="0" smtClean="0">
                <a:latin typeface="Times New Roman"/>
                <a:cs typeface="Times New Roman"/>
              </a:rPr>
              <a:t> è una trasformazione in cui il sistema esegue una qualunque trasformazione che lo riporti allo stato iniziale. </a:t>
            </a:r>
            <a:endParaRPr lang="it-IT" sz="22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754512"/>
              </p:ext>
            </p:extLst>
          </p:nvPr>
        </p:nvGraphicFramePr>
        <p:xfrm>
          <a:off x="2819400" y="4343400"/>
          <a:ext cx="1550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0" name="Equation" r:id="rId5" imgW="482600" imgH="177800" progId="Equation.3">
                  <p:embed/>
                </p:oleObj>
              </mc:Choice>
              <mc:Fallback>
                <p:oleObj name="Equation" r:id="rId5" imgW="482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343400"/>
                        <a:ext cx="1550987" cy="571500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 w="28575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4881562" y="4495800"/>
            <a:ext cx="304800" cy="381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7382"/>
              </p:ext>
            </p:extLst>
          </p:nvPr>
        </p:nvGraphicFramePr>
        <p:xfrm>
          <a:off x="5791200" y="4343400"/>
          <a:ext cx="13874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1" name="Equation" r:id="rId7" imgW="431800" imgH="190500" progId="Equation.3">
                  <p:embed/>
                </p:oleObj>
              </mc:Choice>
              <mc:Fallback>
                <p:oleObj name="Equation" r:id="rId7" imgW="4318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343400"/>
                        <a:ext cx="1387475" cy="611188"/>
                      </a:xfrm>
                      <a:prstGeom prst="rect">
                        <a:avLst/>
                      </a:prstGeom>
                      <a:solidFill>
                        <a:srgbClr val="DBEEF4"/>
                      </a:solidFill>
                      <a:ln w="28575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5486400"/>
            <a:ext cx="754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Trasformazione infinitesime:</a:t>
            </a:r>
            <a:endParaRPr lang="it-IT" sz="2200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62100"/>
              </p:ext>
            </p:extLst>
          </p:nvPr>
        </p:nvGraphicFramePr>
        <p:xfrm>
          <a:off x="5105400" y="5715000"/>
          <a:ext cx="22479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2" name="Equation" r:id="rId9" imgW="914400" imgH="203200" progId="Equation.3">
                  <p:embed/>
                </p:oleObj>
              </mc:Choice>
              <mc:Fallback>
                <p:oleObj name="Equation" r:id="rId9" imgW="914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15000"/>
                        <a:ext cx="2247900" cy="50006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254000" y="24694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461913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77200" cy="914400"/>
          </a:xfrm>
        </p:spPr>
        <p:txBody>
          <a:bodyPr>
            <a:normAutofit/>
          </a:bodyPr>
          <a:lstStyle/>
          <a:p>
            <a:r>
              <a:rPr lang="en-GB" sz="3600" dirty="0" err="1" smtClean="0"/>
              <a:t>Bilancio</a:t>
            </a:r>
            <a:r>
              <a:rPr lang="en-GB" sz="3600" dirty="0" smtClean="0"/>
              <a:t> </a:t>
            </a:r>
            <a:r>
              <a:rPr lang="en-GB" sz="3600" dirty="0" err="1" smtClean="0"/>
              <a:t>energetico</a:t>
            </a:r>
            <a:r>
              <a:rPr lang="en-GB" sz="3600" dirty="0" smtClean="0"/>
              <a:t> </a:t>
            </a:r>
            <a:r>
              <a:rPr lang="en-GB" sz="3600" dirty="0" err="1" smtClean="0"/>
              <a:t>processi</a:t>
            </a:r>
            <a:r>
              <a:rPr lang="en-GB" sz="3600" dirty="0" smtClean="0"/>
              <a:t> </a:t>
            </a:r>
            <a:r>
              <a:rPr lang="en-GB" sz="3600" dirty="0" err="1" smtClean="0"/>
              <a:t>dissipativi</a:t>
            </a:r>
            <a:endParaRPr lang="en-GB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2192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/>
                <a:cs typeface="Times New Roman"/>
              </a:rPr>
              <a:t>Consideriamo un corpo che con velocità iniziale v si muova su un piano scabro. </a:t>
            </a:r>
            <a:endParaRPr lang="it-IT" sz="2000" dirty="0"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2098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2590800"/>
            <a:ext cx="3352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057400" y="2362200"/>
            <a:ext cx="762000" cy="0"/>
          </a:xfrm>
          <a:prstGeom prst="straightConnector1">
            <a:avLst/>
          </a:prstGeom>
          <a:ln>
            <a:solidFill>
              <a:srgbClr val="FF0000"/>
            </a:solidFill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71800" y="2209800"/>
            <a:ext cx="381000" cy="381000"/>
          </a:xfrm>
          <a:prstGeom prst="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38200" y="30480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/>
                <a:cs typeface="Times New Roman"/>
              </a:rPr>
              <a:t>1</a:t>
            </a:r>
            <a:r>
              <a:rPr lang="it-IT" b="1" baseline="30000" dirty="0">
                <a:latin typeface="Times New Roman"/>
                <a:cs typeface="Times New Roman"/>
              </a:rPr>
              <a:t>a</a:t>
            </a:r>
            <a:r>
              <a:rPr lang="it-IT" b="1" dirty="0" smtClean="0">
                <a:latin typeface="Times New Roman"/>
                <a:cs typeface="Times New Roman"/>
              </a:rPr>
              <a:t> fase: processo adiabatico</a:t>
            </a:r>
          </a:p>
          <a:p>
            <a:r>
              <a:rPr lang="it-IT" dirty="0" smtClean="0">
                <a:latin typeface="Times New Roman"/>
                <a:cs typeface="Times New Roman"/>
              </a:rPr>
              <a:t>(non c’è equilibrio meccanico) </a:t>
            </a:r>
            <a:endParaRPr lang="it-IT" dirty="0">
              <a:latin typeface="Times New Roman"/>
              <a:cs typeface="Times New Roman"/>
            </a:endParaRPr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870400"/>
              </p:ext>
            </p:extLst>
          </p:nvPr>
        </p:nvGraphicFramePr>
        <p:xfrm>
          <a:off x="4114800" y="3048000"/>
          <a:ext cx="1395413" cy="398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4" name="Equation" r:id="rId3" imgW="622300" imgH="177800" progId="Equation.3">
                  <p:embed/>
                </p:oleObj>
              </mc:Choice>
              <mc:Fallback>
                <p:oleObj name="Equation" r:id="rId3" imgW="622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8000"/>
                        <a:ext cx="1395413" cy="39889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295766"/>
              </p:ext>
            </p:extLst>
          </p:nvPr>
        </p:nvGraphicFramePr>
        <p:xfrm>
          <a:off x="3962400" y="3657600"/>
          <a:ext cx="17081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5" name="Equation" r:id="rId5" imgW="762000" imgH="177800" progId="Equation.3">
                  <p:embed/>
                </p:oleObj>
              </mc:Choice>
              <mc:Fallback>
                <p:oleObj name="Equation" r:id="rId5" imgW="762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657600"/>
                        <a:ext cx="1708150" cy="39846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ight Brace 14"/>
          <p:cNvSpPr/>
          <p:nvPr/>
        </p:nvSpPr>
        <p:spPr>
          <a:xfrm>
            <a:off x="5715000" y="3124200"/>
            <a:ext cx="533400" cy="914400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281740"/>
              </p:ext>
            </p:extLst>
          </p:nvPr>
        </p:nvGraphicFramePr>
        <p:xfrm>
          <a:off x="6333528" y="3352801"/>
          <a:ext cx="272316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6" name="Equation" r:id="rId7" imgW="1270000" imgH="177800" progId="Equation.3">
                  <p:embed/>
                </p:oleObj>
              </mc:Choice>
              <mc:Fallback>
                <p:oleObj name="Equation" r:id="rId7" imgW="1270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528" y="3352801"/>
                        <a:ext cx="2723160" cy="381000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14400" y="4419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Times New Roman"/>
                <a:cs typeface="Times New Roman"/>
              </a:rPr>
              <a:t>2</a:t>
            </a:r>
            <a:r>
              <a:rPr lang="it-IT" b="1" baseline="30000" dirty="0" smtClean="0">
                <a:latin typeface="Times New Roman"/>
                <a:cs typeface="Times New Roman"/>
              </a:rPr>
              <a:t>nda</a:t>
            </a:r>
            <a:r>
              <a:rPr lang="it-IT" b="1" dirty="0" smtClean="0">
                <a:latin typeface="Times New Roman"/>
                <a:cs typeface="Times New Roman"/>
              </a:rPr>
              <a:t> fase: scambio calore</a:t>
            </a:r>
          </a:p>
          <a:p>
            <a:r>
              <a:rPr lang="it-IT" b="1" dirty="0" smtClean="0">
                <a:latin typeface="Times New Roman"/>
                <a:cs typeface="Times New Roman"/>
              </a:rPr>
              <a:t> con l’ambiente</a:t>
            </a:r>
          </a:p>
          <a:p>
            <a:r>
              <a:rPr lang="it-IT" dirty="0" smtClean="0">
                <a:latin typeface="Times New Roman"/>
                <a:cs typeface="Times New Roman"/>
              </a:rPr>
              <a:t>(non c’è equilibrio termico) </a:t>
            </a:r>
            <a:endParaRPr lang="it-IT" dirty="0">
              <a:latin typeface="Times New Roman"/>
              <a:cs typeface="Times New Roman"/>
            </a:endParaRPr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077804"/>
              </p:ext>
            </p:extLst>
          </p:nvPr>
        </p:nvGraphicFramePr>
        <p:xfrm>
          <a:off x="4187120" y="4391026"/>
          <a:ext cx="113823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7" name="Equation" r:id="rId9" imgW="508000" imgH="203200" progId="Equation.3">
                  <p:embed/>
                </p:oleObj>
              </mc:Choice>
              <mc:Fallback>
                <p:oleObj name="Equation" r:id="rId9" imgW="5080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7120" y="4391026"/>
                        <a:ext cx="1138237" cy="455613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39959"/>
              </p:ext>
            </p:extLst>
          </p:nvPr>
        </p:nvGraphicFramePr>
        <p:xfrm>
          <a:off x="4156957" y="4932364"/>
          <a:ext cx="15922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8" name="Equation" r:id="rId11" imgW="889000" imgH="393700" progId="Equation.3">
                  <p:embed/>
                </p:oleObj>
              </mc:Choice>
              <mc:Fallback>
                <p:oleObj name="Equation" r:id="rId11" imgW="8890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957" y="4932364"/>
                        <a:ext cx="1592263" cy="706437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Brace 19"/>
          <p:cNvSpPr/>
          <p:nvPr/>
        </p:nvSpPr>
        <p:spPr>
          <a:xfrm>
            <a:off x="5791200" y="4495800"/>
            <a:ext cx="533400" cy="914400"/>
          </a:xfrm>
          <a:prstGeom prst="rightBrac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477566"/>
              </p:ext>
            </p:extLst>
          </p:nvPr>
        </p:nvGraphicFramePr>
        <p:xfrm>
          <a:off x="6344532" y="5029201"/>
          <a:ext cx="2536825" cy="31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9" name="Equation" r:id="rId13" imgW="1422400" imgH="177800" progId="Equation.3">
                  <p:embed/>
                </p:oleObj>
              </mc:Choice>
              <mc:Fallback>
                <p:oleObj name="Equation" r:id="rId13" imgW="1422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4532" y="5029201"/>
                        <a:ext cx="2536825" cy="316938"/>
                      </a:xfrm>
                      <a:prstGeom prst="rect">
                        <a:avLst/>
                      </a:prstGeom>
                      <a:noFill/>
                      <a:ln w="28575">
                        <a:noFill/>
                        <a:prstDash val="sysDot"/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0" y="5997714"/>
            <a:ext cx="48768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Times New Roman"/>
                <a:cs typeface="Times New Roman"/>
              </a:rPr>
              <a:t>E</a:t>
            </a:r>
            <a:r>
              <a:rPr lang="it-IT" sz="2000" dirty="0" smtClean="0">
                <a:latin typeface="Times New Roman"/>
                <a:cs typeface="Times New Roman"/>
              </a:rPr>
              <a:t>nergia cinetica viene persa ma calore viene ceduto all’ambiente in uguale quantità</a:t>
            </a:r>
            <a:endParaRPr lang="it-IT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33204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8077200" cy="914400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chemeClr val="tx2"/>
                </a:solidFill>
              </a:rPr>
              <a:t>La </a:t>
            </a:r>
            <a:r>
              <a:rPr lang="it-IT" dirty="0" smtClean="0">
                <a:solidFill>
                  <a:schemeClr val="tx2"/>
                </a:solidFill>
              </a:rPr>
              <a:t>calorimetria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G. Pugliese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85800" y="990600"/>
            <a:ext cx="5486400" cy="574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r>
              <a:rPr lang="it-IT" sz="2100" i="1" dirty="0">
                <a:solidFill>
                  <a:schemeClr val="hlink"/>
                </a:solidFill>
              </a:rPr>
              <a:t> </a:t>
            </a:r>
            <a:r>
              <a:rPr lang="it-IT" sz="2100" dirty="0"/>
              <a:t>Si definisce</a:t>
            </a:r>
            <a:r>
              <a:rPr lang="it-IT" sz="2100" dirty="0">
                <a:solidFill>
                  <a:schemeClr val="hlink"/>
                </a:solidFill>
              </a:rPr>
              <a:t> </a:t>
            </a:r>
            <a:r>
              <a:rPr lang="it-IT" sz="2100" b="1" dirty="0">
                <a:solidFill>
                  <a:schemeClr val="hlink"/>
                </a:solidFill>
              </a:rPr>
              <a:t>capacità termica, media: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None/>
            </a:pPr>
            <a:r>
              <a:rPr lang="en-US" sz="2100" i="1" dirty="0" smtClean="0"/>
              <a:t>I</a:t>
            </a:r>
            <a:r>
              <a:rPr lang="it-IT" sz="2100" i="1" dirty="0" smtClean="0"/>
              <a:t>l calore </a:t>
            </a:r>
            <a:r>
              <a:rPr lang="it-IT" sz="2100" i="1" dirty="0"/>
              <a:t>necessario per far variare di 1 K la </a:t>
            </a:r>
            <a:r>
              <a:rPr lang="it-IT" sz="2100" i="1" dirty="0" smtClean="0"/>
              <a:t>temperatura di </a:t>
            </a:r>
            <a:r>
              <a:rPr lang="it-IT" sz="2100" i="1" dirty="0"/>
              <a:t>un </a:t>
            </a:r>
            <a:r>
              <a:rPr lang="it-IT" sz="2100" i="1" dirty="0" smtClean="0"/>
              <a:t>corpo T.</a:t>
            </a:r>
            <a:r>
              <a:rPr lang="it-IT" sz="2100" b="1" dirty="0" smtClean="0">
                <a:solidFill>
                  <a:schemeClr val="hlink"/>
                </a:solidFill>
              </a:rPr>
              <a:t> 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it-IT" sz="2100" b="1" dirty="0">
                <a:solidFill>
                  <a:srgbClr val="262673"/>
                </a:solidFill>
              </a:rPr>
              <a:t>(caratteristica del corpo</a:t>
            </a:r>
            <a:r>
              <a:rPr lang="it-IT" sz="2100" b="1" dirty="0" smtClean="0">
                <a:solidFill>
                  <a:srgbClr val="262673"/>
                </a:solidFill>
              </a:rPr>
              <a:t>)</a:t>
            </a:r>
            <a:endParaRPr lang="it-IT" sz="2100" b="1" dirty="0">
              <a:solidFill>
                <a:schemeClr val="hlink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Font typeface="Wingdings" charset="0"/>
              <a:buChar char="Ø"/>
            </a:pPr>
            <a:r>
              <a:rPr lang="it-IT" sz="2100" dirty="0"/>
              <a:t>Si definisce</a:t>
            </a:r>
            <a:r>
              <a:rPr lang="it-IT" sz="2100" b="1" dirty="0">
                <a:solidFill>
                  <a:schemeClr val="hlink"/>
                </a:solidFill>
              </a:rPr>
              <a:t> calore specifico, </a:t>
            </a:r>
            <a:r>
              <a:rPr lang="it-IT" sz="2100" b="1" dirty="0" smtClean="0">
                <a:solidFill>
                  <a:schemeClr val="hlink"/>
                </a:solidFill>
              </a:rPr>
              <a:t>medio: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en-US" sz="2100" i="1" dirty="0" err="1">
                <a:solidFill>
                  <a:srgbClr val="000000"/>
                </a:solidFill>
              </a:rPr>
              <a:t>i</a:t>
            </a:r>
            <a:r>
              <a:rPr lang="it-IT" sz="2100" i="1" dirty="0" smtClean="0">
                <a:solidFill>
                  <a:srgbClr val="000000"/>
                </a:solidFill>
              </a:rPr>
              <a:t>l </a:t>
            </a:r>
            <a:r>
              <a:rPr lang="it-IT" sz="2100" i="1" dirty="0">
                <a:solidFill>
                  <a:srgbClr val="000000"/>
                </a:solidFill>
              </a:rPr>
              <a:t>calore che occorre scambiare con </a:t>
            </a:r>
            <a:r>
              <a:rPr lang="it-IT" sz="2100" i="1" dirty="0" smtClean="0">
                <a:solidFill>
                  <a:srgbClr val="000000"/>
                </a:solidFill>
              </a:rPr>
              <a:t>l’unità </a:t>
            </a:r>
            <a:r>
              <a:rPr lang="it-IT" sz="2100" i="1" dirty="0">
                <a:solidFill>
                  <a:srgbClr val="000000"/>
                </a:solidFill>
              </a:rPr>
              <a:t>di massa di una sostanza, alla temperatura T, per farne variare la temperatura di 1 K. </a:t>
            </a:r>
            <a:endParaRPr lang="it-IT" sz="2100" b="1" dirty="0">
              <a:solidFill>
                <a:schemeClr val="hlink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it-IT" sz="2100" b="1" dirty="0">
                <a:solidFill>
                  <a:srgbClr val="262673"/>
                </a:solidFill>
              </a:rPr>
              <a:t>(caratteristica del materiale</a:t>
            </a:r>
            <a:r>
              <a:rPr lang="it-IT" sz="2100" b="1" dirty="0" smtClean="0">
                <a:solidFill>
                  <a:srgbClr val="262673"/>
                </a:solidFill>
              </a:rPr>
              <a:t>) </a:t>
            </a:r>
            <a:endParaRPr lang="it-IT" sz="2100" b="1" dirty="0">
              <a:solidFill>
                <a:srgbClr val="262673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it-IT" sz="2100" b="1" dirty="0" smtClean="0">
                <a:solidFill>
                  <a:srgbClr val="262673"/>
                </a:solidFill>
              </a:rPr>
              <a:t>In termini infinitesimi: </a:t>
            </a:r>
            <a:endParaRPr lang="it-IT" sz="2100" b="1" dirty="0">
              <a:solidFill>
                <a:srgbClr val="262673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endParaRPr lang="it-IT" sz="2100" b="1" dirty="0" smtClean="0">
              <a:solidFill>
                <a:srgbClr val="262673"/>
              </a:solidFill>
            </a:endParaRP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r>
              <a:rPr lang="it-IT" sz="2100" b="1" dirty="0" smtClean="0">
                <a:solidFill>
                  <a:srgbClr val="262673"/>
                </a:solidFill>
              </a:rPr>
              <a:t> </a:t>
            </a:r>
            <a:r>
              <a:rPr lang="it-IT" sz="2100" b="1" dirty="0">
                <a:solidFill>
                  <a:srgbClr val="262673"/>
                </a:solidFill>
              </a:rPr>
              <a:t>Calore specifico molare </a:t>
            </a:r>
          </a:p>
          <a:p>
            <a:pPr algn="just" eaLnBrk="1" hangingPunct="1">
              <a:spcBef>
                <a:spcPct val="50000"/>
              </a:spcBef>
              <a:buClr>
                <a:schemeClr val="hlink"/>
              </a:buClr>
            </a:pPr>
            <a:endParaRPr lang="it-IT" sz="2100" b="1" dirty="0" smtClean="0">
              <a:solidFill>
                <a:srgbClr val="262673"/>
              </a:solidFill>
            </a:endParaRP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513961"/>
              </p:ext>
            </p:extLst>
          </p:nvPr>
        </p:nvGraphicFramePr>
        <p:xfrm>
          <a:off x="7184495" y="1125538"/>
          <a:ext cx="123401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0" name="Equation" r:id="rId3" imgW="508000" imgH="355600" progId="Equation.3">
                  <p:embed/>
                </p:oleObj>
              </mc:Choice>
              <mc:Fallback>
                <p:oleObj name="Equation" r:id="rId3" imgW="5080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4495" y="1125538"/>
                        <a:ext cx="1234017" cy="9461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  <a:prstDash val="sysDash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021281"/>
              </p:ext>
            </p:extLst>
          </p:nvPr>
        </p:nvGraphicFramePr>
        <p:xfrm>
          <a:off x="6705600" y="2590800"/>
          <a:ext cx="2096956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1" name="Equation" r:id="rId5" imgW="939600" imgH="393480" progId="Equation.3">
                  <p:embed/>
                </p:oleObj>
              </mc:Choice>
              <mc:Fallback>
                <p:oleObj name="Equation" r:id="rId5" imgW="939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90800"/>
                        <a:ext cx="2096956" cy="958850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060952"/>
              </p:ext>
            </p:extLst>
          </p:nvPr>
        </p:nvGraphicFramePr>
        <p:xfrm>
          <a:off x="6705600" y="3611563"/>
          <a:ext cx="177681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2" name="Equation" r:id="rId7" imgW="685800" imgH="177800" progId="Equation.3">
                  <p:embed/>
                </p:oleObj>
              </mc:Choice>
              <mc:Fallback>
                <p:oleObj name="Equation" r:id="rId7" imgW="6858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611563"/>
                        <a:ext cx="1776810" cy="503237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979370"/>
              </p:ext>
            </p:extLst>
          </p:nvPr>
        </p:nvGraphicFramePr>
        <p:xfrm>
          <a:off x="6553200" y="4876800"/>
          <a:ext cx="1278674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3" name="Equation" r:id="rId9" imgW="622300" imgH="393700" progId="Equation.3">
                  <p:embed/>
                </p:oleObj>
              </mc:Choice>
              <mc:Fallback>
                <p:oleObj name="Equation" r:id="rId9" imgW="622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76800"/>
                        <a:ext cx="1278674" cy="882650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16777"/>
              </p:ext>
            </p:extLst>
          </p:nvPr>
        </p:nvGraphicFramePr>
        <p:xfrm>
          <a:off x="6553200" y="5867400"/>
          <a:ext cx="1154112" cy="73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34" name="Equation" r:id="rId11" imgW="673100" imgH="393700" progId="Equation.3">
                  <p:embed/>
                </p:oleObj>
              </mc:Choice>
              <mc:Fallback>
                <p:oleObj name="Equation" r:id="rId11" imgW="673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867400"/>
                        <a:ext cx="1154112" cy="736724"/>
                      </a:xfrm>
                      <a:prstGeom prst="rect">
                        <a:avLst/>
                      </a:prstGeom>
                      <a:noFill/>
                      <a:ln w="12700" cap="sq">
                        <a:solidFill>
                          <a:schemeClr val="hlink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130514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New Employe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New Employees.potx</Template>
  <TotalTime>0</TotalTime>
  <Words>1464</Words>
  <Application>Microsoft Macintosh PowerPoint</Application>
  <PresentationFormat>On-screen Show (4:3)</PresentationFormat>
  <Paragraphs>192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Training New Employees</vt:lpstr>
      <vt:lpstr>Equation</vt:lpstr>
      <vt:lpstr>Documento</vt:lpstr>
      <vt:lpstr>Equazione</vt:lpstr>
      <vt:lpstr>I principio della Termodinamica</vt:lpstr>
      <vt:lpstr>Esperimento di Joule</vt:lpstr>
      <vt:lpstr>Energia interna</vt:lpstr>
      <vt:lpstr>Equivalenza tra Calore e Lavoro</vt:lpstr>
      <vt:lpstr>Equivalenza tra Calore e Lavoro</vt:lpstr>
      <vt:lpstr>I principio della termodinamica</vt:lpstr>
      <vt:lpstr>Primo principio..applicazioni </vt:lpstr>
      <vt:lpstr>Bilancio energetico processi dissipativi</vt:lpstr>
      <vt:lpstr>La calorimetria</vt:lpstr>
      <vt:lpstr>Il calore specifico</vt:lpstr>
      <vt:lpstr>Cambiamento di Fase</vt:lpstr>
      <vt:lpstr>Cambiamento di Fase: </vt:lpstr>
      <vt:lpstr>Sorgente di calore</vt:lpstr>
      <vt:lpstr>Trasmissione del calore</vt:lpstr>
      <vt:lpstr>Conduzione </vt:lpstr>
      <vt:lpstr>Conducibilità termica</vt:lpstr>
      <vt:lpstr>Convezione</vt:lpstr>
      <vt:lpstr>Irraggiamento</vt:lpstr>
      <vt:lpstr>Dilatazione termica di solidi e liquidi</vt:lpstr>
      <vt:lpstr>La dilatazione superficiale e di volume</vt:lpstr>
      <vt:lpstr>Dilatazione di volume dei liquidi</vt:lpstr>
      <vt:lpstr>Dilatazione di volume dell’acqua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2010-02-01T21:33:28Z</dcterms:created>
  <dcterms:modified xsi:type="dcterms:W3CDTF">2014-03-03T11:23:12Z</dcterms:modified>
</cp:coreProperties>
</file>