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8" r:id="rId2"/>
    <p:sldId id="289" r:id="rId3"/>
    <p:sldId id="290" r:id="rId4"/>
    <p:sldId id="302" r:id="rId5"/>
    <p:sldId id="291" r:id="rId6"/>
    <p:sldId id="303" r:id="rId7"/>
    <p:sldId id="292" r:id="rId8"/>
    <p:sldId id="304" r:id="rId9"/>
    <p:sldId id="301" r:id="rId10"/>
    <p:sldId id="295" r:id="rId11"/>
    <p:sldId id="294" r:id="rId12"/>
    <p:sldId id="305" r:id="rId13"/>
    <p:sldId id="297" r:id="rId14"/>
    <p:sldId id="299" r:id="rId15"/>
    <p:sldId id="29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/>
        </p14:section>
        <p14:section name="Untitled Section" id="{B40F9EEE-E53A-AC4D-A0FA-B3B2502FB7D5}">
          <p14:sldIdLst>
            <p14:sldId id="288"/>
            <p14:sldId id="289"/>
            <p14:sldId id="290"/>
            <p14:sldId id="302"/>
            <p14:sldId id="291"/>
            <p14:sldId id="303"/>
            <p14:sldId id="292"/>
            <p14:sldId id="304"/>
            <p14:sldId id="301"/>
            <p14:sldId id="295"/>
            <p14:sldId id="294"/>
            <p14:sldId id="305"/>
            <p14:sldId id="297"/>
            <p14:sldId id="299"/>
            <p14:sldId id="298"/>
          </p14:sldIdLst>
        </p14:section>
        <p14:section name="Overview and Objectives" id="{ABA716BF-3A5C-4ADB-94C9-CFEF84EBA240}">
          <p14:sldIdLst/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briella puglies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CC2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65" autoAdjust="0"/>
    <p:restoredTop sz="98698" autoAdjust="0"/>
  </p:normalViewPr>
  <p:slideViewPr>
    <p:cSldViewPr>
      <p:cViewPr>
        <p:scale>
          <a:sx n="81" d="100"/>
          <a:sy n="81" d="100"/>
        </p:scale>
        <p:origin x="-87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4864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27/02/15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18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27/02/15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2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G. Pugliese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G. Pugliese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G. Pugliese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G. Pugliese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G. Pugliese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noProof="0" smtClean="0"/>
              <a:t>Drag picture to placeholder or click icon to add</a:t>
            </a:r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954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Apple Chancery"/>
                <a:cs typeface="Apple Chancery"/>
              </a:defRPr>
            </a:lvl1pPr>
          </a:lstStyle>
          <a:p>
            <a:r>
              <a:rPr lang="de-DE" dirty="0" smtClean="0">
                <a:solidFill>
                  <a:srgbClr val="4CC2FF"/>
                </a:solidFill>
              </a:rPr>
              <a:t>G. Pugliese </a:t>
            </a:r>
            <a:endParaRPr lang="en-US" dirty="0" smtClean="0">
              <a:solidFill>
                <a:srgbClr val="4CC2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  <p:pic>
        <p:nvPicPr>
          <p:cNvPr id="9" name="Picture 8" descr="image3591.gif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01600"/>
            <a:ext cx="889000" cy="889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2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3.e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image" Target="../media/image8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048000"/>
            <a:ext cx="5334000" cy="1362075"/>
          </a:xfrm>
        </p:spPr>
        <p:txBody>
          <a:bodyPr>
            <a:normAutofit/>
          </a:bodyPr>
          <a:lstStyle/>
          <a:p>
            <a:pPr algn="ctr"/>
            <a:r>
              <a:rPr lang="it-IT" sz="5000" dirty="0" smtClean="0"/>
              <a:t>Termodinamica</a:t>
            </a:r>
            <a:endParaRPr lang="it-IT" sz="5000" dirty="0"/>
          </a:p>
        </p:txBody>
      </p:sp>
      <p:pic>
        <p:nvPicPr>
          <p:cNvPr id="4" name="Picture Placeholder 3" descr="image3591.gif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708" r="-57708"/>
          <a:stretch>
            <a:fillRect/>
          </a:stretch>
        </p:blipFill>
        <p:spPr>
          <a:xfrm>
            <a:off x="6453188" y="5334000"/>
            <a:ext cx="2462212" cy="1143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852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077200" cy="838200"/>
          </a:xfrm>
        </p:spPr>
        <p:txBody>
          <a:bodyPr/>
          <a:lstStyle/>
          <a:p>
            <a:pPr algn="ctr"/>
            <a:r>
              <a:rPr lang="en-GB" dirty="0" err="1" smtClean="0"/>
              <a:t>Parete</a:t>
            </a:r>
            <a:r>
              <a:rPr lang="en-GB" dirty="0" smtClean="0"/>
              <a:t> </a:t>
            </a:r>
            <a:r>
              <a:rPr lang="en-GB" dirty="0" err="1" smtClean="0"/>
              <a:t>adiabatica</a:t>
            </a:r>
            <a:r>
              <a:rPr lang="en-GB" dirty="0" smtClean="0"/>
              <a:t> e </a:t>
            </a:r>
            <a:r>
              <a:rPr lang="en-GB" dirty="0" err="1" smtClean="0"/>
              <a:t>diatermica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20.1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4"/>
          <a:stretch/>
        </p:blipFill>
        <p:spPr>
          <a:xfrm>
            <a:off x="6553200" y="3352800"/>
            <a:ext cx="2133600" cy="289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1447800"/>
            <a:ext cx="769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it-IT" sz="22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arete</a:t>
            </a:r>
            <a:r>
              <a:rPr lang="it-IT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diatermica</a:t>
            </a:r>
            <a:r>
              <a:rPr lang="it-IT" sz="2200" dirty="0" smtClean="0">
                <a:latin typeface="Times New Roman"/>
                <a:cs typeface="Times New Roman"/>
              </a:rPr>
              <a:t>: due sistemi separati da un parete diatermica (sono a contatto termico) cambiano i loro stati ed evolvono spontaneamente fino al raggiungimento di un </a:t>
            </a:r>
            <a:r>
              <a:rPr lang="it-IT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equilibrio termico </a:t>
            </a:r>
            <a:r>
              <a:rPr lang="it-IT" sz="2200" dirty="0" smtClean="0">
                <a:latin typeface="Times New Roman"/>
                <a:cs typeface="Times New Roman"/>
              </a:rPr>
              <a:t>(interazione termica). </a:t>
            </a:r>
            <a:endParaRPr lang="it-IT" sz="22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114800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it-IT" sz="22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arete</a:t>
            </a:r>
            <a:r>
              <a:rPr lang="it-IT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adiabatica</a:t>
            </a:r>
            <a:r>
              <a:rPr lang="it-IT" sz="2200" dirty="0" smtClean="0">
                <a:latin typeface="Times New Roman"/>
                <a:cs typeface="Times New Roman"/>
              </a:rPr>
              <a:t>: pareti che non permettono l’interazione di tipo termico (isolano termicamente il sistema) idealmente per un tempo infinito. </a:t>
            </a:r>
            <a:endParaRPr lang="it-IT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588164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86600" y="3962400"/>
            <a:ext cx="1676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77200" cy="838200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chemeClr val="tx2"/>
                </a:solidFill>
              </a:rPr>
              <a:t>Principio </a:t>
            </a:r>
            <a:r>
              <a:rPr lang="it-IT" dirty="0" smtClean="0">
                <a:solidFill>
                  <a:schemeClr val="tx2"/>
                </a:solidFill>
              </a:rPr>
              <a:t>zero e temperatura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914400" y="1066800"/>
            <a:ext cx="78343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chemeClr val="folHlink"/>
              </a:buClr>
              <a:buFont typeface="Wingdings" charset="0"/>
              <a:buChar char="Ø"/>
            </a:pPr>
            <a:r>
              <a:rPr lang="it-IT" sz="2000" dirty="0">
                <a:latin typeface="Times New Roman"/>
                <a:cs typeface="Times New Roman"/>
              </a:rPr>
              <a:t> Il concetto di temperatura ha origine dalla sensazione di caldo e freddo che proviamo toccando un corpo. </a:t>
            </a:r>
          </a:p>
          <a:p>
            <a:pPr algn="just">
              <a:buClr>
                <a:schemeClr val="folHlink"/>
              </a:buClr>
              <a:buFont typeface="Wingdings" charset="0"/>
              <a:buChar char="Ø"/>
            </a:pPr>
            <a:r>
              <a:rPr lang="it-IT" sz="2000" dirty="0">
                <a:latin typeface="Times New Roman"/>
                <a:cs typeface="Times New Roman"/>
              </a:rPr>
              <a:t>Per darne un carattere obiettivo è necessario individuare una grandezza fisica che esprima una proprietà macroscopica del corpo e che dipenda in modo univoco dal suo stato termico.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2819400"/>
            <a:ext cx="5943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hlink"/>
              </a:buClr>
              <a:buFont typeface="Wingdings" charset="2"/>
              <a:buChar char="Ø"/>
            </a:pPr>
            <a:r>
              <a:rPr lang="it-IT" sz="2000" dirty="0" smtClean="0">
                <a:latin typeface="Times New Roman"/>
                <a:cs typeface="Times New Roman"/>
              </a:rPr>
              <a:t>Per caratterizzare l’equilibrio termico si introduce la grandezza temperatura: </a:t>
            </a:r>
            <a:endParaRPr lang="it-IT" sz="2000" dirty="0" smtClean="0">
              <a:latin typeface="Times New Roman"/>
              <a:cs typeface="Times New Roman"/>
            </a:endParaRPr>
          </a:p>
          <a:p>
            <a:pPr algn="just">
              <a:buClr>
                <a:schemeClr val="hlink"/>
              </a:buClr>
            </a:pPr>
            <a:r>
              <a:rPr lang="it-IT" sz="2000" dirty="0" smtClean="0">
                <a:latin typeface="Times New Roman"/>
                <a:cs typeface="Times New Roman"/>
              </a:rPr>
              <a:t>dati </a:t>
            </a:r>
            <a:r>
              <a:rPr lang="it-IT" sz="2000" dirty="0">
                <a:latin typeface="Times New Roman"/>
                <a:cs typeface="Times New Roman"/>
              </a:rPr>
              <a:t>due sistemi A alla temperatura T</a:t>
            </a:r>
            <a:r>
              <a:rPr lang="it-IT" sz="2000" baseline="-25000" dirty="0">
                <a:latin typeface="Times New Roman"/>
                <a:cs typeface="Times New Roman"/>
              </a:rPr>
              <a:t>A</a:t>
            </a:r>
            <a:r>
              <a:rPr lang="it-IT" sz="2000" dirty="0">
                <a:latin typeface="Times New Roman"/>
                <a:cs typeface="Times New Roman"/>
              </a:rPr>
              <a:t> e B T</a:t>
            </a:r>
            <a:r>
              <a:rPr lang="it-IT" sz="2000" baseline="-25000" dirty="0">
                <a:latin typeface="Times New Roman"/>
                <a:cs typeface="Times New Roman"/>
              </a:rPr>
              <a:t>B</a:t>
            </a:r>
            <a:r>
              <a:rPr lang="it-IT" sz="2000" dirty="0">
                <a:latin typeface="Times New Roman"/>
                <a:cs typeface="Times New Roman"/>
              </a:rPr>
              <a:t>, ciascuno in equilibrio termodinamico</a:t>
            </a:r>
            <a:r>
              <a:rPr lang="it-IT" sz="2000" dirty="0" smtClean="0">
                <a:latin typeface="Times New Roman"/>
                <a:cs typeface="Times New Roman"/>
              </a:rPr>
              <a:t>, separati da una parete diatermica. </a:t>
            </a:r>
            <a:r>
              <a:rPr lang="it-IT" sz="2000" dirty="0" smtClean="0">
                <a:latin typeface="Times New Roman"/>
                <a:cs typeface="Times New Roman"/>
              </a:rPr>
              <a:t>Isolati dall’esterno da pareti adiabatiche. Dopo un certo intervallo di tempo A e B raggiungeranno </a:t>
            </a:r>
            <a:r>
              <a:rPr lang="it-IT" sz="2000" dirty="0" smtClean="0">
                <a:latin typeface="Times New Roman"/>
                <a:cs typeface="Times New Roman"/>
              </a:rPr>
              <a:t> lo stato di </a:t>
            </a:r>
            <a:r>
              <a:rPr lang="it-IT" sz="2000" b="1" dirty="0" smtClean="0">
                <a:solidFill>
                  <a:schemeClr val="hlink"/>
                </a:solidFill>
                <a:latin typeface="Times New Roman"/>
                <a:cs typeface="Times New Roman"/>
              </a:rPr>
              <a:t>equilibrio </a:t>
            </a:r>
            <a:r>
              <a:rPr lang="it-IT" sz="2000" b="1" dirty="0">
                <a:solidFill>
                  <a:schemeClr val="hlink"/>
                </a:solidFill>
                <a:latin typeface="Times New Roman"/>
                <a:cs typeface="Times New Roman"/>
              </a:rPr>
              <a:t>termico</a:t>
            </a:r>
            <a:r>
              <a:rPr lang="it-IT" sz="2000" dirty="0">
                <a:latin typeface="Times New Roman"/>
                <a:cs typeface="Times New Roman"/>
              </a:rPr>
              <a:t> </a:t>
            </a:r>
            <a:r>
              <a:rPr lang="it-IT" sz="2000" dirty="0" smtClean="0">
                <a:latin typeface="Times New Roman"/>
                <a:cs typeface="Times New Roman"/>
              </a:rPr>
              <a:t>(ossia </a:t>
            </a:r>
            <a:r>
              <a:rPr lang="it-IT" sz="2000" dirty="0" smtClean="0">
                <a:latin typeface="Times New Roman"/>
                <a:cs typeface="Times New Roman"/>
              </a:rPr>
              <a:t>la </a:t>
            </a:r>
            <a:r>
              <a:rPr lang="it-IT" sz="2000" dirty="0">
                <a:latin typeface="Times New Roman"/>
                <a:cs typeface="Times New Roman"/>
              </a:rPr>
              <a:t>stessa </a:t>
            </a:r>
            <a:r>
              <a:rPr lang="it-IT" sz="2000" dirty="0" smtClean="0">
                <a:latin typeface="Times New Roman"/>
                <a:cs typeface="Times New Roman"/>
              </a:rPr>
              <a:t>temperatura). </a:t>
            </a:r>
            <a:endParaRPr lang="it-IT" sz="2000" dirty="0">
              <a:latin typeface="Times New Roman"/>
              <a:cs typeface="Times New Roman"/>
            </a:endParaRPr>
          </a:p>
          <a:p>
            <a:pPr marL="342900" indent="-342900" algn="just">
              <a:buClr>
                <a:schemeClr val="hlink"/>
              </a:buClr>
              <a:buFontTx/>
              <a:buChar char="-"/>
            </a:pPr>
            <a:endParaRPr lang="it-IT" sz="2000" dirty="0">
              <a:latin typeface="Times New Roman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39000" y="4114800"/>
            <a:ext cx="533400" cy="533400"/>
          </a:xfrm>
          <a:prstGeom prst="rect">
            <a:avLst/>
          </a:prstGeom>
          <a:solidFill>
            <a:srgbClr val="DBEEF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8001000" y="4114800"/>
            <a:ext cx="533400" cy="533400"/>
          </a:xfrm>
          <a:prstGeom prst="rect">
            <a:avLst/>
          </a:prstGeom>
          <a:solidFill>
            <a:srgbClr val="DBEEF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extBox 21"/>
          <p:cNvSpPr txBox="1"/>
          <p:nvPr/>
        </p:nvSpPr>
        <p:spPr>
          <a:xfrm>
            <a:off x="7391400" y="4191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  <p:sp>
        <p:nvSpPr>
          <p:cNvPr id="23" name="TextBox 22"/>
          <p:cNvSpPr txBox="1"/>
          <p:nvPr/>
        </p:nvSpPr>
        <p:spPr>
          <a:xfrm>
            <a:off x="8077200" y="4191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 </a:t>
            </a:r>
            <a:endParaRPr lang="it-IT" dirty="0"/>
          </a:p>
        </p:txBody>
      </p:sp>
      <p:sp>
        <p:nvSpPr>
          <p:cNvPr id="24" name="Rectangle 23"/>
          <p:cNvSpPr/>
          <p:nvPr/>
        </p:nvSpPr>
        <p:spPr>
          <a:xfrm>
            <a:off x="7772400" y="4038600"/>
            <a:ext cx="228600" cy="6096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7696200" y="3124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latin typeface="Times New Roman"/>
                <a:cs typeface="Times New Roman"/>
              </a:rPr>
              <a:t>Parete</a:t>
            </a:r>
          </a:p>
          <a:p>
            <a:r>
              <a:rPr lang="it-IT" i="1" dirty="0" smtClean="0">
                <a:latin typeface="Times New Roman"/>
                <a:cs typeface="Times New Roman"/>
              </a:rPr>
              <a:t>diatermica </a:t>
            </a:r>
            <a:endParaRPr lang="it-IT" i="1" dirty="0">
              <a:latin typeface="Times New Roman"/>
              <a:cs typeface="Times New Roman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848600" y="3733800"/>
            <a:ext cx="76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19200" y="5562600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i="1" dirty="0" smtClean="0">
                <a:latin typeface="Times New Roman"/>
                <a:cs typeface="Times New Roman"/>
              </a:rPr>
              <a:t>Due sistemi sono in equilibrio termico, se quando vengono messi a contatto tramite una parete diatermica, le loro variabili di stato non mutano</a:t>
            </a:r>
            <a:endParaRPr lang="it-IT" sz="22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607876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77200" cy="838200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chemeClr val="tx2"/>
                </a:solidFill>
              </a:rPr>
              <a:t>Principio </a:t>
            </a:r>
            <a:r>
              <a:rPr lang="it-IT" dirty="0" smtClean="0">
                <a:solidFill>
                  <a:schemeClr val="tx2"/>
                </a:solidFill>
              </a:rPr>
              <a:t>zero e temperatura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1219200"/>
            <a:ext cx="7696200" cy="550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chemeClr val="hlink"/>
              </a:buClr>
            </a:pPr>
            <a:r>
              <a:rPr lang="it-IT" sz="2200" dirty="0" smtClean="0">
                <a:latin typeface="Times New Roman"/>
                <a:cs typeface="Times New Roman"/>
              </a:rPr>
              <a:t>A e B sono separati da una parete adiabatica. Ma ciascuno di essi è a contatto con un terzo sistema C tramite la parete diatermica. </a:t>
            </a:r>
          </a:p>
          <a:p>
            <a:pPr algn="just">
              <a:buClr>
                <a:schemeClr val="hlink"/>
              </a:buClr>
            </a:pPr>
            <a:r>
              <a:rPr lang="it-IT" sz="2200" dirty="0" smtClean="0">
                <a:latin typeface="Times New Roman"/>
                <a:cs typeface="Times New Roman"/>
              </a:rPr>
              <a:t>Dopo un certo tempo le variabili termodinamiche di A, B e C diventano costanti: </a:t>
            </a:r>
          </a:p>
          <a:p>
            <a:pPr algn="just">
              <a:buClr>
                <a:schemeClr val="hlink"/>
              </a:buClr>
            </a:pPr>
            <a:r>
              <a:rPr lang="it-IT" sz="2200" dirty="0" smtClean="0">
                <a:latin typeface="Times New Roman"/>
                <a:cs typeface="Times New Roman"/>
              </a:rPr>
              <a:t>A e C  sono in equilibrio termico </a:t>
            </a:r>
          </a:p>
          <a:p>
            <a:pPr algn="just">
              <a:buClr>
                <a:schemeClr val="hlink"/>
              </a:buClr>
            </a:pPr>
            <a:r>
              <a:rPr lang="it-IT" sz="2200" dirty="0" smtClean="0">
                <a:latin typeface="Times New Roman"/>
                <a:cs typeface="Times New Roman"/>
              </a:rPr>
              <a:t>B e C sono in equilibrio termico  </a:t>
            </a:r>
          </a:p>
          <a:p>
            <a:pPr algn="just">
              <a:buClr>
                <a:schemeClr val="hlink"/>
              </a:buClr>
            </a:pPr>
            <a:endParaRPr lang="it-IT" sz="2200" dirty="0" smtClean="0">
              <a:latin typeface="Times New Roman"/>
              <a:cs typeface="Times New Roman"/>
            </a:endParaRPr>
          </a:p>
          <a:p>
            <a:pPr algn="just">
              <a:buClr>
                <a:schemeClr val="hlink"/>
              </a:buClr>
            </a:pPr>
            <a:r>
              <a:rPr lang="it-IT" sz="2200" dirty="0" smtClean="0">
                <a:latin typeface="Times New Roman"/>
                <a:cs typeface="Times New Roman"/>
              </a:rPr>
              <a:t> </a:t>
            </a:r>
          </a:p>
          <a:p>
            <a:pPr algn="just">
              <a:buClr>
                <a:schemeClr val="hlink"/>
              </a:buClr>
            </a:pPr>
            <a:endParaRPr lang="it-IT" sz="2200" dirty="0">
              <a:latin typeface="Times New Roman"/>
              <a:cs typeface="Times New Roman"/>
            </a:endParaRPr>
          </a:p>
          <a:p>
            <a:pPr algn="just">
              <a:buClr>
                <a:schemeClr val="hlink"/>
              </a:buClr>
            </a:pPr>
            <a:endParaRPr lang="it-IT" sz="2200" dirty="0" smtClean="0">
              <a:latin typeface="Times New Roman"/>
              <a:cs typeface="Times New Roman"/>
            </a:endParaRPr>
          </a:p>
          <a:p>
            <a:pPr algn="just">
              <a:buClr>
                <a:schemeClr val="hlink"/>
              </a:buClr>
            </a:pPr>
            <a:endParaRPr lang="it-IT" sz="2200" dirty="0" smtClean="0">
              <a:latin typeface="Times New Roman"/>
              <a:cs typeface="Times New Roman"/>
            </a:endParaRPr>
          </a:p>
          <a:p>
            <a:pPr algn="just">
              <a:buClr>
                <a:schemeClr val="hlink"/>
              </a:buClr>
            </a:pPr>
            <a:endParaRPr lang="it-IT" sz="2200" dirty="0">
              <a:latin typeface="Times New Roman"/>
              <a:cs typeface="Times New Roman"/>
            </a:endParaRPr>
          </a:p>
          <a:p>
            <a:pPr algn="just">
              <a:buClr>
                <a:schemeClr val="hlink"/>
              </a:buClr>
            </a:pPr>
            <a:endParaRPr lang="it-IT" sz="2200" dirty="0">
              <a:latin typeface="Times New Roman"/>
              <a:cs typeface="Times New Roman"/>
            </a:endParaRPr>
          </a:p>
          <a:p>
            <a:pPr algn="just">
              <a:buClr>
                <a:schemeClr val="hlink"/>
              </a:buClr>
            </a:pPr>
            <a:r>
              <a:rPr lang="it-IT" sz="2200" b="1" dirty="0">
                <a:solidFill>
                  <a:schemeClr val="hlink"/>
                </a:solidFill>
                <a:latin typeface="Times New Roman"/>
                <a:cs typeface="Times New Roman"/>
              </a:rPr>
              <a:t>principio zero della </a:t>
            </a:r>
            <a:r>
              <a:rPr lang="it-IT" sz="2200" b="1" dirty="0" smtClean="0">
                <a:solidFill>
                  <a:schemeClr val="hlink"/>
                </a:solidFill>
                <a:latin typeface="Times New Roman"/>
                <a:cs typeface="Times New Roman"/>
              </a:rPr>
              <a:t>termodinamica: </a:t>
            </a:r>
            <a:r>
              <a:rPr lang="it-IT" sz="2200" dirty="0">
                <a:latin typeface="Times New Roman"/>
                <a:cs typeface="Times New Roman"/>
              </a:rPr>
              <a:t>d</a:t>
            </a:r>
            <a:r>
              <a:rPr lang="it-IT" sz="2200" dirty="0" smtClean="0">
                <a:latin typeface="Times New Roman"/>
                <a:cs typeface="Times New Roman"/>
              </a:rPr>
              <a:t>ue </a:t>
            </a:r>
            <a:r>
              <a:rPr lang="it-IT" sz="2200" dirty="0">
                <a:latin typeface="Times New Roman"/>
                <a:cs typeface="Times New Roman"/>
              </a:rPr>
              <a:t>sistemi </a:t>
            </a:r>
            <a:r>
              <a:rPr lang="it-IT" sz="2200" dirty="0" smtClean="0">
                <a:latin typeface="Times New Roman"/>
                <a:cs typeface="Times New Roman"/>
              </a:rPr>
              <a:t>separatamente in </a:t>
            </a:r>
            <a:r>
              <a:rPr lang="it-IT" sz="2200" dirty="0">
                <a:latin typeface="Times New Roman"/>
                <a:cs typeface="Times New Roman"/>
              </a:rPr>
              <a:t>equilibrio termico con un terzo </a:t>
            </a:r>
            <a:r>
              <a:rPr lang="it-IT" sz="2200" dirty="0" smtClean="0">
                <a:latin typeface="Times New Roman"/>
                <a:cs typeface="Times New Roman"/>
              </a:rPr>
              <a:t>sistema, </a:t>
            </a:r>
            <a:r>
              <a:rPr lang="it-IT" sz="2200" dirty="0">
                <a:latin typeface="Times New Roman"/>
                <a:cs typeface="Times New Roman"/>
              </a:rPr>
              <a:t>sono in equilibrio termico tra </a:t>
            </a:r>
            <a:r>
              <a:rPr lang="it-IT" sz="2200" dirty="0" smtClean="0">
                <a:latin typeface="Times New Roman"/>
                <a:cs typeface="Times New Roman"/>
              </a:rPr>
              <a:t>loro</a:t>
            </a:r>
            <a:r>
              <a:rPr lang="it-IT" sz="2200" dirty="0">
                <a:latin typeface="Times New Roman"/>
                <a:cs typeface="Times New Roman"/>
              </a:rPr>
              <a:t> </a:t>
            </a:r>
            <a:endParaRPr lang="it-IT" sz="2200" b="1" dirty="0">
              <a:solidFill>
                <a:schemeClr val="hlink"/>
              </a:solidFill>
              <a:latin typeface="Times New Roman"/>
              <a:cs typeface="Times New Roma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05400" y="4159640"/>
            <a:ext cx="533400" cy="533400"/>
          </a:xfrm>
          <a:prstGeom prst="rect">
            <a:avLst/>
          </a:prstGeom>
          <a:solidFill>
            <a:srgbClr val="DBEEF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ctangle 28"/>
          <p:cNvSpPr/>
          <p:nvPr/>
        </p:nvSpPr>
        <p:spPr>
          <a:xfrm>
            <a:off x="5638800" y="4159640"/>
            <a:ext cx="533400" cy="533400"/>
          </a:xfrm>
          <a:prstGeom prst="rect">
            <a:avLst/>
          </a:prstGeom>
          <a:solidFill>
            <a:srgbClr val="DBEEF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TextBox 29"/>
          <p:cNvSpPr txBox="1"/>
          <p:nvPr/>
        </p:nvSpPr>
        <p:spPr>
          <a:xfrm>
            <a:off x="5257800" y="423584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  <p:sp>
        <p:nvSpPr>
          <p:cNvPr id="31" name="TextBox 30"/>
          <p:cNvSpPr txBox="1"/>
          <p:nvPr/>
        </p:nvSpPr>
        <p:spPr>
          <a:xfrm>
            <a:off x="5715000" y="423584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 </a:t>
            </a:r>
            <a:endParaRPr lang="it-IT" dirty="0"/>
          </a:p>
        </p:txBody>
      </p:sp>
      <p:sp>
        <p:nvSpPr>
          <p:cNvPr id="33" name="Rectangle 32"/>
          <p:cNvSpPr/>
          <p:nvPr/>
        </p:nvSpPr>
        <p:spPr>
          <a:xfrm>
            <a:off x="4724400" y="4921640"/>
            <a:ext cx="1828800" cy="38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TextBox 33"/>
          <p:cNvSpPr txBox="1"/>
          <p:nvPr/>
        </p:nvSpPr>
        <p:spPr>
          <a:xfrm>
            <a:off x="5486400" y="489028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</a:t>
            </a:r>
            <a:endParaRPr lang="it-IT" dirty="0"/>
          </a:p>
        </p:txBody>
      </p:sp>
      <p:sp>
        <p:nvSpPr>
          <p:cNvPr id="35" name="Rectangle 34"/>
          <p:cNvSpPr/>
          <p:nvPr/>
        </p:nvSpPr>
        <p:spPr>
          <a:xfrm rot="5400000">
            <a:off x="5486400" y="4235840"/>
            <a:ext cx="228600" cy="1143000"/>
          </a:xfrm>
          <a:prstGeom prst="rect">
            <a:avLst/>
          </a:prstGeom>
          <a:solidFill>
            <a:srgbClr val="EEEC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ctangle 24"/>
          <p:cNvSpPr/>
          <p:nvPr/>
        </p:nvSpPr>
        <p:spPr>
          <a:xfrm>
            <a:off x="5531244" y="4114800"/>
            <a:ext cx="228600" cy="6096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extBox 25"/>
          <p:cNvSpPr txBox="1"/>
          <p:nvPr/>
        </p:nvSpPr>
        <p:spPr>
          <a:xfrm>
            <a:off x="2895600" y="4343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latin typeface="Times New Roman"/>
                <a:cs typeface="Times New Roman"/>
              </a:rPr>
              <a:t>Parete</a:t>
            </a:r>
          </a:p>
          <a:p>
            <a:r>
              <a:rPr lang="it-IT" i="1" dirty="0" smtClean="0">
                <a:latin typeface="Times New Roman"/>
                <a:cs typeface="Times New Roman"/>
              </a:rPr>
              <a:t>diatermica </a:t>
            </a:r>
            <a:endParaRPr lang="it-IT" i="1" dirty="0">
              <a:latin typeface="Times New Roman"/>
              <a:cs typeface="Times New Roman"/>
            </a:endParaRPr>
          </a:p>
        </p:txBody>
      </p:sp>
      <p:cxnSp>
        <p:nvCxnSpPr>
          <p:cNvPr id="27" name="Straight Arrow Connector 26"/>
          <p:cNvCxnSpPr>
            <a:endCxn id="35" idx="2"/>
          </p:cNvCxnSpPr>
          <p:nvPr/>
        </p:nvCxnSpPr>
        <p:spPr>
          <a:xfrm>
            <a:off x="4267200" y="4572000"/>
            <a:ext cx="762000" cy="2353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5029200" y="28194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791200" y="25908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rgbClr val="FF0000"/>
                </a:solidFill>
                <a:latin typeface="Times New Roman"/>
                <a:cs typeface="Times New Roman"/>
              </a:rPr>
              <a:t>Sperimentalmente si osserva che A e B  sono in equilibrio termico tra loro. </a:t>
            </a:r>
            <a:endParaRPr lang="it-IT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276784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077200" cy="685800"/>
          </a:xfrm>
        </p:spPr>
        <p:txBody>
          <a:bodyPr>
            <a:noAutofit/>
          </a:bodyPr>
          <a:lstStyle/>
          <a:p>
            <a:r>
              <a:rPr lang="it-IT" sz="2800" dirty="0"/>
              <a:t>Definizione operativa di </a:t>
            </a:r>
            <a:r>
              <a:rPr lang="it-IT" sz="2800" dirty="0" smtClean="0"/>
              <a:t>temperatura: termometri</a:t>
            </a:r>
            <a:endParaRPr lang="en-GB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62000" y="990600"/>
            <a:ext cx="8001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chemeClr val="folHlink"/>
              </a:buClr>
              <a:buFont typeface="Wingdings" charset="0"/>
              <a:buChar char="Ø"/>
            </a:pPr>
            <a:r>
              <a:rPr lang="it-IT" sz="2000" dirty="0">
                <a:latin typeface="Times New Roman"/>
                <a:cs typeface="Times New Roman"/>
              </a:rPr>
              <a:t> Scegliamo una </a:t>
            </a:r>
            <a:r>
              <a:rPr lang="it-IT" sz="2000" b="1" dirty="0">
                <a:solidFill>
                  <a:schemeClr val="hlink"/>
                </a:solidFill>
                <a:latin typeface="Times New Roman"/>
                <a:cs typeface="Times New Roman"/>
              </a:rPr>
              <a:t>sostanza termometrica</a:t>
            </a:r>
            <a:r>
              <a:rPr lang="it-IT" sz="2000" dirty="0">
                <a:latin typeface="Times New Roman"/>
                <a:cs typeface="Times New Roman"/>
              </a:rPr>
              <a:t>: mercurio, elio, alcool.  </a:t>
            </a:r>
          </a:p>
          <a:p>
            <a:pPr algn="just">
              <a:buClr>
                <a:schemeClr val="folHlink"/>
              </a:buClr>
              <a:buFont typeface="Wingdings" charset="0"/>
              <a:buChar char="Ø"/>
            </a:pPr>
            <a:r>
              <a:rPr lang="it-IT" sz="2000" dirty="0">
                <a:latin typeface="Times New Roman"/>
                <a:cs typeface="Times New Roman"/>
              </a:rPr>
              <a:t> sia X la </a:t>
            </a:r>
            <a:r>
              <a:rPr lang="it-IT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grandezza </a:t>
            </a:r>
            <a:r>
              <a:rPr lang="it-IT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termometrica </a:t>
            </a:r>
            <a:r>
              <a:rPr lang="it-IT" sz="2000" dirty="0" smtClean="0">
                <a:latin typeface="Times New Roman"/>
                <a:cs typeface="Times New Roman"/>
              </a:rPr>
              <a:t>che </a:t>
            </a:r>
            <a:r>
              <a:rPr lang="it-IT" sz="2000" dirty="0">
                <a:latin typeface="Times New Roman"/>
                <a:cs typeface="Times New Roman"/>
              </a:rPr>
              <a:t>descrivi la proprietà della sostanza che vari con la </a:t>
            </a:r>
            <a:r>
              <a:rPr lang="it-IT" sz="2000" dirty="0" smtClean="0">
                <a:latin typeface="Times New Roman"/>
                <a:cs typeface="Times New Roman"/>
              </a:rPr>
              <a:t>temperatura: </a:t>
            </a:r>
            <a:r>
              <a:rPr lang="it-IT" sz="2000" dirty="0">
                <a:latin typeface="Times New Roman"/>
                <a:cs typeface="Times New Roman"/>
              </a:rPr>
              <a:t>es. la lunghezza della colonna, la </a:t>
            </a:r>
            <a:r>
              <a:rPr lang="it-IT" sz="2000" dirty="0" smtClean="0">
                <a:latin typeface="Times New Roman"/>
                <a:cs typeface="Times New Roman"/>
              </a:rPr>
              <a:t>pressione, </a:t>
            </a:r>
            <a:r>
              <a:rPr lang="it-IT" sz="2000" dirty="0">
                <a:latin typeface="Times New Roman"/>
                <a:cs typeface="Times New Roman"/>
              </a:rPr>
              <a:t>e</a:t>
            </a:r>
            <a:r>
              <a:rPr lang="it-IT" sz="2000" dirty="0" smtClean="0">
                <a:latin typeface="Times New Roman"/>
                <a:cs typeface="Times New Roman"/>
              </a:rPr>
              <a:t>tc.</a:t>
            </a:r>
            <a:endParaRPr lang="it-IT" sz="2000" dirty="0">
              <a:latin typeface="Times New Roman"/>
              <a:cs typeface="Times New Roman"/>
            </a:endParaRPr>
          </a:p>
          <a:p>
            <a:pPr algn="just">
              <a:buClr>
                <a:schemeClr val="folHlink"/>
              </a:buClr>
              <a:buFont typeface="Wingdings" charset="0"/>
              <a:buChar char="Ø"/>
            </a:pPr>
            <a:r>
              <a:rPr lang="it-IT" sz="2000" dirty="0">
                <a:latin typeface="Times New Roman"/>
                <a:cs typeface="Times New Roman"/>
              </a:rPr>
              <a:t> sia </a:t>
            </a:r>
            <a:r>
              <a:rPr lang="it-IT" sz="2000" dirty="0" smtClean="0">
                <a:solidFill>
                  <a:schemeClr val="hlink"/>
                </a:solidFill>
                <a:latin typeface="Symbol" charset="2"/>
                <a:cs typeface="Symbol" charset="2"/>
              </a:rPr>
              <a:t>Q</a:t>
            </a:r>
            <a:r>
              <a:rPr lang="it-IT" sz="2000" dirty="0" smtClean="0">
                <a:solidFill>
                  <a:schemeClr val="hlink"/>
                </a:solidFill>
                <a:latin typeface="Times New Roman"/>
                <a:cs typeface="Times New Roman"/>
              </a:rPr>
              <a:t> </a:t>
            </a:r>
            <a:r>
              <a:rPr lang="it-IT" sz="2000" b="1" dirty="0">
                <a:solidFill>
                  <a:schemeClr val="hlink"/>
                </a:solidFill>
                <a:latin typeface="Times New Roman"/>
                <a:cs typeface="Times New Roman"/>
              </a:rPr>
              <a:t>la funzione termometrica</a:t>
            </a:r>
            <a:r>
              <a:rPr lang="it-IT" sz="2000" dirty="0">
                <a:latin typeface="Times New Roman"/>
                <a:cs typeface="Times New Roman"/>
              </a:rPr>
              <a:t>, assumiamo lineare:</a:t>
            </a:r>
          </a:p>
          <a:p>
            <a:pPr algn="just">
              <a:buClr>
                <a:schemeClr val="folHlink"/>
              </a:buClr>
            </a:pPr>
            <a:r>
              <a:rPr lang="it-IT" sz="2000" dirty="0">
                <a:latin typeface="Times New Roman"/>
                <a:cs typeface="Times New Roman"/>
              </a:rPr>
              <a:t>	</a:t>
            </a:r>
            <a:endParaRPr lang="it-IT" sz="2000" i="1" dirty="0">
              <a:latin typeface="Times New Roman"/>
              <a:cs typeface="Times New Roman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760570" y="5638800"/>
            <a:ext cx="2362200" cy="461665"/>
          </a:xfrm>
          <a:prstGeom prst="rect">
            <a:avLst/>
          </a:prstGeom>
          <a:noFill/>
          <a:ln w="28575">
            <a:solidFill>
              <a:schemeClr val="folHlink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400"/>
              <a:t>Contatto termico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0"/>
            <a:ext cx="1871663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85800" y="3151525"/>
            <a:ext cx="57150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chemeClr val="folHlink"/>
              </a:buClr>
            </a:pPr>
            <a:r>
              <a:rPr lang="it-IT" sz="2200" b="1" dirty="0" smtClean="0">
                <a:solidFill>
                  <a:schemeClr val="folHlink"/>
                </a:solidFill>
                <a:latin typeface="Times New Roman"/>
                <a:cs typeface="Times New Roman"/>
              </a:rPr>
              <a:t>Taratura </a:t>
            </a:r>
            <a:r>
              <a:rPr lang="it-IT" sz="2200" b="1" dirty="0">
                <a:solidFill>
                  <a:schemeClr val="folHlink"/>
                </a:solidFill>
                <a:latin typeface="Times New Roman"/>
                <a:cs typeface="Times New Roman"/>
              </a:rPr>
              <a:t>del termometro:</a:t>
            </a:r>
            <a:r>
              <a:rPr lang="it-IT" sz="2200" dirty="0">
                <a:latin typeface="Times New Roman"/>
                <a:cs typeface="Times New Roman"/>
              </a:rPr>
              <a:t> serve un sistema in </a:t>
            </a:r>
            <a:r>
              <a:rPr lang="it-IT" sz="2200" dirty="0" smtClean="0">
                <a:latin typeface="Times New Roman"/>
                <a:cs typeface="Times New Roman"/>
              </a:rPr>
              <a:t>uno stato di equilibrio </a:t>
            </a:r>
            <a:r>
              <a:rPr lang="it-IT" sz="2200" dirty="0">
                <a:latin typeface="Times New Roman"/>
                <a:cs typeface="Times New Roman"/>
              </a:rPr>
              <a:t>definibile con precisione e riproducibilità cui venga attribuito un valore arbitrario di temperatura: </a:t>
            </a:r>
            <a:r>
              <a:rPr lang="it-IT"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punto fisso</a:t>
            </a:r>
            <a:r>
              <a:rPr lang="it-IT" sz="2200" dirty="0">
                <a:latin typeface="Times New Roman"/>
                <a:cs typeface="Times New Roman"/>
              </a:rPr>
              <a:t>, </a:t>
            </a:r>
            <a:r>
              <a:rPr lang="it-IT" sz="2200" dirty="0" smtClean="0">
                <a:latin typeface="Times New Roman"/>
                <a:cs typeface="Times New Roman"/>
              </a:rPr>
              <a:t>per esempio il </a:t>
            </a:r>
            <a:r>
              <a:rPr lang="it-IT" sz="2000" i="1" dirty="0">
                <a:latin typeface="Times New Roman"/>
                <a:cs typeface="Times New Roman"/>
              </a:rPr>
              <a:t>punto triplo </a:t>
            </a:r>
            <a:r>
              <a:rPr lang="it-IT" sz="2000" i="1" dirty="0" smtClean="0">
                <a:latin typeface="Times New Roman"/>
                <a:cs typeface="Times New Roman"/>
              </a:rPr>
              <a:t>dell’acqua</a:t>
            </a:r>
            <a:r>
              <a:rPr lang="it-IT" sz="2000" i="1" dirty="0">
                <a:latin typeface="Times New Roman"/>
                <a:cs typeface="Times New Roman"/>
              </a:rPr>
              <a:t>, T</a:t>
            </a:r>
            <a:r>
              <a:rPr lang="it-IT" sz="2000" i="1" baseline="-25000" dirty="0">
                <a:latin typeface="Times New Roman"/>
                <a:cs typeface="Times New Roman"/>
              </a:rPr>
              <a:t>0</a:t>
            </a:r>
            <a:r>
              <a:rPr lang="it-IT" sz="2000" i="1" dirty="0">
                <a:latin typeface="Times New Roman"/>
                <a:cs typeface="Times New Roman"/>
              </a:rPr>
              <a:t>=273.16 K </a:t>
            </a:r>
            <a:r>
              <a:rPr lang="it-IT" sz="2200" i="1" dirty="0">
                <a:latin typeface="Times New Roman"/>
                <a:cs typeface="Times New Roman"/>
              </a:rPr>
              <a:t> 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158080"/>
              </p:ext>
            </p:extLst>
          </p:nvPr>
        </p:nvGraphicFramePr>
        <p:xfrm>
          <a:off x="1447800" y="2438400"/>
          <a:ext cx="312261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8" name="Equation" r:id="rId4" imgW="1587500" imgH="203200" progId="Equation.3">
                  <p:embed/>
                </p:oleObj>
              </mc:Choice>
              <mc:Fallback>
                <p:oleObj name="Equation" r:id="rId4" imgW="1587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438400"/>
                        <a:ext cx="3122613" cy="395287"/>
                      </a:xfrm>
                      <a:prstGeom prst="rect">
                        <a:avLst/>
                      </a:prstGeom>
                      <a:noFill/>
                      <a:ln w="12700" cap="sq">
                        <a:noFill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548589"/>
              </p:ext>
            </p:extLst>
          </p:nvPr>
        </p:nvGraphicFramePr>
        <p:xfrm>
          <a:off x="762000" y="5105400"/>
          <a:ext cx="2643187" cy="402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9" name="Equation" r:id="rId6" imgW="1485900" imgH="228600" progId="Equation.3">
                  <p:embed/>
                </p:oleObj>
              </mc:Choice>
              <mc:Fallback>
                <p:oleObj name="Equation" r:id="rId6" imgW="1485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105400"/>
                        <a:ext cx="2643187" cy="402006"/>
                      </a:xfrm>
                      <a:prstGeom prst="rect">
                        <a:avLst/>
                      </a:prstGeom>
                      <a:noFill/>
                      <a:ln w="12700" cap="sq">
                        <a:noFill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>
            <a:off x="3657600" y="5105400"/>
            <a:ext cx="304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191962"/>
              </p:ext>
            </p:extLst>
          </p:nvPr>
        </p:nvGraphicFramePr>
        <p:xfrm>
          <a:off x="4343400" y="5105400"/>
          <a:ext cx="1120775" cy="635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0" name="Equation" r:id="rId8" imgW="774700" imgH="444500" progId="Equation.3">
                  <p:embed/>
                </p:oleObj>
              </mc:Choice>
              <mc:Fallback>
                <p:oleObj name="Equation" r:id="rId8" imgW="7747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105400"/>
                        <a:ext cx="1120775" cy="635278"/>
                      </a:xfrm>
                      <a:prstGeom prst="rect">
                        <a:avLst/>
                      </a:prstGeom>
                      <a:noFill/>
                      <a:ln w="12700" cap="sq">
                        <a:noFill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own Arrow 13"/>
          <p:cNvSpPr/>
          <p:nvPr/>
        </p:nvSpPr>
        <p:spPr>
          <a:xfrm>
            <a:off x="762000" y="5562600"/>
            <a:ext cx="228600" cy="381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387348"/>
              </p:ext>
            </p:extLst>
          </p:nvPr>
        </p:nvGraphicFramePr>
        <p:xfrm>
          <a:off x="1066800" y="5867400"/>
          <a:ext cx="327501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1" name="Equation" r:id="rId10" imgW="1841500" imgH="444500" progId="Equation.3">
                  <p:embed/>
                </p:oleObj>
              </mc:Choice>
              <mc:Fallback>
                <p:oleObj name="Equation" r:id="rId10" imgW="1841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867400"/>
                        <a:ext cx="3275012" cy="78105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12700" cap="sq">
                        <a:solidFill>
                          <a:srgbClr val="FFFFFF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275669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077200" cy="914400"/>
          </a:xfrm>
        </p:spPr>
        <p:txBody>
          <a:bodyPr/>
          <a:lstStyle/>
          <a:p>
            <a:pPr algn="ctr"/>
            <a:r>
              <a:rPr lang="en-GB" dirty="0" smtClean="0"/>
              <a:t>Scale </a:t>
            </a:r>
            <a:r>
              <a:rPr lang="en-GB" dirty="0" err="1" smtClean="0"/>
              <a:t>termometriche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914400" y="1143000"/>
            <a:ext cx="8001000" cy="1785104"/>
          </a:xfrm>
          <a:prstGeom prst="rect">
            <a:avLst/>
          </a:prstGeom>
          <a:gradFill rotWithShape="1">
            <a:gsLst>
              <a:gs pos="0">
                <a:srgbClr val="BDFFEB"/>
              </a:gs>
              <a:gs pos="35001">
                <a:srgbClr val="D0FFF0"/>
              </a:gs>
              <a:gs pos="100000">
                <a:srgbClr val="EBFFF9"/>
              </a:gs>
            </a:gsLst>
            <a:lin ang="16200000" scaled="1"/>
          </a:gradFill>
          <a:ln w="9525">
            <a:solidFill>
              <a:srgbClr val="A4EBCD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2200" b="1" dirty="0">
                <a:solidFill>
                  <a:srgbClr val="FF0000"/>
                </a:solidFill>
              </a:rPr>
              <a:t>N</a:t>
            </a:r>
            <a:r>
              <a:rPr lang="it-IT" sz="2200" b="1" dirty="0" err="1">
                <a:solidFill>
                  <a:srgbClr val="FF0000"/>
                </a:solidFill>
              </a:rPr>
              <a:t>el</a:t>
            </a:r>
            <a:r>
              <a:rPr lang="it-IT" sz="2200" b="1" dirty="0">
                <a:solidFill>
                  <a:srgbClr val="FF0000"/>
                </a:solidFill>
              </a:rPr>
              <a:t> SI </a:t>
            </a:r>
            <a:r>
              <a:rPr lang="it-IT" sz="2200" b="1" dirty="0" smtClean="0">
                <a:solidFill>
                  <a:srgbClr val="FF0000"/>
                </a:solidFill>
              </a:rPr>
              <a:t>la </a:t>
            </a:r>
            <a:r>
              <a:rPr lang="it-IT" sz="2200" b="1" dirty="0">
                <a:solidFill>
                  <a:srgbClr val="FF0000"/>
                </a:solidFill>
              </a:rPr>
              <a:t>temperatura è una grandezza fondamentale. </a:t>
            </a:r>
            <a:endParaRPr lang="it-IT" sz="2200" b="1" dirty="0" smtClean="0">
              <a:solidFill>
                <a:srgbClr val="FF0000"/>
              </a:solidFill>
            </a:endParaRPr>
          </a:p>
          <a:p>
            <a:pPr algn="just" eaLnBrk="1" hangingPunct="1"/>
            <a:r>
              <a:rPr lang="it-IT" sz="2200" b="1" dirty="0" smtClean="0">
                <a:solidFill>
                  <a:srgbClr val="FF0000"/>
                </a:solidFill>
              </a:rPr>
              <a:t> </a:t>
            </a:r>
            <a:r>
              <a:rPr lang="it-IT" sz="2200" dirty="0" smtClean="0">
                <a:solidFill>
                  <a:srgbClr val="000000"/>
                </a:solidFill>
              </a:rPr>
              <a:t>L’unità di misura è il </a:t>
            </a:r>
            <a:r>
              <a:rPr lang="it-IT" sz="2200" b="1" dirty="0" smtClean="0">
                <a:solidFill>
                  <a:srgbClr val="FF0000"/>
                </a:solidFill>
              </a:rPr>
              <a:t>kelvin. </a:t>
            </a:r>
          </a:p>
          <a:p>
            <a:pPr algn="just" eaLnBrk="1" hangingPunct="1"/>
            <a:endParaRPr lang="it-IT" sz="2200" b="1" dirty="0">
              <a:solidFill>
                <a:srgbClr val="FF0000"/>
              </a:solidFill>
            </a:endParaRPr>
          </a:p>
          <a:p>
            <a:pPr algn="just" eaLnBrk="1" hangingPunct="1"/>
            <a:r>
              <a:rPr lang="it-IT" sz="2200" dirty="0" smtClean="0">
                <a:solidFill>
                  <a:srgbClr val="000000"/>
                </a:solidFill>
              </a:rPr>
              <a:t>Per </a:t>
            </a:r>
            <a:r>
              <a:rPr lang="it-IT" sz="2200" dirty="0">
                <a:solidFill>
                  <a:srgbClr val="000000"/>
                </a:solidFill>
              </a:rPr>
              <a:t>definire quanto valga 1 K occorre identificare un </a:t>
            </a:r>
            <a:r>
              <a:rPr lang="it-IT" sz="2200" b="1" dirty="0">
                <a:solidFill>
                  <a:schemeClr val="tx2"/>
                </a:solidFill>
              </a:rPr>
              <a:t>metodo di </a:t>
            </a:r>
            <a:r>
              <a:rPr lang="it-IT" sz="2200" b="1" dirty="0" smtClean="0">
                <a:solidFill>
                  <a:schemeClr val="tx2"/>
                </a:solidFill>
              </a:rPr>
              <a:t>taratura e </a:t>
            </a:r>
            <a:r>
              <a:rPr lang="it-IT" sz="2200" dirty="0">
                <a:solidFill>
                  <a:srgbClr val="000000"/>
                </a:solidFill>
              </a:rPr>
              <a:t>un </a:t>
            </a:r>
            <a:r>
              <a:rPr lang="it-IT" sz="2200" b="1" dirty="0">
                <a:solidFill>
                  <a:schemeClr val="tx2"/>
                </a:solidFill>
              </a:rPr>
              <a:t>campione</a:t>
            </a:r>
            <a:r>
              <a:rPr lang="it-IT" sz="2200" dirty="0">
                <a:solidFill>
                  <a:srgbClr val="000000"/>
                </a:solidFill>
              </a:rPr>
              <a:t> cui si assegna una determinata temperatura</a:t>
            </a:r>
            <a:r>
              <a:rPr lang="it-IT" sz="2200" dirty="0" smtClean="0">
                <a:solidFill>
                  <a:srgbClr val="000000"/>
                </a:solidFill>
              </a:rPr>
              <a:t>.</a:t>
            </a:r>
            <a:endParaRPr lang="it-IT" sz="2200" dirty="0">
              <a:solidFill>
                <a:srgbClr val="000000"/>
              </a:solidFill>
            </a:endParaRP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295400" y="3276600"/>
            <a:ext cx="6781800" cy="1631216"/>
          </a:xfrm>
          <a:prstGeom prst="rect">
            <a:avLst/>
          </a:prstGeom>
          <a:gradFill rotWithShape="1">
            <a:gsLst>
              <a:gs pos="0">
                <a:srgbClr val="FFF284"/>
              </a:gs>
              <a:gs pos="35001">
                <a:srgbClr val="FFF4A9"/>
              </a:gs>
              <a:gs pos="100000">
                <a:srgbClr val="FFFBDC"/>
              </a:gs>
            </a:gsLst>
            <a:lin ang="16200000" scaled="1"/>
          </a:gradFill>
          <a:ln w="9525">
            <a:solidFill>
              <a:srgbClr val="E7BA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ja-JP" altLang="it-IT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“</a:t>
            </a:r>
            <a:r>
              <a:rPr lang="it-IT" altLang="ja-JP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Nel </a:t>
            </a:r>
            <a:r>
              <a:rPr lang="it-IT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1954</a:t>
            </a:r>
            <a:r>
              <a:rPr lang="it-IT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it-IT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alla Conferenza </a:t>
            </a:r>
            <a:r>
              <a:rPr lang="it-IT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dei Pesi e Misure</a:t>
            </a:r>
            <a:r>
              <a:rPr lang="ja-JP" altLang="it-IT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”</a:t>
            </a:r>
            <a:r>
              <a:rPr lang="it-IT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it-IT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si è assegnato </a:t>
            </a:r>
            <a:r>
              <a:rPr lang="it-IT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lang="it-IT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 punto </a:t>
            </a:r>
            <a:r>
              <a:rPr lang="it-IT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triplo </a:t>
            </a:r>
            <a:r>
              <a:rPr lang="it-IT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dell’acqua, </a:t>
            </a:r>
            <a:r>
              <a:rPr lang="it-IT" sz="2000" i="1" dirty="0" smtClean="0">
                <a:latin typeface="Times New Roman"/>
                <a:cs typeface="Times New Roman"/>
              </a:rPr>
              <a:t>in </a:t>
            </a:r>
            <a:r>
              <a:rPr lang="it-IT" sz="2000" i="1" dirty="0">
                <a:latin typeface="Times New Roman"/>
                <a:cs typeface="Times New Roman"/>
              </a:rPr>
              <a:t>corrispondenza del quale coesistono i</a:t>
            </a:r>
            <a:r>
              <a:rPr lang="it-IT" sz="2000" i="1" dirty="0" smtClean="0">
                <a:latin typeface="Times New Roman"/>
                <a:cs typeface="Times New Roman"/>
              </a:rPr>
              <a:t> </a:t>
            </a:r>
            <a:r>
              <a:rPr lang="it-IT" sz="2000" i="1" dirty="0">
                <a:latin typeface="Times New Roman"/>
                <a:cs typeface="Times New Roman"/>
              </a:rPr>
              <a:t>tre </a:t>
            </a:r>
            <a:r>
              <a:rPr lang="it-IT" sz="2000" i="1" dirty="0" smtClean="0">
                <a:latin typeface="Times New Roman"/>
                <a:cs typeface="Times New Roman"/>
              </a:rPr>
              <a:t>stati, (</a:t>
            </a:r>
            <a:r>
              <a:rPr lang="it-IT" sz="2000" i="1" dirty="0">
                <a:latin typeface="Times New Roman"/>
                <a:cs typeface="Times New Roman"/>
              </a:rPr>
              <a:t>solido, liquido e </a:t>
            </a:r>
            <a:r>
              <a:rPr lang="it-IT" sz="2000" i="1" dirty="0" smtClean="0">
                <a:latin typeface="Times New Roman"/>
                <a:cs typeface="Times New Roman"/>
              </a:rPr>
              <a:t>gassoso, </a:t>
            </a:r>
            <a:r>
              <a:rPr lang="it-IT" sz="2000" i="1" dirty="0">
                <a:latin typeface="Times New Roman"/>
                <a:cs typeface="Times New Roman"/>
              </a:rPr>
              <a:t>in reciproco equilibrio</a:t>
            </a:r>
            <a:r>
              <a:rPr lang="it-IT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), il valore di 273.16 K, esatto </a:t>
            </a:r>
            <a:r>
              <a:rPr lang="it-IT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per </a:t>
            </a:r>
            <a:r>
              <a:rPr lang="it-IT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convenzione. Dove K è l’unità di misura scelta ossia il kelvin. </a:t>
            </a:r>
          </a:p>
        </p:txBody>
      </p:sp>
    </p:spTree>
    <p:extLst>
      <p:ext uri="{BB962C8B-B14F-4D97-AF65-F5344CB8AC3E}">
        <p14:creationId xmlns:p14="http://schemas.microsoft.com/office/powerpoint/2010/main" val="67362866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077200" cy="91440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Scale termometriche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10668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Scala Celsius: </a:t>
            </a:r>
            <a:r>
              <a:rPr lang="it-IT" sz="2000" dirty="0">
                <a:latin typeface="Times New Roman"/>
                <a:cs typeface="Times New Roman"/>
              </a:rPr>
              <a:t>l</a:t>
            </a:r>
            <a:r>
              <a:rPr lang="it-IT" sz="2000" dirty="0" smtClean="0">
                <a:latin typeface="Times New Roman"/>
                <a:cs typeface="Times New Roman"/>
              </a:rPr>
              <a:t>a </a:t>
            </a:r>
            <a:r>
              <a:rPr lang="it-IT" sz="2000" dirty="0">
                <a:latin typeface="Times New Roman"/>
                <a:cs typeface="Times New Roman"/>
              </a:rPr>
              <a:t>scala Celsius </a:t>
            </a:r>
            <a:r>
              <a:rPr lang="it-IT" sz="2000" dirty="0" smtClean="0">
                <a:latin typeface="Times New Roman"/>
                <a:cs typeface="Times New Roman"/>
              </a:rPr>
              <a:t>si </a:t>
            </a:r>
            <a:r>
              <a:rPr lang="it-IT" sz="2000" dirty="0">
                <a:latin typeface="Times New Roman"/>
                <a:cs typeface="Times New Roman"/>
              </a:rPr>
              <a:t>basa su due punti di </a:t>
            </a:r>
            <a:r>
              <a:rPr lang="it-IT" sz="2000" dirty="0" smtClean="0">
                <a:latin typeface="Times New Roman"/>
                <a:cs typeface="Times New Roman"/>
              </a:rPr>
              <a:t>taratura, </a:t>
            </a:r>
            <a:r>
              <a:rPr lang="it-IT" sz="2000" dirty="0">
                <a:latin typeface="Times New Roman"/>
                <a:cs typeface="Times New Roman"/>
              </a:rPr>
              <a:t>il punto di </a:t>
            </a:r>
            <a:r>
              <a:rPr lang="it-IT" sz="2000" dirty="0" smtClean="0">
                <a:latin typeface="Times New Roman"/>
                <a:cs typeface="Times New Roman"/>
              </a:rPr>
              <a:t>fusione del ghiaccio a 0</a:t>
            </a:r>
            <a:r>
              <a:rPr lang="it-IT" sz="2000" dirty="0">
                <a:latin typeface="Times New Roman"/>
                <a:cs typeface="Times New Roman"/>
              </a:rPr>
              <a:t>°C e di ebollizione 100 °</a:t>
            </a:r>
            <a:r>
              <a:rPr lang="it-IT" sz="2000" dirty="0" smtClean="0">
                <a:latin typeface="Times New Roman"/>
                <a:cs typeface="Times New Roman"/>
              </a:rPr>
              <a:t>C dell’acqua. </a:t>
            </a:r>
            <a:r>
              <a:rPr lang="it-IT" sz="2000" dirty="0">
                <a:latin typeface="Times New Roman"/>
                <a:cs typeface="Times New Roman"/>
              </a:rPr>
              <a:t>L</a:t>
            </a:r>
            <a:r>
              <a:rPr lang="it-IT" sz="2000" dirty="0" smtClean="0">
                <a:latin typeface="Times New Roman"/>
                <a:cs typeface="Times New Roman"/>
              </a:rPr>
              <a:t>a temperatura del punto triplo dell’acqua vale 0.01 °C. </a:t>
            </a:r>
            <a:endParaRPr lang="it-IT" sz="2000" dirty="0">
              <a:latin typeface="Times New Roman"/>
              <a:cs typeface="Times New Roman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452177"/>
              </p:ext>
            </p:extLst>
          </p:nvPr>
        </p:nvGraphicFramePr>
        <p:xfrm>
          <a:off x="1295400" y="4495800"/>
          <a:ext cx="7010400" cy="13512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752600"/>
                <a:gridCol w="1752600"/>
                <a:gridCol w="1752600"/>
                <a:gridCol w="17526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/>
                          <a:cs typeface="Times New Roman"/>
                        </a:rPr>
                        <a:t>SCALA</a:t>
                      </a:r>
                      <a:endParaRPr lang="it-I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/>
                          <a:cs typeface="Times New Roman"/>
                        </a:rPr>
                        <a:t>Kelvin (K)</a:t>
                      </a:r>
                      <a:endParaRPr lang="it-I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/>
                          <a:cs typeface="Times New Roman"/>
                        </a:rPr>
                        <a:t>Celsius (°C)</a:t>
                      </a:r>
                      <a:endParaRPr lang="it-I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/>
                          <a:cs typeface="Times New Roman"/>
                        </a:rPr>
                        <a:t>Fahrenheit (°</a:t>
                      </a:r>
                      <a:r>
                        <a:rPr lang="it-IT" dirty="0" err="1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it-IT" dirty="0" smtClean="0">
                          <a:latin typeface="Times New Roman"/>
                          <a:cs typeface="Times New Roman"/>
                        </a:rPr>
                        <a:t>)</a:t>
                      </a:r>
                      <a:endParaRPr lang="it-I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latin typeface="Times New Roman"/>
                          <a:cs typeface="Times New Roman"/>
                        </a:rPr>
                        <a:t>Punto Triplo</a:t>
                      </a:r>
                      <a:endParaRPr lang="it-IT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/>
                          <a:cs typeface="Times New Roman"/>
                        </a:rPr>
                        <a:t>273.16 </a:t>
                      </a:r>
                      <a:endParaRPr lang="it-I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/>
                          <a:cs typeface="Times New Roman"/>
                        </a:rPr>
                        <a:t>0.01</a:t>
                      </a:r>
                      <a:endParaRPr lang="it-I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/>
                          <a:cs typeface="Times New Roman"/>
                        </a:rPr>
                        <a:t>32.02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latin typeface="Times New Roman"/>
                          <a:cs typeface="Times New Roman"/>
                        </a:rPr>
                        <a:t>Zero Assoluto*</a:t>
                      </a:r>
                      <a:endParaRPr lang="it-IT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it-I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/>
                          <a:cs typeface="Times New Roman"/>
                        </a:rPr>
                        <a:t>-273.15</a:t>
                      </a:r>
                      <a:endParaRPr lang="it-I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/>
                          <a:cs typeface="Times New Roman"/>
                        </a:rPr>
                        <a:t>-459.67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176224"/>
              </p:ext>
            </p:extLst>
          </p:nvPr>
        </p:nvGraphicFramePr>
        <p:xfrm>
          <a:off x="2667000" y="2286000"/>
          <a:ext cx="290291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2" name="Equation" r:id="rId3" imgW="1371600" imgH="228600" progId="Equation.3">
                  <p:embed/>
                </p:oleObj>
              </mc:Choice>
              <mc:Fallback>
                <p:oleObj name="Equation" r:id="rId3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286000"/>
                        <a:ext cx="2902910" cy="477838"/>
                      </a:xfrm>
                      <a:prstGeom prst="rect">
                        <a:avLst/>
                      </a:prstGeom>
                      <a:noFill/>
                      <a:ln w="12700" cap="sq">
                        <a:noFill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38200" y="28956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Scala Fahrenheit: </a:t>
            </a:r>
            <a:r>
              <a:rPr lang="it-IT" sz="2000" dirty="0">
                <a:latin typeface="Times New Roman"/>
                <a:cs typeface="Times New Roman"/>
              </a:rPr>
              <a:t>La scala Fahrenheit fa coincidere al punto di fusione </a:t>
            </a:r>
            <a:r>
              <a:rPr lang="it-IT" sz="2000" dirty="0" smtClean="0">
                <a:latin typeface="Times New Roman"/>
                <a:cs typeface="Times New Roman"/>
              </a:rPr>
              <a:t>del ghiaccio alla </a:t>
            </a:r>
            <a:r>
              <a:rPr lang="it-IT" sz="2000" dirty="0">
                <a:latin typeface="Times New Roman"/>
                <a:cs typeface="Times New Roman"/>
              </a:rPr>
              <a:t>temperatura </a:t>
            </a:r>
            <a:r>
              <a:rPr lang="it-IT" sz="2000" dirty="0" err="1">
                <a:latin typeface="Times New Roman"/>
                <a:cs typeface="Times New Roman"/>
              </a:rPr>
              <a:t>t</a:t>
            </a:r>
            <a:r>
              <a:rPr lang="it-IT" sz="2000" baseline="-25000" dirty="0" err="1">
                <a:latin typeface="Times New Roman"/>
                <a:cs typeface="Times New Roman"/>
              </a:rPr>
              <a:t>f</a:t>
            </a:r>
            <a:r>
              <a:rPr lang="it-IT" sz="2000" baseline="-25000" dirty="0">
                <a:latin typeface="Times New Roman"/>
                <a:cs typeface="Times New Roman"/>
              </a:rPr>
              <a:t> </a:t>
            </a:r>
            <a:r>
              <a:rPr lang="it-IT" sz="2000" dirty="0">
                <a:latin typeface="Times New Roman"/>
                <a:cs typeface="Times New Roman"/>
              </a:rPr>
              <a:t>= 32°</a:t>
            </a:r>
            <a:r>
              <a:rPr lang="it-IT" sz="2000" dirty="0" smtClean="0">
                <a:latin typeface="Times New Roman"/>
                <a:cs typeface="Times New Roman"/>
              </a:rPr>
              <a:t>F </a:t>
            </a:r>
            <a:r>
              <a:rPr lang="it-IT" sz="2000" dirty="0">
                <a:latin typeface="Times New Roman"/>
                <a:cs typeface="Times New Roman"/>
              </a:rPr>
              <a:t>e a quello di ebollizione la temperatura di </a:t>
            </a:r>
            <a:r>
              <a:rPr lang="it-IT" sz="2000" dirty="0" err="1">
                <a:latin typeface="Times New Roman"/>
                <a:cs typeface="Times New Roman"/>
              </a:rPr>
              <a:t>t</a:t>
            </a:r>
            <a:r>
              <a:rPr lang="it-IT" sz="2000" baseline="-25000" dirty="0" err="1">
                <a:latin typeface="Times New Roman"/>
                <a:cs typeface="Times New Roman"/>
              </a:rPr>
              <a:t>f</a:t>
            </a:r>
            <a:r>
              <a:rPr lang="it-IT" sz="2000" dirty="0">
                <a:latin typeface="Times New Roman"/>
                <a:cs typeface="Times New Roman"/>
              </a:rPr>
              <a:t>= 212°</a:t>
            </a:r>
            <a:r>
              <a:rPr lang="it-IT" sz="2000" dirty="0" smtClean="0">
                <a:latin typeface="Times New Roman"/>
                <a:cs typeface="Times New Roman"/>
              </a:rPr>
              <a:t>F</a:t>
            </a:r>
            <a:endParaRPr lang="it-IT" sz="2000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6019800"/>
            <a:ext cx="4618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>
                <a:latin typeface="Times New Roman"/>
                <a:cs typeface="Times New Roman"/>
              </a:rPr>
              <a:t>*limite </a:t>
            </a:r>
            <a:r>
              <a:rPr lang="it-IT" i="1" dirty="0">
                <a:latin typeface="Times New Roman"/>
                <a:cs typeface="Times New Roman"/>
              </a:rPr>
              <a:t>inferiore alle temperature raggiungibili</a:t>
            </a:r>
            <a:endParaRPr lang="en-GB" i="1" dirty="0">
              <a:latin typeface="Times New Roman"/>
              <a:cs typeface="Times New Roman"/>
            </a:endParaRP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299907"/>
              </p:ext>
            </p:extLst>
          </p:nvPr>
        </p:nvGraphicFramePr>
        <p:xfrm>
          <a:off x="2819400" y="3657600"/>
          <a:ext cx="2878137" cy="74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3" name="Equation" r:id="rId5" imgW="1498600" imgH="393700" progId="Equation.3">
                  <p:embed/>
                </p:oleObj>
              </mc:Choice>
              <mc:Fallback>
                <p:oleObj name="Equation" r:id="rId5" imgW="1498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2878137" cy="747250"/>
                      </a:xfrm>
                      <a:prstGeom prst="rect">
                        <a:avLst/>
                      </a:prstGeom>
                      <a:noFill/>
                      <a:ln w="12700" cap="sq">
                        <a:noFill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178400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077200" cy="914400"/>
          </a:xfrm>
        </p:spPr>
        <p:txBody>
          <a:bodyPr/>
          <a:lstStyle/>
          <a:p>
            <a:pPr algn="ctr"/>
            <a:r>
              <a:rPr lang="en-GB" dirty="0" smtClean="0"/>
              <a:t>La </a:t>
            </a:r>
            <a:r>
              <a:rPr lang="en-GB" dirty="0" err="1" smtClean="0"/>
              <a:t>termodinamica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5400" y="2971800"/>
            <a:ext cx="71393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eaLnBrk="0" hangingPunct="0">
              <a:spcBef>
                <a:spcPct val="20000"/>
              </a:spcBef>
            </a:pPr>
            <a:endParaRPr kumimoji="1" lang="it-IT" sz="2000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914400"/>
            <a:ext cx="838683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eaLnBrk="0" hangingPunct="0">
              <a:spcBef>
                <a:spcPct val="20000"/>
              </a:spcBef>
            </a:pPr>
            <a:r>
              <a:rPr kumimoji="1" lang="it-IT" sz="2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Meccanica: </a:t>
            </a:r>
            <a:endParaRPr kumimoji="1" lang="it-IT" sz="2000" b="1" dirty="0" smtClean="0">
              <a:solidFill>
                <a:schemeClr val="hlink"/>
              </a:solidFill>
              <a:latin typeface="Times New Roman"/>
              <a:cs typeface="Times New Roman"/>
            </a:endParaRPr>
          </a:p>
          <a:p>
            <a:pPr lvl="1" algn="just" eaLnBrk="0" hangingPunct="0">
              <a:spcBef>
                <a:spcPct val="20000"/>
              </a:spcBef>
            </a:pPr>
            <a:r>
              <a:rPr kumimoji="1" lang="it-IT" sz="2000" b="1" dirty="0" smtClean="0">
                <a:solidFill>
                  <a:schemeClr val="hlink"/>
                </a:solidFill>
                <a:latin typeface="Times New Roman"/>
                <a:cs typeface="Times New Roman"/>
              </a:rPr>
              <a:t>Forze </a:t>
            </a:r>
            <a:r>
              <a:rPr kumimoji="1" lang="it-IT" sz="2000" b="1" dirty="0">
                <a:solidFill>
                  <a:schemeClr val="hlink"/>
                </a:solidFill>
                <a:latin typeface="Times New Roman"/>
                <a:cs typeface="Times New Roman"/>
              </a:rPr>
              <a:t>conservative</a:t>
            </a:r>
            <a:r>
              <a:rPr kumimoji="1" lang="it-IT" sz="2000" dirty="0">
                <a:latin typeface="Times New Roman"/>
                <a:cs typeface="Times New Roman"/>
              </a:rPr>
              <a:t>, principio di </a:t>
            </a:r>
            <a:r>
              <a:rPr kumimoji="1" lang="it-IT" sz="2000" dirty="0" err="1" smtClean="0">
                <a:latin typeface="Times New Roman"/>
                <a:cs typeface="Times New Roman"/>
              </a:rPr>
              <a:t>cons</a:t>
            </a:r>
            <a:r>
              <a:rPr kumimoji="1" lang="it-IT" sz="2000" dirty="0" smtClean="0">
                <a:latin typeface="Times New Roman"/>
                <a:cs typeface="Times New Roman"/>
              </a:rPr>
              <a:t>. </a:t>
            </a:r>
            <a:r>
              <a:rPr kumimoji="1" lang="it-IT" sz="2000" dirty="0">
                <a:latin typeface="Times New Roman"/>
                <a:cs typeface="Times New Roman"/>
              </a:rPr>
              <a:t>dell’energia meccanica. </a:t>
            </a:r>
            <a:r>
              <a:rPr kumimoji="1" lang="it-IT" sz="2000" dirty="0" smtClean="0">
                <a:latin typeface="Times New Roman"/>
                <a:cs typeface="Times New Roman"/>
              </a:rPr>
              <a:t> </a:t>
            </a:r>
          </a:p>
          <a:p>
            <a:pPr lvl="1" algn="just" eaLnBrk="0" hangingPunct="0">
              <a:spcBef>
                <a:spcPct val="20000"/>
              </a:spcBef>
            </a:pPr>
            <a:r>
              <a:rPr kumimoji="1" lang="it-IT" sz="2000" dirty="0" smtClean="0">
                <a:latin typeface="Times New Roman"/>
                <a:cs typeface="Times New Roman"/>
              </a:rPr>
              <a:t>F</a:t>
            </a:r>
            <a:r>
              <a:rPr kumimoji="1" lang="it-IT" sz="2000" b="1" dirty="0" smtClean="0">
                <a:solidFill>
                  <a:schemeClr val="hlink"/>
                </a:solidFill>
                <a:latin typeface="Times New Roman"/>
                <a:cs typeface="Times New Roman"/>
              </a:rPr>
              <a:t>orze </a:t>
            </a:r>
            <a:r>
              <a:rPr kumimoji="1" lang="it-IT" sz="2000" b="1" dirty="0">
                <a:solidFill>
                  <a:schemeClr val="hlink"/>
                </a:solidFill>
                <a:latin typeface="Times New Roman"/>
                <a:cs typeface="Times New Roman"/>
              </a:rPr>
              <a:t>non conservative</a:t>
            </a:r>
            <a:r>
              <a:rPr kumimoji="1" lang="it-IT" sz="2000" dirty="0">
                <a:latin typeface="Times New Roman"/>
                <a:cs typeface="Times New Roman"/>
              </a:rPr>
              <a:t>: l’energia meccanica totale, varia</a:t>
            </a:r>
            <a:r>
              <a:rPr kumimoji="1" lang="it-IT" sz="2000" dirty="0" smtClean="0">
                <a:latin typeface="Times New Roman"/>
                <a:cs typeface="Times New Roman"/>
              </a:rPr>
              <a:t>:</a:t>
            </a:r>
            <a:endParaRPr kumimoji="1" lang="it-IT" sz="2000" dirty="0">
              <a:latin typeface="Times New Roman"/>
              <a:cs typeface="Times New Roman"/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155752"/>
              </p:ext>
            </p:extLst>
          </p:nvPr>
        </p:nvGraphicFramePr>
        <p:xfrm>
          <a:off x="7543800" y="1524000"/>
          <a:ext cx="12239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6" name="Equation" r:id="rId3" imgW="622300" imgH="190500" progId="Equation.3">
                  <p:embed/>
                </p:oleObj>
              </mc:Choice>
              <mc:Fallback>
                <p:oleObj name="Equation" r:id="rId3" imgW="6223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524000"/>
                        <a:ext cx="1223962" cy="371475"/>
                      </a:xfrm>
                      <a:prstGeom prst="rect">
                        <a:avLst/>
                      </a:prstGeom>
                      <a:noFill/>
                      <a:ln w="12700" cap="sq">
                        <a:solidFill>
                          <a:schemeClr val="hlink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90600" y="3843278"/>
            <a:ext cx="790733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kumimoji="1" lang="it-IT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La termodinamica </a:t>
            </a:r>
            <a:r>
              <a:rPr kumimoji="1" lang="it-IT" sz="2000" dirty="0" smtClean="0">
                <a:latin typeface="Times New Roman"/>
                <a:cs typeface="Times New Roman"/>
              </a:rPr>
              <a:t>si preoccupa di completare lo studio di questi fenomeni.  </a:t>
            </a:r>
          </a:p>
          <a:p>
            <a:pPr marL="342900" indent="-342900" algn="just">
              <a:buFont typeface="Wingdings" charset="2"/>
              <a:buChar char="Ø"/>
            </a:pPr>
            <a:r>
              <a:rPr kumimoji="1" lang="it-IT" sz="2000" dirty="0" smtClean="0">
                <a:latin typeface="Times New Roman"/>
                <a:cs typeface="Times New Roman"/>
              </a:rPr>
              <a:t>Si basa su </a:t>
            </a:r>
            <a:r>
              <a:rPr kumimoji="1" lang="it-IT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principi fondamentali. </a:t>
            </a:r>
          </a:p>
          <a:p>
            <a:pPr marL="342900" indent="-342900" algn="just">
              <a:buFont typeface="Wingdings" charset="2"/>
              <a:buChar char="Ø"/>
            </a:pPr>
            <a:r>
              <a:rPr kumimoji="1" lang="it-IT" sz="2000" dirty="0" smtClean="0">
                <a:latin typeface="Times New Roman"/>
                <a:cs typeface="Times New Roman"/>
              </a:rPr>
              <a:t>Si </a:t>
            </a:r>
            <a:r>
              <a:rPr kumimoji="1" lang="it-IT" sz="2000" dirty="0">
                <a:latin typeface="Times New Roman"/>
                <a:cs typeface="Times New Roman"/>
              </a:rPr>
              <a:t>occupa di descrivere </a:t>
            </a:r>
            <a:r>
              <a:rPr kumimoji="1" lang="it-IT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le “trasformazioni” </a:t>
            </a:r>
            <a:r>
              <a:rPr kumimoji="1" lang="it-IT" sz="2000" dirty="0">
                <a:latin typeface="Times New Roman"/>
                <a:cs typeface="Times New Roman"/>
              </a:rPr>
              <a:t>che </a:t>
            </a:r>
            <a:r>
              <a:rPr kumimoji="1" lang="it-IT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il “sistema” </a:t>
            </a:r>
            <a:r>
              <a:rPr kumimoji="1" lang="it-IT" sz="2000" dirty="0">
                <a:latin typeface="Times New Roman"/>
                <a:cs typeface="Times New Roman"/>
              </a:rPr>
              <a:t>può subire e gli scambi energetici con </a:t>
            </a:r>
            <a:r>
              <a:rPr kumimoji="1" lang="it-IT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“l’ambiente” </a:t>
            </a:r>
            <a:r>
              <a:rPr kumimoji="1" lang="it-IT" sz="2000" dirty="0">
                <a:latin typeface="Times New Roman"/>
                <a:cs typeface="Times New Roman"/>
              </a:rPr>
              <a:t>circostante, con cui può interagire individuando le </a:t>
            </a:r>
            <a:r>
              <a:rPr kumimoji="1" lang="it-IT" sz="2000" dirty="0" smtClean="0">
                <a:latin typeface="Times New Roman"/>
                <a:cs typeface="Times New Roman"/>
              </a:rPr>
              <a:t>grandezze più </a:t>
            </a:r>
            <a:r>
              <a:rPr kumimoji="1" lang="it-IT" sz="2000" dirty="0">
                <a:latin typeface="Times New Roman"/>
                <a:cs typeface="Times New Roman"/>
              </a:rPr>
              <a:t>appropriate a tale </a:t>
            </a:r>
            <a:r>
              <a:rPr kumimoji="1" lang="it-IT" sz="2000" dirty="0" smtClean="0">
                <a:latin typeface="Times New Roman"/>
                <a:cs typeface="Times New Roman"/>
              </a:rPr>
              <a:t>descrizione.</a:t>
            </a:r>
          </a:p>
          <a:p>
            <a:pPr marL="342900" indent="-342900" algn="just">
              <a:buFont typeface="Wingdings" charset="2"/>
              <a:buChar char="Ø"/>
            </a:pPr>
            <a:r>
              <a:rPr kumimoji="1" lang="it-IT" sz="2000" dirty="0" smtClean="0">
                <a:latin typeface="Times New Roman"/>
                <a:cs typeface="Times New Roman"/>
              </a:rPr>
              <a:t>L’insieme sistema ed ambiente è  </a:t>
            </a:r>
            <a:r>
              <a:rPr kumimoji="1" lang="it-IT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l’universo termodinamico</a:t>
            </a:r>
            <a:r>
              <a:rPr kumimoji="1" lang="it-IT" sz="2000" dirty="0" smtClean="0">
                <a:latin typeface="Times New Roman"/>
                <a:cs typeface="Times New Roman"/>
              </a:rPr>
              <a:t>.</a:t>
            </a:r>
          </a:p>
          <a:p>
            <a:pPr algn="just"/>
            <a:r>
              <a:rPr kumimoji="1" lang="it-IT" sz="2000" dirty="0" smtClean="0">
                <a:latin typeface="Times New Roman"/>
                <a:cs typeface="Times New Roman"/>
              </a:rPr>
              <a:t> </a:t>
            </a:r>
            <a:r>
              <a:rPr kumimoji="1" lang="it-IT" sz="2000" dirty="0">
                <a:latin typeface="Times New Roman"/>
                <a:cs typeface="Times New Roman"/>
              </a:rPr>
              <a:t>L</a:t>
            </a:r>
            <a:r>
              <a:rPr kumimoji="1" lang="it-IT" sz="2000" dirty="0" smtClean="0">
                <a:latin typeface="Times New Roman"/>
                <a:cs typeface="Times New Roman"/>
              </a:rPr>
              <a:t>a </a:t>
            </a:r>
            <a:r>
              <a:rPr kumimoji="1" lang="it-IT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temperatura </a:t>
            </a:r>
            <a:r>
              <a:rPr kumimoji="1" lang="it-IT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 la trasmissione del calore </a:t>
            </a:r>
            <a:r>
              <a:rPr kumimoji="1" lang="it-IT" sz="2000" dirty="0" smtClean="0">
                <a:latin typeface="Times New Roman"/>
                <a:cs typeface="Times New Roman"/>
              </a:rPr>
              <a:t>giocano </a:t>
            </a:r>
            <a:r>
              <a:rPr kumimoji="1" lang="it-IT" sz="2000" dirty="0">
                <a:latin typeface="Times New Roman"/>
                <a:cs typeface="Times New Roman"/>
              </a:rPr>
              <a:t>un ruolo fondamentale.</a:t>
            </a:r>
          </a:p>
          <a:p>
            <a:pPr algn="just"/>
            <a:endParaRPr kumimoji="1" lang="it-IT" sz="2000" dirty="0">
              <a:latin typeface="Times New Roman"/>
              <a:cs typeface="Times New Roman"/>
            </a:endParaRPr>
          </a:p>
        </p:txBody>
      </p:sp>
      <p:pic>
        <p:nvPicPr>
          <p:cNvPr id="9" name="Picture 7" descr="12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5995" r="5008" b="45854"/>
          <a:stretch/>
        </p:blipFill>
        <p:spPr bwMode="auto">
          <a:xfrm>
            <a:off x="5562600" y="2057400"/>
            <a:ext cx="336725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43000" y="2057400"/>
            <a:ext cx="419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it-IT" dirty="0">
                <a:latin typeface="Times New Roman"/>
                <a:cs typeface="Times New Roman"/>
              </a:rPr>
              <a:t>Nei casi in cui c’è perdita di energia, (per esempio in presenza di forze di attrito dinamico</a:t>
            </a:r>
            <a:r>
              <a:rPr kumimoji="1" lang="it-IT" dirty="0" smtClean="0">
                <a:latin typeface="Times New Roman"/>
                <a:cs typeface="Times New Roman"/>
              </a:rPr>
              <a:t>) la </a:t>
            </a:r>
            <a:r>
              <a:rPr kumimoji="1" lang="it-IT" dirty="0">
                <a:latin typeface="Times New Roman"/>
                <a:cs typeface="Times New Roman"/>
              </a:rPr>
              <a:t>scomparsa di energia meccanica è accompagnata da un aumento della </a:t>
            </a:r>
            <a:r>
              <a:rPr kumimoji="1" lang="it-IT" b="1" u="sng" dirty="0">
                <a:solidFill>
                  <a:srgbClr val="FF0000"/>
                </a:solidFill>
                <a:latin typeface="Times New Roman"/>
                <a:cs typeface="Times New Roman"/>
              </a:rPr>
              <a:t>temperatura</a:t>
            </a:r>
            <a:r>
              <a:rPr kumimoji="1" lang="it-IT" dirty="0">
                <a:latin typeface="Times New Roman"/>
                <a:cs typeface="Times New Roman"/>
              </a:rPr>
              <a:t> dei corpi interagenti.</a:t>
            </a:r>
          </a:p>
        </p:txBody>
      </p:sp>
    </p:spTree>
    <p:extLst>
      <p:ext uri="{BB962C8B-B14F-4D97-AF65-F5344CB8AC3E}">
        <p14:creationId xmlns:p14="http://schemas.microsoft.com/office/powerpoint/2010/main" val="211488691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077200" cy="838200"/>
          </a:xfrm>
        </p:spPr>
        <p:txBody>
          <a:bodyPr/>
          <a:lstStyle/>
          <a:p>
            <a:pPr algn="ctr"/>
            <a:r>
              <a:rPr lang="en-GB" dirty="0" smtClean="0"/>
              <a:t>Il </a:t>
            </a:r>
            <a:r>
              <a:rPr lang="en-GB" dirty="0" err="1"/>
              <a:t>s</a:t>
            </a:r>
            <a:r>
              <a:rPr lang="en-GB" dirty="0" err="1" smtClean="0"/>
              <a:t>istema</a:t>
            </a:r>
            <a:r>
              <a:rPr lang="en-GB" dirty="0" smtClean="0"/>
              <a:t> </a:t>
            </a:r>
            <a:r>
              <a:rPr lang="en-GB" dirty="0" err="1" smtClean="0"/>
              <a:t>termodinamico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1219200"/>
            <a:ext cx="800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it-IT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Sistema aperto: </a:t>
            </a:r>
            <a:r>
              <a:rPr kumimoji="1"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se tra il sistema e l’ambiente avvengono scambi di energia e materia. Es. liquido in ebollizione ed il recipiente contenente il </a:t>
            </a:r>
            <a:r>
              <a:rPr kumimoji="1" lang="it-IT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liquido</a:t>
            </a:r>
            <a:r>
              <a:rPr kumimoji="1"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kumimoji="1" lang="it-IT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 la sorgente </a:t>
            </a:r>
            <a:r>
              <a:rPr kumimoji="1"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di calore. </a:t>
            </a:r>
            <a:endParaRPr kumimoji="1" lang="it-IT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/>
            <a:endParaRPr kumimoji="1" lang="it-IT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/>
            <a:r>
              <a:rPr kumimoji="1" lang="it-IT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Sistema chiuso: </a:t>
            </a:r>
            <a:r>
              <a:rPr kumimoji="1"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se tra il sistema e l’ambiente avvengono scambi di energia e non di materia. Es. liquido in ebollizione ed il recipiente chiuso a contatto con </a:t>
            </a:r>
            <a:r>
              <a:rPr kumimoji="1" lang="it-IT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sorgente</a:t>
            </a:r>
          </a:p>
          <a:p>
            <a:pPr algn="just"/>
            <a:endParaRPr kumimoji="1" lang="it-IT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/>
            <a:r>
              <a:rPr kumimoji="1" lang="it-IT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Sistema isolato: </a:t>
            </a:r>
            <a:r>
              <a:rPr kumimoji="1"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se tra il sistema e l’ambiente non avvengono scambi né energia né di materia. </a:t>
            </a:r>
          </a:p>
          <a:p>
            <a:pPr algn="just"/>
            <a:endParaRPr kumimoji="1" lang="it-IT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/>
            <a:endParaRPr kumimoji="1" lang="it-IT" sz="2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7" descr="12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5995" r="5008" b="45854"/>
          <a:stretch/>
        </p:blipFill>
        <p:spPr bwMode="auto">
          <a:xfrm>
            <a:off x="2667000" y="4572000"/>
            <a:ext cx="336725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63511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077200" cy="838200"/>
          </a:xfrm>
        </p:spPr>
        <p:txBody>
          <a:bodyPr/>
          <a:lstStyle/>
          <a:p>
            <a:pPr algn="ctr"/>
            <a:r>
              <a:rPr lang="en-GB" dirty="0" smtClean="0"/>
              <a:t>Il </a:t>
            </a:r>
            <a:r>
              <a:rPr lang="en-GB" dirty="0" err="1"/>
              <a:t>s</a:t>
            </a:r>
            <a:r>
              <a:rPr lang="en-GB" dirty="0" err="1" smtClean="0"/>
              <a:t>istema</a:t>
            </a:r>
            <a:r>
              <a:rPr lang="en-GB" dirty="0" smtClean="0"/>
              <a:t> </a:t>
            </a:r>
            <a:r>
              <a:rPr lang="en-GB" dirty="0" err="1" smtClean="0"/>
              <a:t>termodinamico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2209800"/>
            <a:ext cx="76200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kumimoji="1" lang="it-IT" sz="2400" dirty="0">
                <a:latin typeface="Times New Roman"/>
                <a:cs typeface="Times New Roman"/>
              </a:rPr>
              <a:t>Per studiare il comportamento di un </a:t>
            </a:r>
            <a:r>
              <a:rPr kumimoji="1" lang="it-IT" sz="2400" dirty="0">
                <a:solidFill>
                  <a:srgbClr val="FF0000"/>
                </a:solidFill>
                <a:latin typeface="Times New Roman"/>
                <a:cs typeface="Times New Roman"/>
              </a:rPr>
              <a:t>sistema  termodinamico</a:t>
            </a:r>
            <a:r>
              <a:rPr kumimoji="1" lang="it-IT" sz="2400" dirty="0">
                <a:latin typeface="Times New Roman"/>
                <a:cs typeface="Times New Roman"/>
              </a:rPr>
              <a:t> dobbiamo imparare a descriverlo: 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530350" y="3589337"/>
            <a:ext cx="19055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microscopico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919787" y="3584575"/>
            <a:ext cx="1973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macroscopico</a:t>
            </a: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4191000" y="3657600"/>
            <a:ext cx="1008062" cy="360362"/>
          </a:xfrm>
          <a:prstGeom prst="leftRightArrow">
            <a:avLst>
              <a:gd name="adj1" fmla="val 50000"/>
              <a:gd name="adj2" fmla="val 559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200" b="1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571174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077200" cy="838200"/>
          </a:xfrm>
        </p:spPr>
        <p:txBody>
          <a:bodyPr/>
          <a:lstStyle/>
          <a:p>
            <a:pPr algn="ctr"/>
            <a:r>
              <a:rPr lang="en-GB" dirty="0" smtClean="0"/>
              <a:t>Il </a:t>
            </a:r>
            <a:r>
              <a:rPr lang="en-GB" dirty="0" err="1"/>
              <a:t>s</a:t>
            </a:r>
            <a:r>
              <a:rPr lang="en-GB" dirty="0" err="1" smtClean="0"/>
              <a:t>istema</a:t>
            </a:r>
            <a:r>
              <a:rPr lang="en-GB" dirty="0" smtClean="0"/>
              <a:t> </a:t>
            </a:r>
            <a:r>
              <a:rPr lang="en-GB" dirty="0" err="1" smtClean="0"/>
              <a:t>termodinamico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38200" y="1371600"/>
            <a:ext cx="7924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just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Punto di vista microscopico: </a:t>
            </a:r>
            <a:r>
              <a:rPr lang="it-IT" sz="2200" dirty="0">
                <a:latin typeface="Times New Roman"/>
                <a:cs typeface="Times New Roman"/>
              </a:rPr>
              <a:t>può essere studiato come un sistema di </a:t>
            </a:r>
            <a:r>
              <a:rPr lang="it-IT" sz="2200" dirty="0" smtClean="0">
                <a:latin typeface="Times New Roman"/>
                <a:cs typeface="Times New Roman"/>
              </a:rPr>
              <a:t>particelle</a:t>
            </a:r>
            <a:r>
              <a:rPr lang="it-IT" sz="2200" dirty="0">
                <a:latin typeface="Times New Roman"/>
                <a:cs typeface="Times New Roman"/>
              </a:rPr>
              <a:t> </a:t>
            </a:r>
            <a:r>
              <a:rPr lang="it-IT" sz="2200" dirty="0" smtClean="0">
                <a:latin typeface="Times New Roman"/>
                <a:cs typeface="Times New Roman"/>
              </a:rPr>
              <a:t>(per es. </a:t>
            </a:r>
            <a:r>
              <a:rPr lang="it-IT" sz="2200" dirty="0">
                <a:latin typeface="Times New Roman"/>
                <a:cs typeface="Times New Roman"/>
              </a:rPr>
              <a:t>5 g di ossigeno ci sono circa 10</a:t>
            </a:r>
            <a:r>
              <a:rPr lang="it-IT" sz="2200" baseline="30000" dirty="0">
                <a:latin typeface="Times New Roman"/>
                <a:cs typeface="Times New Roman"/>
              </a:rPr>
              <a:t>23</a:t>
            </a:r>
            <a:r>
              <a:rPr lang="it-IT" sz="2200" dirty="0">
                <a:latin typeface="Times New Roman"/>
                <a:cs typeface="Times New Roman"/>
              </a:rPr>
              <a:t> </a:t>
            </a:r>
            <a:r>
              <a:rPr lang="it-IT" sz="2200" dirty="0" smtClean="0">
                <a:latin typeface="Times New Roman"/>
                <a:cs typeface="Times New Roman"/>
              </a:rPr>
              <a:t>molecole)</a:t>
            </a:r>
            <a:endParaRPr lang="it-IT" sz="2200" dirty="0">
              <a:latin typeface="Times New Roman"/>
              <a:cs typeface="Times New Roman"/>
            </a:endParaRPr>
          </a:p>
          <a:p>
            <a:pPr marL="742950" lvl="1" indent="-285750" algn="just"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it-IT" sz="2200" dirty="0">
                <a:latin typeface="Times New Roman"/>
                <a:cs typeface="Times New Roman"/>
              </a:rPr>
              <a:t>Si descrive il comportamento di ciascuna molecola (posizione, velocità, energia cinetica, quantità di moto, </a:t>
            </a:r>
            <a:r>
              <a:rPr lang="it-IT" sz="2200" dirty="0" err="1">
                <a:latin typeface="Times New Roman"/>
                <a:cs typeface="Times New Roman"/>
              </a:rPr>
              <a:t>etc</a:t>
            </a:r>
            <a:r>
              <a:rPr lang="it-IT" sz="2200" dirty="0">
                <a:latin typeface="Times New Roman"/>
                <a:cs typeface="Times New Roman"/>
              </a:rPr>
              <a:t>). Leggi di Newton: le forze, interne ed esterne agenti su ciascuna </a:t>
            </a:r>
            <a:r>
              <a:rPr lang="it-IT" sz="2200" dirty="0" smtClean="0">
                <a:latin typeface="Times New Roman"/>
                <a:cs typeface="Times New Roman"/>
              </a:rPr>
              <a:t>particella</a:t>
            </a:r>
            <a:r>
              <a:rPr lang="it-IT" sz="2200" dirty="0">
                <a:latin typeface="Times New Roman"/>
                <a:cs typeface="Times New Roman"/>
              </a:rPr>
              <a:t> </a:t>
            </a:r>
            <a:r>
              <a:rPr lang="it-IT" sz="2200" dirty="0" smtClean="0">
                <a:latin typeface="Times New Roman"/>
                <a:cs typeface="Times New Roman"/>
              </a:rPr>
              <a:t>o molecola (oggetto della dinamica molecolare). </a:t>
            </a:r>
          </a:p>
          <a:p>
            <a:pPr marL="742950" lvl="1" indent="-285750" algn="just"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endParaRPr lang="it-IT" sz="2200" dirty="0">
              <a:latin typeface="Times New Roman"/>
              <a:cs typeface="Times New Roman"/>
            </a:endParaRPr>
          </a:p>
          <a:p>
            <a:pPr marL="742950" lvl="1" indent="-285750" algn="just"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it-IT" sz="2200" dirty="0">
                <a:latin typeface="Times New Roman"/>
                <a:cs typeface="Times New Roman"/>
              </a:rPr>
              <a:t>è necessario un numero </a:t>
            </a:r>
            <a:r>
              <a:rPr lang="it-IT" sz="2200" dirty="0">
                <a:solidFill>
                  <a:schemeClr val="hlink"/>
                </a:solidFill>
                <a:latin typeface="Times New Roman"/>
                <a:cs typeface="Times New Roman"/>
              </a:rPr>
              <a:t>molto grande di grandezze</a:t>
            </a:r>
            <a:r>
              <a:rPr lang="it-IT" sz="2200" dirty="0">
                <a:latin typeface="Times New Roman"/>
                <a:cs typeface="Times New Roman"/>
              </a:rPr>
              <a:t> per descrivere il comportamento del sistema: che non hanno niente a che vedere con le nostre </a:t>
            </a:r>
            <a:r>
              <a:rPr lang="it-IT" sz="2200" dirty="0">
                <a:solidFill>
                  <a:srgbClr val="0000FF"/>
                </a:solidFill>
                <a:latin typeface="Times New Roman"/>
                <a:cs typeface="Times New Roman"/>
              </a:rPr>
              <a:t>percezioni sensoriali e che sono difficili da misurare </a:t>
            </a:r>
            <a:r>
              <a:rPr lang="it-IT" sz="2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direttamente</a:t>
            </a:r>
          </a:p>
          <a:p>
            <a:pPr marL="742950" lvl="1" indent="-285750" algn="just"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it-IT" sz="2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La meccanica statistica </a:t>
            </a:r>
            <a:r>
              <a:rPr lang="it-IT" sz="2200" dirty="0" smtClean="0">
                <a:latin typeface="Times New Roman"/>
                <a:cs typeface="Times New Roman"/>
              </a:rPr>
              <a:t>si occuperà di connettere le medie delle proprietà molecolari a grandezze misurabili (ad es. T e </a:t>
            </a:r>
            <a:r>
              <a:rPr lang="it-IT" sz="2200" dirty="0" err="1" smtClean="0">
                <a:latin typeface="Times New Roman"/>
                <a:cs typeface="Times New Roman"/>
              </a:rPr>
              <a:t>P</a:t>
            </a:r>
            <a:r>
              <a:rPr lang="it-IT" sz="2200" dirty="0" smtClean="0">
                <a:latin typeface="Times New Roman"/>
                <a:cs typeface="Times New Roman"/>
              </a:rPr>
              <a:t>). </a:t>
            </a:r>
            <a:endParaRPr lang="it-IT" sz="22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742173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077200" cy="838200"/>
          </a:xfrm>
        </p:spPr>
        <p:txBody>
          <a:bodyPr/>
          <a:lstStyle/>
          <a:p>
            <a:pPr algn="ctr"/>
            <a:r>
              <a:rPr lang="en-GB" dirty="0" smtClean="0"/>
              <a:t>Il </a:t>
            </a:r>
            <a:r>
              <a:rPr lang="en-GB" dirty="0" err="1"/>
              <a:t>s</a:t>
            </a:r>
            <a:r>
              <a:rPr lang="en-GB" dirty="0" err="1" smtClean="0"/>
              <a:t>istema</a:t>
            </a:r>
            <a:r>
              <a:rPr lang="en-GB" dirty="0" smtClean="0"/>
              <a:t> </a:t>
            </a:r>
            <a:r>
              <a:rPr lang="en-GB" dirty="0" err="1" smtClean="0"/>
              <a:t>termodinamico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62000" y="1828800"/>
            <a:ext cx="815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just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Punto di vista macroscopico</a:t>
            </a:r>
          </a:p>
          <a:p>
            <a:pPr marL="742950" lvl="1" indent="-285750" algn="just"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it-IT" sz="2200" dirty="0">
                <a:latin typeface="Times New Roman"/>
                <a:cs typeface="Times New Roman"/>
              </a:rPr>
              <a:t>Basato su </a:t>
            </a:r>
            <a:r>
              <a:rPr lang="it-IT" sz="2200" dirty="0" smtClean="0">
                <a:latin typeface="Times New Roman"/>
                <a:cs typeface="Times New Roman"/>
              </a:rPr>
              <a:t>grandezze macroscopiche, dette </a:t>
            </a:r>
            <a:r>
              <a:rPr lang="it-IT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variabili </a:t>
            </a:r>
            <a:r>
              <a:rPr lang="it-IT" sz="2200" dirty="0">
                <a:solidFill>
                  <a:srgbClr val="FF0000"/>
                </a:solidFill>
                <a:latin typeface="Times New Roman"/>
                <a:cs typeface="Times New Roman"/>
              </a:rPr>
              <a:t>termodinamiche</a:t>
            </a:r>
            <a:r>
              <a:rPr lang="it-IT" sz="2200" dirty="0">
                <a:latin typeface="Times New Roman"/>
                <a:cs typeface="Times New Roman"/>
              </a:rPr>
              <a:t>, che descrivono il sistema nel suo </a:t>
            </a:r>
            <a:r>
              <a:rPr lang="it-IT" sz="2200" dirty="0" smtClean="0">
                <a:latin typeface="Times New Roman"/>
                <a:cs typeface="Times New Roman"/>
              </a:rPr>
              <a:t>insieme</a:t>
            </a:r>
            <a:endParaRPr lang="it-IT" sz="2200" dirty="0">
              <a:latin typeface="Times New Roman"/>
              <a:cs typeface="Times New Roman"/>
            </a:endParaRPr>
          </a:p>
          <a:p>
            <a:pPr marL="742950" lvl="1" indent="-285750" algn="just"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endParaRPr lang="it-IT" sz="2200" dirty="0" smtClean="0">
              <a:latin typeface="Times New Roman"/>
              <a:cs typeface="Times New Roman"/>
            </a:endParaRPr>
          </a:p>
          <a:p>
            <a:pPr marL="742950" lvl="1" indent="-285750" algn="just"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it-IT" sz="2200" dirty="0" smtClean="0">
                <a:latin typeface="Times New Roman"/>
                <a:cs typeface="Times New Roman"/>
              </a:rPr>
              <a:t>Non </a:t>
            </a:r>
            <a:r>
              <a:rPr lang="it-IT" sz="2200" dirty="0">
                <a:latin typeface="Times New Roman"/>
                <a:cs typeface="Times New Roman"/>
              </a:rPr>
              <a:t>viene fatta alcuna ipotesi sulla struttura interna del </a:t>
            </a:r>
            <a:r>
              <a:rPr lang="it-IT" sz="2200" dirty="0" smtClean="0">
                <a:latin typeface="Times New Roman"/>
                <a:cs typeface="Times New Roman"/>
              </a:rPr>
              <a:t>sistema</a:t>
            </a:r>
          </a:p>
          <a:p>
            <a:pPr lvl="1" algn="just">
              <a:spcBef>
                <a:spcPct val="20000"/>
              </a:spcBef>
              <a:buClr>
                <a:schemeClr val="hlink"/>
              </a:buClr>
              <a:buSzPct val="55000"/>
            </a:pPr>
            <a:r>
              <a:rPr lang="it-IT" sz="2200" dirty="0" smtClean="0">
                <a:latin typeface="Times New Roman"/>
                <a:cs typeface="Times New Roman"/>
              </a:rPr>
              <a:t>(gran parte della termodinamica classica è stata formulata ancor prima che si avesse un idea chiara della struttura della materia)</a:t>
            </a:r>
          </a:p>
          <a:p>
            <a:pPr lvl="1" algn="just">
              <a:spcBef>
                <a:spcPct val="20000"/>
              </a:spcBef>
              <a:buClr>
                <a:schemeClr val="hlink"/>
              </a:buClr>
              <a:buSzPct val="55000"/>
            </a:pPr>
            <a:endParaRPr lang="it-IT" sz="2200" dirty="0">
              <a:latin typeface="Times New Roman"/>
              <a:cs typeface="Times New Roman"/>
            </a:endParaRPr>
          </a:p>
          <a:p>
            <a:pPr marL="742950" lvl="1" indent="-285750" algn="just"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it-IT" sz="2200" dirty="0">
                <a:latin typeface="Times New Roman"/>
                <a:cs typeface="Times New Roman"/>
              </a:rPr>
              <a:t>S</a:t>
            </a:r>
            <a:r>
              <a:rPr lang="it-IT" sz="2200" dirty="0" smtClean="0">
                <a:latin typeface="Times New Roman"/>
                <a:cs typeface="Times New Roman"/>
              </a:rPr>
              <a:t>ono </a:t>
            </a:r>
            <a:r>
              <a:rPr lang="it-IT" sz="2200" dirty="0">
                <a:latin typeface="Times New Roman"/>
                <a:cs typeface="Times New Roman"/>
              </a:rPr>
              <a:t>in numero </a:t>
            </a:r>
            <a:r>
              <a:rPr lang="it-IT" sz="2200" dirty="0">
                <a:latin typeface="Times New Roman"/>
                <a:cs typeface="Times New Roman"/>
              </a:rPr>
              <a:t>limitato </a:t>
            </a:r>
            <a:r>
              <a:rPr lang="it-IT" sz="2200" dirty="0" smtClean="0">
                <a:latin typeface="Times New Roman"/>
                <a:cs typeface="Times New Roman"/>
              </a:rPr>
              <a:t>(il </a:t>
            </a:r>
            <a:r>
              <a:rPr lang="it-IT" sz="2200" dirty="0">
                <a:latin typeface="Times New Roman"/>
                <a:cs typeface="Times New Roman"/>
              </a:rPr>
              <a:t>numero minimo per descrivere per descrivere completamente il sistema non è fissato a priori e dipendono dal </a:t>
            </a:r>
            <a:r>
              <a:rPr lang="it-IT" sz="2200" dirty="0" smtClean="0">
                <a:latin typeface="Times New Roman"/>
                <a:cs typeface="Times New Roman"/>
              </a:rPr>
              <a:t>sistema)</a:t>
            </a:r>
            <a:endParaRPr lang="it-IT" sz="2200" dirty="0">
              <a:latin typeface="Times New Roman"/>
              <a:cs typeface="Times New Roman"/>
            </a:endParaRPr>
          </a:p>
          <a:p>
            <a:pPr marL="742950" lvl="1" indent="-285750" algn="just"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it-IT" sz="2200" dirty="0">
                <a:latin typeface="Times New Roman"/>
                <a:cs typeface="Times New Roman"/>
              </a:rPr>
              <a:t>Sono suggerite dai nostri sensi e sono misurabili direttamente</a:t>
            </a:r>
          </a:p>
        </p:txBody>
      </p:sp>
    </p:spTree>
    <p:extLst>
      <p:ext uri="{BB962C8B-B14F-4D97-AF65-F5344CB8AC3E}">
        <p14:creationId xmlns:p14="http://schemas.microsoft.com/office/powerpoint/2010/main" val="355735766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66"/>
            <a:ext cx="8077200" cy="914400"/>
          </a:xfrm>
        </p:spPr>
        <p:txBody>
          <a:bodyPr/>
          <a:lstStyle/>
          <a:p>
            <a:pPr algn="ctr"/>
            <a:r>
              <a:rPr lang="it-IT" dirty="0">
                <a:latin typeface="Times New Roman" charset="0"/>
              </a:rPr>
              <a:t>Equilibrio termodinamico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990600"/>
            <a:ext cx="815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chemeClr val="folHlink"/>
              </a:buClr>
              <a:buFont typeface="Wingdings" charset="0"/>
              <a:buChar char="Ø"/>
            </a:pPr>
            <a:r>
              <a:rPr lang="it-IT" sz="2000" dirty="0">
                <a:latin typeface="Times New Roman"/>
                <a:cs typeface="Times New Roman"/>
              </a:rPr>
              <a:t>Lo </a:t>
            </a:r>
            <a:r>
              <a:rPr lang="it-IT" sz="2000" dirty="0">
                <a:solidFill>
                  <a:schemeClr val="hlink"/>
                </a:solidFill>
                <a:latin typeface="Times New Roman"/>
                <a:cs typeface="Times New Roman"/>
              </a:rPr>
              <a:t>stato termodinamico</a:t>
            </a:r>
            <a:r>
              <a:rPr lang="it-IT" sz="2000" dirty="0">
                <a:latin typeface="Times New Roman"/>
                <a:cs typeface="Times New Roman"/>
              </a:rPr>
              <a:t> di un sistema è detto di </a:t>
            </a:r>
            <a:r>
              <a:rPr lang="it-IT" sz="2000" dirty="0">
                <a:solidFill>
                  <a:schemeClr val="hlink"/>
                </a:solidFill>
                <a:latin typeface="Times New Roman"/>
                <a:cs typeface="Times New Roman"/>
              </a:rPr>
              <a:t>equilibrio</a:t>
            </a:r>
            <a:r>
              <a:rPr lang="it-IT" sz="2000" dirty="0">
                <a:latin typeface="Times New Roman"/>
                <a:cs typeface="Times New Roman"/>
              </a:rPr>
              <a:t> quando le variabili termodinamiche </a:t>
            </a:r>
            <a:r>
              <a:rPr lang="it-IT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(dette variabili di stato) </a:t>
            </a:r>
            <a:r>
              <a:rPr lang="it-IT" sz="2000" dirty="0" smtClean="0">
                <a:latin typeface="Times New Roman"/>
                <a:cs typeface="Times New Roman"/>
              </a:rPr>
              <a:t>che </a:t>
            </a:r>
            <a:r>
              <a:rPr lang="it-IT" sz="2000" dirty="0">
                <a:latin typeface="Times New Roman"/>
                <a:cs typeface="Times New Roman"/>
              </a:rPr>
              <a:t>lo descrivono sono costanti nel tempo, cioè non cambiano fino a che non cambiano le condizioni esterne</a:t>
            </a:r>
            <a:r>
              <a:rPr lang="it-IT" sz="2000" dirty="0" smtClean="0">
                <a:latin typeface="Times New Roman"/>
                <a:cs typeface="Times New Roman"/>
              </a:rPr>
              <a:t>.</a:t>
            </a:r>
            <a:endParaRPr lang="it-IT" sz="2000" dirty="0">
              <a:latin typeface="Times New Roman"/>
              <a:cs typeface="Times New Roman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2000" y="2438400"/>
            <a:ext cx="8153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285750" indent="-28575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Ø"/>
            </a:pPr>
            <a:r>
              <a:rPr lang="it-IT" sz="1800" dirty="0">
                <a:latin typeface="Times New Roman"/>
                <a:cs typeface="Times New Roman"/>
              </a:rPr>
              <a:t>Si dirà che il sistema si trova </a:t>
            </a:r>
            <a:r>
              <a:rPr lang="it-IT" sz="1800" dirty="0">
                <a:solidFill>
                  <a:schemeClr val="hlink"/>
                </a:solidFill>
                <a:latin typeface="Times New Roman"/>
                <a:cs typeface="Times New Roman"/>
              </a:rPr>
              <a:t>in </a:t>
            </a:r>
            <a:r>
              <a:rPr lang="it-IT" sz="1800" i="1" u="sng" dirty="0">
                <a:solidFill>
                  <a:schemeClr val="hlink"/>
                </a:solidFill>
                <a:latin typeface="Times New Roman"/>
                <a:cs typeface="Times New Roman"/>
              </a:rPr>
              <a:t>equilibrio termodinamico</a:t>
            </a:r>
            <a:r>
              <a:rPr lang="it-IT" sz="1800" dirty="0">
                <a:solidFill>
                  <a:schemeClr val="hlink"/>
                </a:solidFill>
                <a:latin typeface="Times New Roman"/>
                <a:cs typeface="Times New Roman"/>
              </a:rPr>
              <a:t>,</a:t>
            </a:r>
            <a:r>
              <a:rPr lang="it-IT" sz="1800" dirty="0">
                <a:latin typeface="Times New Roman"/>
                <a:cs typeface="Times New Roman"/>
              </a:rPr>
              <a:t> se esso si trova contemporaneamente in:</a:t>
            </a:r>
          </a:p>
          <a:p>
            <a:pPr marL="742950" lvl="1" indent="-285750" algn="just"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it-IT" sz="1800" b="1" i="1" u="sng" dirty="0">
                <a:solidFill>
                  <a:srgbClr val="FF0000"/>
                </a:solidFill>
                <a:latin typeface="Times New Roman"/>
                <a:cs typeface="Times New Roman"/>
              </a:rPr>
              <a:t>equilibrio </a:t>
            </a:r>
            <a:r>
              <a:rPr lang="it-IT" sz="1800" b="1" i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meccanico</a:t>
            </a:r>
            <a:r>
              <a:rPr lang="it-IT" sz="1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it-IT" sz="1800" dirty="0" smtClean="0">
                <a:latin typeface="Times New Roman"/>
                <a:cs typeface="Times New Roman"/>
              </a:rPr>
              <a:t>non </a:t>
            </a:r>
            <a:r>
              <a:rPr lang="it-IT" sz="1800" dirty="0">
                <a:latin typeface="Times New Roman"/>
                <a:cs typeface="Times New Roman"/>
              </a:rPr>
              <a:t>esistono forze o momenti non equilibrati né all'interno del sistema, né tra il sistema e l'ambiente </a:t>
            </a:r>
            <a:r>
              <a:rPr lang="it-IT" sz="1800" dirty="0" smtClean="0">
                <a:latin typeface="Times New Roman"/>
                <a:cs typeface="Times New Roman"/>
              </a:rPr>
              <a:t>circostante. </a:t>
            </a:r>
            <a:r>
              <a:rPr lang="it-IT" dirty="0">
                <a:latin typeface="Times New Roman"/>
                <a:cs typeface="Times New Roman"/>
              </a:rPr>
              <a:t>L</a:t>
            </a:r>
            <a:r>
              <a:rPr lang="it-IT" sz="1800" dirty="0" smtClean="0">
                <a:latin typeface="Times New Roman"/>
                <a:cs typeface="Times New Roman"/>
              </a:rPr>
              <a:t>a </a:t>
            </a:r>
            <a:r>
              <a:rPr lang="it-IT" sz="1800" dirty="0">
                <a:latin typeface="Times New Roman"/>
                <a:cs typeface="Times New Roman"/>
              </a:rPr>
              <a:t>pressione deve essere la stessa in tutte le parti del sistema e, se il contenitore non è rigido, essa è la stessa dell’ambiente circostante.</a:t>
            </a:r>
          </a:p>
          <a:p>
            <a:pPr marL="742950" lvl="1" indent="-285750" algn="just"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it-IT" sz="1800" b="1" i="1" u="sng" dirty="0">
                <a:solidFill>
                  <a:srgbClr val="FF0000"/>
                </a:solidFill>
                <a:latin typeface="Times New Roman"/>
                <a:cs typeface="Times New Roman"/>
              </a:rPr>
              <a:t>equilibrio </a:t>
            </a:r>
            <a:r>
              <a:rPr lang="it-IT" sz="1800" b="1" i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termico</a:t>
            </a:r>
            <a:r>
              <a:rPr lang="it-IT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it-IT" sz="1800" dirty="0" smtClean="0">
                <a:latin typeface="Times New Roman"/>
                <a:cs typeface="Times New Roman"/>
              </a:rPr>
              <a:t>tutte </a:t>
            </a:r>
            <a:r>
              <a:rPr lang="it-IT" sz="1800" dirty="0">
                <a:latin typeface="Times New Roman"/>
                <a:cs typeface="Times New Roman"/>
              </a:rPr>
              <a:t>le parti del sistema hanno la stessa </a:t>
            </a:r>
            <a:r>
              <a:rPr lang="it-IT" sz="1800" dirty="0" smtClean="0">
                <a:latin typeface="Times New Roman"/>
                <a:cs typeface="Times New Roman"/>
              </a:rPr>
              <a:t>temperatur</a:t>
            </a:r>
            <a:r>
              <a:rPr lang="it-IT" dirty="0">
                <a:latin typeface="Times New Roman"/>
                <a:cs typeface="Times New Roman"/>
              </a:rPr>
              <a:t>a</a:t>
            </a:r>
            <a:r>
              <a:rPr lang="it-IT" sz="1800" dirty="0" smtClean="0">
                <a:latin typeface="Times New Roman"/>
                <a:cs typeface="Times New Roman"/>
              </a:rPr>
              <a:t> e, </a:t>
            </a:r>
            <a:r>
              <a:rPr lang="it-IT" sz="1800" dirty="0">
                <a:latin typeface="Times New Roman"/>
                <a:cs typeface="Times New Roman"/>
              </a:rPr>
              <a:t>se le pareti che circondano il sistema sono conduttrici, questa coincide con quella dell'ambiente circostante.</a:t>
            </a:r>
          </a:p>
          <a:p>
            <a:pPr marL="742950" lvl="1" indent="-285750" algn="just"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it-IT" sz="1800" b="1" i="1" u="sng" dirty="0">
                <a:solidFill>
                  <a:srgbClr val="FF0000"/>
                </a:solidFill>
                <a:latin typeface="Times New Roman"/>
                <a:cs typeface="Times New Roman"/>
              </a:rPr>
              <a:t>equilibrio </a:t>
            </a:r>
            <a:r>
              <a:rPr lang="it-IT" sz="1800" b="1" i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chimico</a:t>
            </a:r>
            <a:r>
              <a:rPr lang="it-IT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lang="it-IT" sz="1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it-IT" sz="1800" dirty="0" smtClean="0">
                <a:latin typeface="Times New Roman"/>
                <a:cs typeface="Times New Roman"/>
              </a:rPr>
              <a:t>non </a:t>
            </a:r>
            <a:r>
              <a:rPr lang="it-IT" sz="1800" dirty="0">
                <a:latin typeface="Times New Roman"/>
                <a:cs typeface="Times New Roman"/>
              </a:rPr>
              <a:t>avvengono processi che tendono a modificare la composizione del sistema, come reazioni chimiche, né spostamenti di materia da una parte all'altra del sistema, come accade per esempio quando una sostanza entra in soluzione o quando una sostanza cambia fase, per esempio da liquido a vapore. </a:t>
            </a:r>
          </a:p>
        </p:txBody>
      </p:sp>
    </p:spTree>
    <p:extLst>
      <p:ext uri="{BB962C8B-B14F-4D97-AF65-F5344CB8AC3E}">
        <p14:creationId xmlns:p14="http://schemas.microsoft.com/office/powerpoint/2010/main" val="96297303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66"/>
            <a:ext cx="8077200" cy="914400"/>
          </a:xfrm>
        </p:spPr>
        <p:txBody>
          <a:bodyPr/>
          <a:lstStyle/>
          <a:p>
            <a:pPr algn="ctr"/>
            <a:r>
              <a:rPr lang="it-IT" dirty="0">
                <a:latin typeface="Times New Roman" charset="0"/>
              </a:rPr>
              <a:t>T</a:t>
            </a:r>
            <a:r>
              <a:rPr lang="it-IT" dirty="0" smtClean="0">
                <a:latin typeface="Times New Roman" charset="0"/>
              </a:rPr>
              <a:t>rasformazioni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676400"/>
            <a:ext cx="76200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it-IT" sz="2200" dirty="0">
                <a:latin typeface="Times New Roman"/>
                <a:cs typeface="Times New Roman"/>
              </a:rPr>
              <a:t>In uno stato di equilibrio, esiste una precisa relazione tra le coordinate </a:t>
            </a:r>
            <a:r>
              <a:rPr lang="it-IT" sz="2200" dirty="0" smtClean="0">
                <a:latin typeface="Times New Roman"/>
                <a:cs typeface="Times New Roman"/>
              </a:rPr>
              <a:t>termodinamiche: </a:t>
            </a:r>
            <a:r>
              <a:rPr lang="it-IT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equazione </a:t>
            </a:r>
            <a:r>
              <a:rPr lang="it-IT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di </a:t>
            </a:r>
            <a:r>
              <a:rPr lang="it-IT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stato</a:t>
            </a:r>
            <a:r>
              <a:rPr lang="it-IT" sz="2200" dirty="0" smtClean="0">
                <a:latin typeface="Times New Roman"/>
                <a:cs typeface="Times New Roman"/>
              </a:rPr>
              <a:t>. </a:t>
            </a:r>
            <a:endParaRPr lang="it-IT" sz="2200" dirty="0">
              <a:latin typeface="Times New Roman"/>
              <a:cs typeface="Times New Roman"/>
            </a:endParaRP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endParaRPr kumimoji="1" lang="it-IT" sz="22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endParaRPr kumimoji="1" lang="it-IT" sz="22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kumimoji="1" lang="it-IT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Trasformazione </a:t>
            </a:r>
            <a:r>
              <a:rPr kumimoji="1" lang="it-IT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termodinamica: </a:t>
            </a:r>
            <a:r>
              <a:rPr kumimoji="1" lang="it-IT" sz="2200" dirty="0" smtClean="0">
                <a:latin typeface="Times New Roman"/>
                <a:cs typeface="Times New Roman"/>
              </a:rPr>
              <a:t>sia ha quando il sistema passa da due diversi stati di  equilibrio termodinamico. Gli stati intermedi attraverso cui il sistema passa possono o no essere di equilibrio. </a:t>
            </a:r>
            <a:endParaRPr kumimoji="1" lang="it-IT" sz="2200" dirty="0" smtClean="0">
              <a:latin typeface="Times New Roman"/>
              <a:cs typeface="Times New Roman"/>
            </a:endParaRP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endParaRPr kumimoji="1" lang="it-IT" sz="2200" dirty="0" smtClean="0">
              <a:latin typeface="Times New Roman"/>
              <a:cs typeface="Times New Roman"/>
            </a:endParaRP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kumimoji="1" lang="it-IT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Trasformazioni infinitesime</a:t>
            </a:r>
            <a:r>
              <a:rPr kumimoji="1" lang="it-IT" sz="2200" dirty="0" smtClean="0">
                <a:latin typeface="Times New Roman"/>
                <a:cs typeface="Times New Roman"/>
              </a:rPr>
              <a:t>: tra stati molto prossimi, le cui coordinate differiscono di quantità infinitesime (i.e. </a:t>
            </a:r>
            <a:r>
              <a:rPr kumimoji="1" lang="it-IT" sz="2200" dirty="0" err="1" smtClean="0">
                <a:latin typeface="Times New Roman"/>
                <a:cs typeface="Times New Roman"/>
              </a:rPr>
              <a:t>dp</a:t>
            </a:r>
            <a:r>
              <a:rPr kumimoji="1" lang="it-IT" sz="2200" dirty="0" smtClean="0">
                <a:latin typeface="Times New Roman"/>
                <a:cs typeface="Times New Roman"/>
              </a:rPr>
              <a:t>, </a:t>
            </a:r>
            <a:r>
              <a:rPr kumimoji="1" lang="it-IT" sz="2200" dirty="0" err="1" smtClean="0">
                <a:latin typeface="Times New Roman"/>
                <a:cs typeface="Times New Roman"/>
              </a:rPr>
              <a:t>dV</a:t>
            </a:r>
            <a:r>
              <a:rPr kumimoji="1" lang="it-IT" sz="2200" dirty="0" smtClean="0">
                <a:latin typeface="Times New Roman"/>
                <a:cs typeface="Times New Roman"/>
              </a:rPr>
              <a:t>)</a:t>
            </a:r>
            <a:endParaRPr kumimoji="1" lang="it-IT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146415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77200" cy="838200"/>
          </a:xfrm>
        </p:spPr>
        <p:txBody>
          <a:bodyPr/>
          <a:lstStyle/>
          <a:p>
            <a:r>
              <a:rPr lang="en-GB" dirty="0" err="1" smtClean="0"/>
              <a:t>Trasformazioni</a:t>
            </a:r>
            <a:r>
              <a:rPr lang="en-GB" dirty="0" smtClean="0"/>
              <a:t> </a:t>
            </a:r>
            <a:r>
              <a:rPr lang="en-GB" dirty="0" err="1" smtClean="0"/>
              <a:t>reversibili</a:t>
            </a:r>
            <a:r>
              <a:rPr lang="en-GB" dirty="0" smtClean="0"/>
              <a:t> e non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1066800"/>
            <a:ext cx="7924800" cy="449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chemeClr val="folHlink"/>
              </a:buClr>
              <a:buFont typeface="Wingdings" charset="0"/>
              <a:buNone/>
            </a:pPr>
            <a:r>
              <a:rPr lang="it-IT" sz="2200" dirty="0">
                <a:latin typeface="Times New Roman"/>
                <a:cs typeface="Times New Roman"/>
              </a:rPr>
              <a:t>Trasformazione termodinamica: i</a:t>
            </a:r>
            <a:r>
              <a:rPr lang="it-IT" sz="2200" dirty="0" smtClean="0">
                <a:latin typeface="Times New Roman"/>
                <a:cs typeface="Times New Roman"/>
              </a:rPr>
              <a:t>l </a:t>
            </a:r>
            <a:r>
              <a:rPr lang="it-IT" sz="2200" dirty="0">
                <a:latin typeface="Times New Roman"/>
                <a:cs typeface="Times New Roman"/>
              </a:rPr>
              <a:t>sistema passa da uno stato i ad </a:t>
            </a:r>
            <a:r>
              <a:rPr lang="it-IT" sz="2200" dirty="0" err="1">
                <a:latin typeface="Times New Roman"/>
                <a:cs typeface="Times New Roman"/>
              </a:rPr>
              <a:t>f</a:t>
            </a:r>
            <a:r>
              <a:rPr lang="it-IT" sz="2200" dirty="0">
                <a:latin typeface="Times New Roman"/>
                <a:cs typeface="Times New Roman"/>
              </a:rPr>
              <a:t>.  </a:t>
            </a:r>
          </a:p>
          <a:p>
            <a:pPr algn="just">
              <a:buClr>
                <a:schemeClr val="folHlink"/>
              </a:buClr>
              <a:buFont typeface="Wingdings" charset="0"/>
              <a:buNone/>
            </a:pPr>
            <a:endParaRPr lang="it-IT" sz="2200" dirty="0">
              <a:latin typeface="Times New Roman"/>
              <a:cs typeface="Times New Roman"/>
            </a:endParaRPr>
          </a:p>
          <a:p>
            <a:pPr algn="just">
              <a:buClr>
                <a:schemeClr val="folHlink"/>
              </a:buClr>
              <a:buFont typeface="Wingdings" charset="0"/>
              <a:buChar char="Ø"/>
            </a:pPr>
            <a:r>
              <a:rPr lang="it-IT" sz="2200" i="1" dirty="0">
                <a:solidFill>
                  <a:schemeClr val="hlink"/>
                </a:solidFill>
                <a:latin typeface="Times New Roman"/>
                <a:cs typeface="Times New Roman"/>
              </a:rPr>
              <a:t> </a:t>
            </a:r>
            <a:r>
              <a:rPr lang="it-IT" sz="2200" i="1" dirty="0" smtClean="0">
                <a:solidFill>
                  <a:schemeClr val="hlink"/>
                </a:solidFill>
                <a:latin typeface="Times New Roman"/>
                <a:cs typeface="Times New Roman"/>
              </a:rPr>
              <a:t>Irreversibile: quando passa attraverso stati di non equilibrio o avvenga in presenza di forze dissipative </a:t>
            </a:r>
            <a:endParaRPr lang="it-IT" sz="2200" i="1" dirty="0">
              <a:solidFill>
                <a:schemeClr val="hlink"/>
              </a:solidFill>
              <a:latin typeface="Times New Roman"/>
              <a:cs typeface="Times New Roman"/>
            </a:endParaRPr>
          </a:p>
          <a:p>
            <a:pPr algn="just">
              <a:buClr>
                <a:schemeClr val="folHlink"/>
              </a:buClr>
              <a:buFont typeface="Wingdings" charset="0"/>
              <a:buChar char="Ø"/>
            </a:pPr>
            <a:endParaRPr lang="it-IT" sz="2200" i="1" dirty="0">
              <a:solidFill>
                <a:schemeClr val="hlink"/>
              </a:solidFill>
              <a:latin typeface="Times New Roman"/>
              <a:cs typeface="Times New Roman"/>
            </a:endParaRPr>
          </a:p>
          <a:p>
            <a:pPr algn="just">
              <a:buClr>
                <a:schemeClr val="folHlink"/>
              </a:buClr>
              <a:buFont typeface="Wingdings" charset="0"/>
              <a:buChar char="Ø"/>
            </a:pPr>
            <a:r>
              <a:rPr lang="it-IT" sz="2200" i="1" dirty="0">
                <a:solidFill>
                  <a:schemeClr val="hlink"/>
                </a:solidFill>
                <a:latin typeface="Times New Roman"/>
                <a:cs typeface="Times New Roman"/>
              </a:rPr>
              <a:t>Reversibile:</a:t>
            </a:r>
            <a:r>
              <a:rPr lang="it-IT" sz="2200" i="1" dirty="0">
                <a:latin typeface="Times New Roman"/>
                <a:cs typeface="Times New Roman"/>
              </a:rPr>
              <a:t>  </a:t>
            </a:r>
            <a:r>
              <a:rPr lang="it-IT" sz="2200" i="1" dirty="0" smtClean="0">
                <a:latin typeface="Times New Roman"/>
                <a:cs typeface="Times New Roman"/>
              </a:rPr>
              <a:t>se avviene attraverso stati di equilibrio e in assenza di forze dissipative.  (</a:t>
            </a:r>
            <a:r>
              <a:rPr lang="it-IT" sz="2200" b="1" i="1" dirty="0" smtClean="0">
                <a:solidFill>
                  <a:schemeClr val="hlink"/>
                </a:solidFill>
                <a:latin typeface="Times New Roman"/>
                <a:cs typeface="Times New Roman"/>
              </a:rPr>
              <a:t>IDEALE</a:t>
            </a:r>
            <a:r>
              <a:rPr lang="it-IT" sz="2200" b="1" i="1" dirty="0">
                <a:solidFill>
                  <a:schemeClr val="hlink"/>
                </a:solidFill>
                <a:latin typeface="Times New Roman"/>
                <a:cs typeface="Times New Roman"/>
              </a:rPr>
              <a:t>!</a:t>
            </a:r>
            <a:r>
              <a:rPr lang="it-IT" sz="2200" b="1" i="1" dirty="0" smtClean="0">
                <a:solidFill>
                  <a:schemeClr val="hlink"/>
                </a:solidFill>
                <a:latin typeface="Times New Roman"/>
                <a:cs typeface="Times New Roman"/>
              </a:rPr>
              <a:t>!)</a:t>
            </a:r>
            <a:endParaRPr lang="it-IT" sz="2200" b="1" i="1" dirty="0">
              <a:solidFill>
                <a:schemeClr val="hlink"/>
              </a:solidFill>
              <a:latin typeface="Times New Roman"/>
              <a:cs typeface="Times New Roman"/>
            </a:endParaRPr>
          </a:p>
          <a:p>
            <a:pPr algn="just">
              <a:buClr>
                <a:schemeClr val="folHlink"/>
              </a:buClr>
              <a:buFont typeface="Wingdings" charset="0"/>
              <a:buNone/>
            </a:pPr>
            <a:endParaRPr lang="it-IT" sz="2200" i="1" dirty="0">
              <a:latin typeface="Times New Roman"/>
              <a:cs typeface="Times New Roman"/>
              <a:sym typeface="Wingdings" charset="0"/>
            </a:endParaRPr>
          </a:p>
          <a:p>
            <a:pPr lvl="1" algn="just">
              <a:buClr>
                <a:schemeClr val="hlink"/>
              </a:buClr>
              <a:buFont typeface="Wingdings" charset="0"/>
              <a:buChar char="Ø"/>
            </a:pPr>
            <a:r>
              <a:rPr lang="it-IT" sz="2200" i="1" dirty="0">
                <a:latin typeface="Times New Roman"/>
                <a:cs typeface="Times New Roman"/>
              </a:rPr>
              <a:t> Quasi statica </a:t>
            </a:r>
          </a:p>
          <a:p>
            <a:pPr lvl="1" algn="just">
              <a:buClr>
                <a:schemeClr val="hlink"/>
              </a:buClr>
              <a:buFont typeface="Wingdings" charset="0"/>
              <a:buNone/>
            </a:pPr>
            <a:r>
              <a:rPr lang="it-IT" sz="2200" i="1" dirty="0">
                <a:latin typeface="Times New Roman"/>
                <a:cs typeface="Times New Roman"/>
              </a:rPr>
              <a:t>Il sistema passa per stati di equilibrio o </a:t>
            </a:r>
          </a:p>
          <a:p>
            <a:pPr lvl="1" algn="just">
              <a:buClr>
                <a:schemeClr val="hlink"/>
              </a:buClr>
              <a:buFont typeface="Wingdings" charset="0"/>
              <a:buNone/>
            </a:pPr>
            <a:r>
              <a:rPr lang="it-IT" sz="2200" i="1" dirty="0">
                <a:latin typeface="Times New Roman"/>
                <a:cs typeface="Times New Roman"/>
              </a:rPr>
              <a:t>molto prossimi a stati di equilibrio </a:t>
            </a:r>
          </a:p>
          <a:p>
            <a:pPr lvl="1" algn="just">
              <a:buClr>
                <a:schemeClr val="hlink"/>
              </a:buClr>
              <a:buFont typeface="Wingdings" charset="0"/>
              <a:buNone/>
            </a:pPr>
            <a:endParaRPr lang="it-IT" sz="2200" i="1" dirty="0">
              <a:latin typeface="Times New Roman"/>
              <a:cs typeface="Times New Roman"/>
            </a:endParaRPr>
          </a:p>
          <a:p>
            <a:pPr lvl="2" algn="just">
              <a:buClr>
                <a:schemeClr val="folHlink"/>
              </a:buClr>
              <a:buFont typeface="Wingdings" charset="0"/>
              <a:buNone/>
            </a:pPr>
            <a:endParaRPr lang="it-IT" sz="2200" i="1" dirty="0">
              <a:latin typeface="Times New Roman"/>
              <a:cs typeface="Times New Roman"/>
            </a:endParaRPr>
          </a:p>
        </p:txBody>
      </p:sp>
      <p:pic>
        <p:nvPicPr>
          <p:cNvPr id="6" name="Picture 6" descr="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 r="56693" b="14174"/>
          <a:stretch>
            <a:fillRect/>
          </a:stretch>
        </p:blipFill>
        <p:spPr bwMode="auto">
          <a:xfrm>
            <a:off x="6629400" y="3512094"/>
            <a:ext cx="1882009" cy="273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69872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New Employees.potx</Template>
  <TotalTime>0</TotalTime>
  <Words>1486</Words>
  <Application>Microsoft Macintosh PowerPoint</Application>
  <PresentationFormat>On-screen Show (4:3)</PresentationFormat>
  <Paragraphs>150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Training New Employees</vt:lpstr>
      <vt:lpstr>Equation</vt:lpstr>
      <vt:lpstr>Termodinamica</vt:lpstr>
      <vt:lpstr>La termodinamica</vt:lpstr>
      <vt:lpstr>Il sistema termodinamico</vt:lpstr>
      <vt:lpstr>Il sistema termodinamico</vt:lpstr>
      <vt:lpstr>Il sistema termodinamico</vt:lpstr>
      <vt:lpstr>Il sistema termodinamico</vt:lpstr>
      <vt:lpstr>Equilibrio termodinamico</vt:lpstr>
      <vt:lpstr>Trasformazioni</vt:lpstr>
      <vt:lpstr>Trasformazioni reversibili e non</vt:lpstr>
      <vt:lpstr>Parete adiabatica e diatermica</vt:lpstr>
      <vt:lpstr>Principio zero e temperatura</vt:lpstr>
      <vt:lpstr>Principio zero e temperatura</vt:lpstr>
      <vt:lpstr>Definizione operativa di temperatura: termometri</vt:lpstr>
      <vt:lpstr>Scale termometriche</vt:lpstr>
      <vt:lpstr>Scale termometriche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2015-03-02T18:40:50Z</dcterms:modified>
</cp:coreProperties>
</file>