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305" r:id="rId3"/>
    <p:sldId id="289" r:id="rId4"/>
    <p:sldId id="290" r:id="rId5"/>
    <p:sldId id="304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/>
        </p14:section>
        <p14:section name="Untitled Section" id="{B40F9EEE-E53A-AC4D-A0FA-B3B2502FB7D5}">
          <p14:sldIdLst>
            <p14:sldId id="259"/>
            <p14:sldId id="305"/>
            <p14:sldId id="289"/>
            <p14:sldId id="290"/>
            <p14:sldId id="304"/>
            <p14:sldId id="306"/>
          </p14:sldIdLst>
        </p14:section>
        <p14:section name="Overview and Objectives" id="{ABA716BF-3A5C-4ADB-94C9-CFEF84EBA240}">
          <p14:sldIdLst/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briella puglies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CC2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98698" autoAdjust="0"/>
  </p:normalViewPr>
  <p:slideViewPr>
    <p:cSldViewPr>
      <p:cViewPr>
        <p:scale>
          <a:sx n="81" d="100"/>
          <a:sy n="81" d="100"/>
        </p:scale>
        <p:origin x="-7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504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25/02/15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25/02/15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Sections can help to organize your slides or facilitate collaboration between multiple authors. On the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 under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Notes pane for delivery notes or to provide additional details for the audience. You can see these notes in Presenter View during your presentation. </a:t>
            </a:r>
          </a:p>
          <a:p>
            <a:pPr lvl="0"/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43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43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4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G. Pugliese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G. Pugliese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G. Pugliese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G. Pugliese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G. Pugliese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noProof="0" smtClean="0"/>
              <a:t>Drag picture to placeholder or click icon to add</a:t>
            </a:r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954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Apple Chancery"/>
                <a:cs typeface="Apple Chancery"/>
              </a:defRPr>
            </a:lvl1pPr>
          </a:lstStyle>
          <a:p>
            <a:r>
              <a:rPr lang="de-DE" dirty="0" smtClean="0">
                <a:solidFill>
                  <a:srgbClr val="4CC2FF"/>
                </a:solidFill>
              </a:rPr>
              <a:t>G. Pugliese </a:t>
            </a:r>
            <a:endParaRPr lang="en-US" dirty="0" smtClean="0">
              <a:solidFill>
                <a:srgbClr val="4CC2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  <p:pic>
        <p:nvPicPr>
          <p:cNvPr id="9" name="Picture 8" descr="image3591.gi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01600"/>
            <a:ext cx="889000" cy="889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6" Type="http://schemas.openxmlformats.org/officeDocument/2006/relationships/hyperlink" Target="mailto:Gabriella.pugliese@ba.infn.it" TargetMode="External"/><Relationship Id="rId7" Type="http://schemas.openxmlformats.org/officeDocument/2006/relationships/hyperlink" Target="http://www.ba.infn.it/~pugliese/" TargetMode="External"/><Relationship Id="rId8" Type="http://schemas.openxmlformats.org/officeDocument/2006/relationships/image" Target="../media/image3.gif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676400" y="1905000"/>
            <a:ext cx="7239000" cy="1470025"/>
          </a:xfrm>
        </p:spPr>
        <p:txBody>
          <a:bodyPr>
            <a:noAutofit/>
          </a:bodyPr>
          <a:lstStyle/>
          <a:p>
            <a:r>
              <a:rPr lang="en-US" sz="3800" dirty="0" err="1" smtClean="0"/>
              <a:t>Corso</a:t>
            </a:r>
            <a:r>
              <a:rPr lang="en-US" sz="3800" dirty="0" smtClean="0"/>
              <a:t> di </a:t>
            </a:r>
            <a:r>
              <a:rPr lang="en-US" sz="3800" dirty="0" err="1" smtClean="0"/>
              <a:t>Fisica</a:t>
            </a:r>
            <a:r>
              <a:rPr lang="en-US" sz="3800" dirty="0" smtClean="0"/>
              <a:t> </a:t>
            </a:r>
            <a:r>
              <a:rPr lang="en-US" sz="3800" dirty="0" err="1" smtClean="0"/>
              <a:t>Generale</a:t>
            </a:r>
            <a:r>
              <a:rPr lang="en-US" sz="3800" dirty="0" smtClean="0"/>
              <a:t> II</a:t>
            </a:r>
            <a:br>
              <a:rPr lang="en-US" sz="3800" dirty="0" smtClean="0"/>
            </a:br>
            <a:r>
              <a:rPr lang="en-US" sz="3800" dirty="0"/>
              <a:t>(</a:t>
            </a:r>
            <a:r>
              <a:rPr lang="en-US" sz="3800" dirty="0" smtClean="0"/>
              <a:t>L-Z) 1mo modulo</a:t>
            </a:r>
            <a:br>
              <a:rPr lang="en-US" sz="3800" dirty="0" smtClean="0"/>
            </a:br>
            <a:r>
              <a:rPr lang="en-US" sz="3800" dirty="0" err="1" smtClean="0"/>
              <a:t>ing</a:t>
            </a:r>
            <a:r>
              <a:rPr lang="en-US" sz="3800" dirty="0" smtClean="0"/>
              <a:t>. </a:t>
            </a:r>
            <a:r>
              <a:rPr lang="en-US" sz="3800" dirty="0" err="1" smtClean="0"/>
              <a:t>Civile</a:t>
            </a:r>
            <a:r>
              <a:rPr lang="en-US" sz="3800" dirty="0" smtClean="0"/>
              <a:t> - </a:t>
            </a:r>
            <a:r>
              <a:rPr lang="en-US" sz="3800" dirty="0" err="1" smtClean="0"/>
              <a:t>ambientale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 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914272" y="3810000"/>
            <a:ext cx="4772528" cy="15240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err="1" smtClean="0">
                <a:latin typeface="Times New Roman"/>
              </a:rPr>
              <a:t>Dott</a:t>
            </a:r>
            <a:r>
              <a:rPr lang="en-US" sz="2400" dirty="0" smtClean="0">
                <a:latin typeface="Times New Roman"/>
              </a:rPr>
              <a:t>. G. Pugliese </a:t>
            </a:r>
          </a:p>
          <a:p>
            <a:r>
              <a:rPr lang="en-US" sz="2400" dirty="0" err="1" smtClean="0">
                <a:latin typeface="Times New Roman"/>
              </a:rPr>
              <a:t>Dipartimento</a:t>
            </a:r>
            <a:r>
              <a:rPr lang="en-US" sz="2400" dirty="0" smtClean="0">
                <a:latin typeface="Times New Roman"/>
              </a:rPr>
              <a:t> di </a:t>
            </a:r>
            <a:r>
              <a:rPr lang="en-US" sz="2400" dirty="0" err="1" smtClean="0">
                <a:latin typeface="Times New Roman"/>
              </a:rPr>
              <a:t>Fisica</a:t>
            </a:r>
            <a:r>
              <a:rPr lang="en-US" sz="2400" dirty="0" smtClean="0">
                <a:latin typeface="Times New Roman"/>
              </a:rPr>
              <a:t> di Bari</a:t>
            </a:r>
          </a:p>
          <a:p>
            <a:r>
              <a:rPr lang="en-US" sz="2400" dirty="0" smtClean="0">
                <a:latin typeface="Times New Roman"/>
                <a:hlinkClick r:id="rId6"/>
              </a:rPr>
              <a:t>Email: Gabriella.pugliese@ba.infn.it</a:t>
            </a:r>
            <a:endParaRPr lang="en-US" sz="2400" dirty="0" smtClean="0">
              <a:latin typeface="Times New Roman"/>
            </a:endParaRPr>
          </a:p>
          <a:p>
            <a:r>
              <a:rPr lang="en-US" sz="2400" dirty="0" err="1" smtClean="0">
                <a:latin typeface="Times New Roman"/>
              </a:rPr>
              <a:t>Sito</a:t>
            </a:r>
            <a:r>
              <a:rPr lang="en-US" sz="2400" dirty="0" smtClean="0">
                <a:latin typeface="Times New Roman"/>
              </a:rPr>
              <a:t> Web </a:t>
            </a:r>
            <a:r>
              <a:rPr lang="pl-PL" sz="2400" dirty="0">
                <a:latin typeface="Times New Roman"/>
                <a:hlinkClick r:id="rId7"/>
              </a:rPr>
              <a:t>http://www.ba.infn.it/~pugliese</a:t>
            </a:r>
            <a:r>
              <a:rPr lang="pl-PL" sz="2400" dirty="0" smtClean="0">
                <a:latin typeface="Times New Roman"/>
                <a:hlinkClick r:id="rId7"/>
              </a:rPr>
              <a:t>/</a:t>
            </a:r>
            <a:r>
              <a:rPr lang="pl-PL" sz="2400" dirty="0" smtClean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 </a:t>
            </a:r>
          </a:p>
          <a:p>
            <a:endParaRPr lang="en-US" sz="2400" dirty="0" smtClean="0">
              <a:latin typeface="Times New Roman"/>
            </a:endParaRPr>
          </a:p>
          <a:p>
            <a:endParaRPr lang="en-US" sz="2400" dirty="0">
              <a:latin typeface="Times New Roman"/>
            </a:endParaRPr>
          </a:p>
        </p:txBody>
      </p:sp>
      <p:pic>
        <p:nvPicPr>
          <p:cNvPr id="4" name="Picture 3" descr="image3591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25400"/>
            <a:ext cx="889000" cy="889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762000"/>
          </a:xfrm>
        </p:spPr>
        <p:txBody>
          <a:bodyPr/>
          <a:lstStyle/>
          <a:p>
            <a:pPr algn="ctr"/>
            <a:r>
              <a:rPr lang="en-GB" dirty="0" err="1" smtClean="0"/>
              <a:t>Sito</a:t>
            </a:r>
            <a:r>
              <a:rPr lang="en-GB" dirty="0" smtClean="0"/>
              <a:t> web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 descr="Schermata 02-2457079 alle 12.06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227" y="990600"/>
            <a:ext cx="7071731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51111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Libro di testo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1828800"/>
            <a:ext cx="76200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Il libro di testo consigliato</a:t>
            </a:r>
            <a:endParaRPr lang="it-IT" sz="2400" dirty="0" smtClean="0">
              <a:latin typeface="Times New Roman"/>
              <a:cs typeface="Times New Roman"/>
            </a:endParaRPr>
          </a:p>
          <a:p>
            <a:pPr algn="just"/>
            <a:r>
              <a:rPr lang="it-IT" sz="2400" dirty="0" err="1" smtClean="0">
                <a:latin typeface="Times New Roman"/>
                <a:cs typeface="Times New Roman"/>
              </a:rPr>
              <a:t>Mazzoldi</a:t>
            </a:r>
            <a:r>
              <a:rPr lang="it-IT" sz="2400" dirty="0">
                <a:latin typeface="Times New Roman"/>
                <a:cs typeface="Times New Roman"/>
              </a:rPr>
              <a:t>-</a:t>
            </a:r>
            <a:r>
              <a:rPr lang="it-IT" sz="2400" dirty="0" err="1">
                <a:latin typeface="Times New Roman"/>
                <a:cs typeface="Times New Roman"/>
              </a:rPr>
              <a:t>Nigro</a:t>
            </a:r>
            <a:r>
              <a:rPr lang="it-IT" sz="2400" dirty="0">
                <a:latin typeface="Times New Roman"/>
                <a:cs typeface="Times New Roman"/>
              </a:rPr>
              <a:t>-</a:t>
            </a:r>
            <a:r>
              <a:rPr lang="it-IT" sz="2400" dirty="0" smtClean="0">
                <a:latin typeface="Times New Roman"/>
                <a:cs typeface="Times New Roman"/>
              </a:rPr>
              <a:t>Voci:</a:t>
            </a:r>
          </a:p>
          <a:p>
            <a:pPr algn="just"/>
            <a:r>
              <a:rPr lang="it-IT" sz="2400" b="1" dirty="0" smtClean="0">
                <a:latin typeface="Times New Roman"/>
                <a:cs typeface="Times New Roman"/>
              </a:rPr>
              <a:t>Elementi di fisica: Meccanica e termodinamica</a:t>
            </a:r>
          </a:p>
          <a:p>
            <a:pPr algn="just"/>
            <a:r>
              <a:rPr lang="it-IT" sz="2400" b="1" dirty="0" smtClean="0">
                <a:latin typeface="Times New Roman"/>
                <a:cs typeface="Times New Roman"/>
              </a:rPr>
              <a:t>Elementi di fisica:  Elettromagnetismo (</a:t>
            </a:r>
            <a:r>
              <a:rPr lang="it-IT" sz="2400" b="1" dirty="0">
                <a:latin typeface="Times New Roman"/>
                <a:cs typeface="Times New Roman"/>
              </a:rPr>
              <a:t>Editore: </a:t>
            </a:r>
            <a:r>
              <a:rPr lang="it-IT" sz="2400" b="1" dirty="0" err="1">
                <a:latin typeface="Times New Roman"/>
                <a:cs typeface="Times New Roman"/>
              </a:rPr>
              <a:t>EdiSES</a:t>
            </a:r>
            <a:r>
              <a:rPr lang="it-IT" sz="2400" b="1" dirty="0">
                <a:latin typeface="Times New Roman"/>
                <a:cs typeface="Times New Roman"/>
              </a:rPr>
              <a:t>) </a:t>
            </a:r>
            <a:endParaRPr lang="it-IT" sz="2400" b="1" dirty="0" smtClean="0">
              <a:latin typeface="Times New Roman"/>
              <a:cs typeface="Times New Roman"/>
            </a:endParaRPr>
          </a:p>
          <a:p>
            <a:pPr algn="just"/>
            <a:endParaRPr lang="it-IT" sz="2400" b="1" dirty="0" smtClean="0">
              <a:latin typeface="Times New Roman"/>
              <a:cs typeface="Times New Roman"/>
            </a:endParaRPr>
          </a:p>
          <a:p>
            <a:pPr algn="just"/>
            <a:r>
              <a:rPr lang="it-IT" sz="2400" b="1" dirty="0" smtClean="0">
                <a:latin typeface="Times New Roman"/>
                <a:cs typeface="Times New Roman"/>
              </a:rPr>
              <a:t>Esercizi di Fisica </a:t>
            </a:r>
            <a:r>
              <a:rPr lang="it-IT" sz="2400" dirty="0" smtClean="0">
                <a:latin typeface="Times New Roman"/>
                <a:cs typeface="Times New Roman"/>
              </a:rPr>
              <a:t>Gordon </a:t>
            </a:r>
            <a:r>
              <a:rPr lang="it-IT" sz="2400" dirty="0" err="1" smtClean="0">
                <a:latin typeface="Times New Roman"/>
                <a:cs typeface="Times New Roman"/>
              </a:rPr>
              <a:t>McGrew</a:t>
            </a:r>
            <a:r>
              <a:rPr lang="it-IT" sz="2400" dirty="0" smtClean="0">
                <a:latin typeface="Times New Roman"/>
                <a:cs typeface="Times New Roman"/>
              </a:rPr>
              <a:t> </a:t>
            </a:r>
            <a:r>
              <a:rPr lang="it-IT" sz="2400" dirty="0" err="1" smtClean="0">
                <a:latin typeface="Times New Roman"/>
                <a:cs typeface="Times New Roman"/>
              </a:rPr>
              <a:t>Serway</a:t>
            </a:r>
            <a:r>
              <a:rPr lang="it-IT" sz="2400" dirty="0" smtClean="0">
                <a:latin typeface="Times New Roman"/>
                <a:cs typeface="Times New Roman"/>
              </a:rPr>
              <a:t> </a:t>
            </a:r>
            <a:r>
              <a:rPr lang="it-IT" sz="2400" dirty="0" err="1" smtClean="0">
                <a:latin typeface="Times New Roman"/>
                <a:cs typeface="Times New Roman"/>
              </a:rPr>
              <a:t>Jewett</a:t>
            </a:r>
            <a:r>
              <a:rPr lang="it-IT" sz="2400" dirty="0" smtClean="0">
                <a:latin typeface="Times New Roman"/>
                <a:cs typeface="Times New Roman"/>
              </a:rPr>
              <a:t> </a:t>
            </a:r>
            <a:r>
              <a:rPr lang="it-IT" sz="2400" b="1" dirty="0" err="1" smtClean="0">
                <a:latin typeface="Times New Roman"/>
                <a:cs typeface="Times New Roman"/>
              </a:rPr>
              <a:t>EdiSES</a:t>
            </a:r>
            <a:r>
              <a:rPr lang="it-IT" sz="2400" b="1" dirty="0" smtClean="0">
                <a:latin typeface="Times New Roman"/>
                <a:cs typeface="Times New Roman"/>
              </a:rPr>
              <a:t> </a:t>
            </a:r>
            <a:endParaRPr lang="it-IT" sz="2400" dirty="0" smtClean="0"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4607004"/>
            <a:ext cx="7391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Slides</a:t>
            </a:r>
            <a:r>
              <a:rPr lang="it-IT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it-IT" sz="2200" dirty="0">
                <a:latin typeface="Times New Roman"/>
                <a:cs typeface="Times New Roman"/>
              </a:rPr>
              <a:t>sul sito troverete le </a:t>
            </a:r>
            <a:r>
              <a:rPr lang="it-IT" sz="2200" dirty="0" smtClean="0">
                <a:latin typeface="Times New Roman"/>
                <a:cs typeface="Times New Roman"/>
              </a:rPr>
              <a:t>slide. </a:t>
            </a:r>
            <a:r>
              <a:rPr lang="it-IT" sz="2200" dirty="0">
                <a:latin typeface="Times New Roman"/>
                <a:cs typeface="Times New Roman"/>
              </a:rPr>
              <a:t>Le slide NON sostituiscono il libro di testo</a:t>
            </a:r>
            <a:r>
              <a:rPr lang="it-IT" sz="2200" b="1" dirty="0">
                <a:latin typeface="Times New Roman"/>
                <a:cs typeface="Times New Roman"/>
              </a:rPr>
              <a:t>: sono solo una guida per </a:t>
            </a:r>
            <a:r>
              <a:rPr lang="it-IT" sz="2200" b="1" dirty="0" smtClean="0">
                <a:latin typeface="Times New Roman"/>
                <a:cs typeface="Times New Roman"/>
              </a:rPr>
              <a:t>seguire la lezione e studiare a casa </a:t>
            </a:r>
            <a:endParaRPr lang="it-IT" sz="2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538422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77200" cy="914400"/>
          </a:xfrm>
        </p:spPr>
        <p:txBody>
          <a:bodyPr/>
          <a:lstStyle/>
          <a:p>
            <a:pPr algn="ctr"/>
            <a:r>
              <a:rPr lang="en-US" dirty="0" smtClean="0"/>
              <a:t>Info </a:t>
            </a:r>
            <a:r>
              <a:rPr lang="en-US" dirty="0" err="1" smtClean="0"/>
              <a:t>Generali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1430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 corso </a:t>
            </a:r>
            <a:r>
              <a:rPr lang="it-IT" sz="2400" dirty="0" smtClean="0">
                <a:latin typeface="Times New Roman"/>
                <a:cs typeface="Times New Roman"/>
              </a:rPr>
              <a:t>si articola su 4 lezioni/settimana (per un tot. </a:t>
            </a:r>
            <a:r>
              <a:rPr lang="it-IT" sz="2400" dirty="0">
                <a:latin typeface="Times New Roman"/>
                <a:cs typeface="Times New Roman"/>
              </a:rPr>
              <a:t>d</a:t>
            </a:r>
            <a:r>
              <a:rPr lang="it-IT" sz="2400" dirty="0" smtClean="0">
                <a:latin typeface="Times New Roman"/>
                <a:cs typeface="Times New Roman"/>
              </a:rPr>
              <a:t>i </a:t>
            </a:r>
            <a:r>
              <a:rPr lang="it-IT" sz="2400" dirty="0">
                <a:latin typeface="Times New Roman"/>
                <a:cs typeface="Times New Roman"/>
              </a:rPr>
              <a:t>8</a:t>
            </a:r>
            <a:r>
              <a:rPr lang="it-IT" sz="2400" dirty="0" smtClean="0"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latin typeface="Times New Roman"/>
                <a:cs typeface="Times New Roman"/>
              </a:rPr>
              <a:t>ore</a:t>
            </a:r>
            <a:r>
              <a:rPr lang="it-IT" sz="2400" dirty="0" smtClean="0">
                <a:latin typeface="Times New Roman"/>
                <a:cs typeface="Times New Roman"/>
              </a:rPr>
              <a:t>)</a:t>
            </a:r>
            <a:r>
              <a:rPr lang="it-IT" sz="2400" dirty="0" smtClean="0">
                <a:latin typeface="Times New Roman"/>
                <a:cs typeface="Times New Roman"/>
              </a:rPr>
              <a:t>. </a:t>
            </a:r>
            <a:r>
              <a:rPr lang="it-IT" sz="2400" dirty="0" smtClean="0">
                <a:latin typeface="Times New Roman"/>
                <a:cs typeface="Times New Roman"/>
              </a:rPr>
              <a:t>Il </a:t>
            </a:r>
            <a:r>
              <a:rPr lang="it-IT" sz="2400" dirty="0" smtClean="0">
                <a:latin typeface="Times New Roman"/>
                <a:cs typeface="Times New Roman"/>
              </a:rPr>
              <a:t>corso termina il </a:t>
            </a:r>
            <a:r>
              <a:rPr lang="it-IT" sz="2400" dirty="0">
                <a:latin typeface="Times New Roman"/>
                <a:cs typeface="Times New Roman"/>
              </a:rPr>
              <a:t>3</a:t>
            </a:r>
            <a:r>
              <a:rPr lang="it-IT" sz="2400" dirty="0" smtClean="0">
                <a:latin typeface="Times New Roman"/>
                <a:cs typeface="Times New Roman"/>
              </a:rPr>
              <a:t> aprile.  </a:t>
            </a:r>
            <a:endParaRPr lang="it-IT" sz="2400" dirty="0" smtClean="0"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2° modulo</a:t>
            </a:r>
            <a:r>
              <a:rPr lang="it-IT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it-IT" sz="2400" dirty="0" smtClean="0">
                <a:latin typeface="Times New Roman"/>
                <a:cs typeface="Times New Roman"/>
              </a:rPr>
              <a:t>seconda </a:t>
            </a:r>
            <a:r>
              <a:rPr lang="it-IT" sz="2400" dirty="0">
                <a:latin typeface="Times New Roman"/>
                <a:cs typeface="Times New Roman"/>
              </a:rPr>
              <a:t>parte del </a:t>
            </a:r>
            <a:r>
              <a:rPr lang="it-IT" sz="2400" dirty="0" smtClean="0">
                <a:latin typeface="Times New Roman"/>
                <a:cs typeface="Times New Roman"/>
              </a:rPr>
              <a:t>semestre con il </a:t>
            </a:r>
            <a:r>
              <a:rPr lang="it-IT" sz="2400" dirty="0">
                <a:latin typeface="Times New Roman"/>
                <a:cs typeface="Times New Roman"/>
              </a:rPr>
              <a:t>d</a:t>
            </a:r>
            <a:r>
              <a:rPr lang="it-IT" sz="2400" dirty="0" smtClean="0">
                <a:latin typeface="Times New Roman"/>
                <a:cs typeface="Times New Roman"/>
              </a:rPr>
              <a:t>ocente </a:t>
            </a:r>
            <a:r>
              <a:rPr lang="it-IT" sz="2400" dirty="0">
                <a:latin typeface="Times New Roman"/>
                <a:cs typeface="Times New Roman"/>
              </a:rPr>
              <a:t>prof. </a:t>
            </a:r>
            <a:r>
              <a:rPr lang="it-IT" sz="2400" dirty="0" smtClean="0">
                <a:latin typeface="Times New Roman"/>
                <a:cs typeface="Times New Roman"/>
              </a:rPr>
              <a:t>N. De </a:t>
            </a:r>
            <a:r>
              <a:rPr lang="it-IT" sz="2400" dirty="0" err="1">
                <a:latin typeface="Times New Roman"/>
                <a:cs typeface="Times New Roman"/>
              </a:rPr>
              <a:t>F</a:t>
            </a:r>
            <a:r>
              <a:rPr lang="it-IT" sz="2400" dirty="0" err="1" smtClean="0">
                <a:latin typeface="Times New Roman"/>
                <a:cs typeface="Times New Roman"/>
              </a:rPr>
              <a:t>ilippis</a:t>
            </a:r>
            <a:endParaRPr lang="it-IT" sz="2400" dirty="0" smtClean="0"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Orario lezioni</a:t>
            </a:r>
            <a:r>
              <a:rPr lang="it-IT" sz="2400" dirty="0" smtClean="0">
                <a:latin typeface="Times New Roman"/>
                <a:cs typeface="Times New Roman"/>
              </a:rPr>
              <a:t>: martedì, mercoledì, giovedì e venerdì. Cercherò un’altra aula per recuperare eventuali lezioni perse o lezioni di esercizi aggiuntive </a:t>
            </a:r>
            <a:r>
              <a:rPr lang="it-IT" sz="2400" dirty="0" smtClean="0">
                <a:latin typeface="Times New Roman"/>
                <a:cs typeface="Times New Roman"/>
              </a:rPr>
              <a:t>(venerdì 12.30-14.30?). 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400" dirty="0" smtClean="0"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Ricevimento</a:t>
            </a:r>
            <a:r>
              <a:rPr lang="it-IT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it-IT" sz="2400" dirty="0" smtClean="0">
                <a:latin typeface="Times New Roman"/>
                <a:cs typeface="Times New Roman"/>
              </a:rPr>
              <a:t>martedì 14.30-16 - g</a:t>
            </a:r>
            <a:r>
              <a:rPr lang="it-IT" sz="2400" dirty="0" smtClean="0">
                <a:latin typeface="Times New Roman"/>
                <a:cs typeface="Times New Roman"/>
              </a:rPr>
              <a:t>iovedì </a:t>
            </a:r>
            <a:r>
              <a:rPr lang="it-IT" sz="2400" dirty="0" smtClean="0">
                <a:latin typeface="Times New Roman"/>
                <a:cs typeface="Times New Roman"/>
              </a:rPr>
              <a:t>9:00-10:</a:t>
            </a:r>
            <a:r>
              <a:rPr lang="it-IT" sz="2400" dirty="0" smtClean="0">
                <a:latin typeface="Times New Roman"/>
                <a:cs typeface="Times New Roman"/>
              </a:rPr>
              <a:t>30 -  </a:t>
            </a:r>
            <a:r>
              <a:rPr lang="it-IT" sz="2400" dirty="0" smtClean="0">
                <a:latin typeface="Times New Roman"/>
                <a:cs typeface="Times New Roman"/>
              </a:rPr>
              <a:t>presso il mio ufficio, dipartimento di Fisica. </a:t>
            </a:r>
            <a:endParaRPr lang="it-IT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endParaRPr lang="it-IT" sz="2400" dirty="0" smtClean="0">
              <a:latin typeface="Times New Roman"/>
              <a:cs typeface="Times New Roman"/>
            </a:endParaRPr>
          </a:p>
          <a:p>
            <a:pPr algn="just"/>
            <a:r>
              <a:rPr lang="it-IT" sz="2400" dirty="0" smtClean="0"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92884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914400"/>
          </a:xfrm>
        </p:spPr>
        <p:txBody>
          <a:bodyPr/>
          <a:lstStyle/>
          <a:p>
            <a:pPr algn="ctr"/>
            <a:r>
              <a:rPr lang="en-US" dirty="0" smtClean="0"/>
              <a:t>Info </a:t>
            </a:r>
            <a:r>
              <a:rPr lang="en-US" dirty="0" err="1" smtClean="0"/>
              <a:t>Generali</a:t>
            </a:r>
            <a:r>
              <a:rPr lang="en-US" dirty="0" smtClean="0"/>
              <a:t> (2)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838200"/>
            <a:ext cx="8077200" cy="550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0000FF"/>
                </a:solidFill>
                <a:latin typeface="Times New Roman"/>
                <a:cs typeface="Times New Roman"/>
              </a:rPr>
              <a:t>Esoneri: </a:t>
            </a:r>
            <a:endParaRPr lang="it-IT" sz="22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algn="just"/>
            <a:endParaRPr lang="it-IT" sz="22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200" dirty="0">
                <a:latin typeface="Times New Roman"/>
                <a:cs typeface="Times New Roman"/>
              </a:rPr>
              <a:t>A</a:t>
            </a:r>
            <a:r>
              <a:rPr lang="it-IT" sz="2200" dirty="0" smtClean="0">
                <a:latin typeface="Times New Roman"/>
                <a:cs typeface="Times New Roman"/>
              </a:rPr>
              <a:t>lla </a:t>
            </a:r>
            <a:r>
              <a:rPr lang="it-IT" sz="2200" dirty="0">
                <a:latin typeface="Times New Roman"/>
                <a:cs typeface="Times New Roman"/>
              </a:rPr>
              <a:t>fine di questo </a:t>
            </a:r>
            <a:r>
              <a:rPr lang="it-IT" sz="2200" dirty="0" smtClean="0">
                <a:latin typeface="Times New Roman"/>
                <a:cs typeface="Times New Roman"/>
              </a:rPr>
              <a:t>corso, nella pausa esoneri </a:t>
            </a:r>
            <a:r>
              <a:rPr lang="it-IT" sz="2200" dirty="0" smtClean="0">
                <a:latin typeface="Times New Roman"/>
                <a:cs typeface="Times New Roman"/>
              </a:rPr>
              <a:t>(</a:t>
            </a:r>
            <a:r>
              <a:rPr lang="it-IT" sz="2200" dirty="0" smtClean="0">
                <a:latin typeface="Times New Roman"/>
                <a:cs typeface="Times New Roman"/>
              </a:rPr>
              <a:t>13-18</a:t>
            </a:r>
            <a:r>
              <a:rPr lang="it-IT" sz="2200" dirty="0" smtClean="0">
                <a:latin typeface="Times New Roman"/>
                <a:cs typeface="Times New Roman"/>
              </a:rPr>
              <a:t> aprile)</a:t>
            </a:r>
            <a:r>
              <a:rPr lang="it-IT" sz="2200" dirty="0" smtClean="0">
                <a:latin typeface="Times New Roman"/>
                <a:cs typeface="Times New Roman"/>
              </a:rPr>
              <a:t>, </a:t>
            </a:r>
            <a:r>
              <a:rPr lang="it-IT" sz="2200" dirty="0">
                <a:latin typeface="Times New Roman"/>
                <a:cs typeface="Times New Roman"/>
              </a:rPr>
              <a:t>avrete la possibilità di fare </a:t>
            </a:r>
            <a:r>
              <a:rPr lang="it-IT" sz="2200" dirty="0" smtClean="0">
                <a:latin typeface="Times New Roman"/>
                <a:cs typeface="Times New Roman"/>
              </a:rPr>
              <a:t>l’ </a:t>
            </a:r>
            <a:r>
              <a:rPr lang="it-IT" sz="2200" dirty="0">
                <a:latin typeface="Times New Roman"/>
                <a:cs typeface="Times New Roman"/>
              </a:rPr>
              <a:t>esonero </a:t>
            </a:r>
            <a:r>
              <a:rPr lang="it-IT" sz="2200" dirty="0" smtClean="0">
                <a:latin typeface="Times New Roman"/>
                <a:cs typeface="Times New Roman"/>
              </a:rPr>
              <a:t>scritto. </a:t>
            </a:r>
            <a:endParaRPr lang="it-IT" sz="2200" dirty="0" smtClean="0"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endParaRPr lang="it-IT" sz="2200" dirty="0" smtClean="0"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200" dirty="0">
                <a:latin typeface="Times New Roman"/>
                <a:cs typeface="Times New Roman"/>
              </a:rPr>
              <a:t>A</a:t>
            </a:r>
            <a:r>
              <a:rPr lang="it-IT" sz="2200" dirty="0" smtClean="0">
                <a:latin typeface="Times New Roman"/>
                <a:cs typeface="Times New Roman"/>
              </a:rPr>
              <a:t> coloro che superassero lo scritto è data la possibilità di sostenere anche la prova orale </a:t>
            </a:r>
            <a:r>
              <a:rPr lang="it-IT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(FACOLTATIVA)</a:t>
            </a:r>
            <a:r>
              <a:rPr lang="it-IT" sz="2200" dirty="0" smtClean="0">
                <a:latin typeface="Times New Roman"/>
                <a:cs typeface="Times New Roman"/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200" dirty="0"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200" dirty="0" smtClean="0">
                <a:latin typeface="Times New Roman"/>
                <a:cs typeface="Times New Roman"/>
              </a:rPr>
              <a:t>Un </a:t>
            </a:r>
            <a:r>
              <a:rPr lang="it-IT" sz="2200" dirty="0">
                <a:latin typeface="Times New Roman"/>
                <a:cs typeface="Times New Roman"/>
              </a:rPr>
              <a:t>secondo esonero, relativo </a:t>
            </a:r>
            <a:r>
              <a:rPr lang="it-IT" sz="2200" dirty="0" smtClean="0">
                <a:latin typeface="Times New Roman"/>
                <a:cs typeface="Times New Roman"/>
              </a:rPr>
              <a:t>al 2</a:t>
            </a:r>
            <a:r>
              <a:rPr lang="en-US" sz="2200" dirty="0" smtClean="0">
                <a:latin typeface="Times New Roman"/>
                <a:cs typeface="Times New Roman"/>
              </a:rPr>
              <a:t>°</a:t>
            </a:r>
            <a:r>
              <a:rPr lang="it-IT" sz="2200" dirty="0" smtClean="0">
                <a:latin typeface="Times New Roman"/>
                <a:cs typeface="Times New Roman"/>
              </a:rPr>
              <a:t> modulo, </a:t>
            </a:r>
            <a:r>
              <a:rPr lang="it-IT" sz="2200" dirty="0">
                <a:latin typeface="Times New Roman"/>
                <a:cs typeface="Times New Roman"/>
              </a:rPr>
              <a:t>verrà effettuato nella pausa esoneri (luglio). La votazione sarà unica, relativa ai due moduli. </a:t>
            </a:r>
            <a:endParaRPr lang="it-IT" sz="2200" dirty="0" smtClean="0"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endParaRPr lang="it-IT" sz="22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200" dirty="0" smtClean="0">
                <a:latin typeface="Times New Roman"/>
                <a:cs typeface="Times New Roman"/>
              </a:rPr>
              <a:t>Il </a:t>
            </a:r>
            <a:r>
              <a:rPr lang="it-IT" sz="2200" dirty="0">
                <a:latin typeface="Times New Roman"/>
                <a:cs typeface="Times New Roman"/>
              </a:rPr>
              <a:t>superamento di entrambi gli </a:t>
            </a:r>
            <a:r>
              <a:rPr lang="it-IT" sz="2200" dirty="0" smtClean="0">
                <a:latin typeface="Times New Roman"/>
                <a:cs typeface="Times New Roman"/>
              </a:rPr>
              <a:t>esoneri scritti consente </a:t>
            </a:r>
            <a:r>
              <a:rPr lang="it-IT" sz="2200" dirty="0">
                <a:latin typeface="Times New Roman"/>
                <a:cs typeface="Times New Roman"/>
              </a:rPr>
              <a:t>di accedere direttamente alla prova orale (unica per entrambi i moduli). </a:t>
            </a:r>
            <a:r>
              <a:rPr lang="it-IT" sz="2200" dirty="0" smtClean="0">
                <a:latin typeface="Times New Roman"/>
                <a:cs typeface="Times New Roman"/>
              </a:rPr>
              <a:t>Gli </a:t>
            </a:r>
            <a:r>
              <a:rPr lang="it-IT" sz="2200" dirty="0">
                <a:latin typeface="Times New Roman"/>
                <a:cs typeface="Times New Roman"/>
              </a:rPr>
              <a:t>esoneri verranno considerati validi fino all’ultima sessione di </a:t>
            </a:r>
            <a:r>
              <a:rPr lang="it-IT" sz="2200" dirty="0" smtClean="0">
                <a:latin typeface="Times New Roman"/>
                <a:cs typeface="Times New Roman"/>
              </a:rPr>
              <a:t>luglio.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45054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914400"/>
          </a:xfrm>
        </p:spPr>
        <p:txBody>
          <a:bodyPr/>
          <a:lstStyle/>
          <a:p>
            <a:pPr algn="ctr"/>
            <a:r>
              <a:rPr lang="en-US" dirty="0" smtClean="0"/>
              <a:t>Info </a:t>
            </a:r>
            <a:r>
              <a:rPr lang="en-US" dirty="0" err="1" smtClean="0"/>
              <a:t>Generali</a:t>
            </a:r>
            <a:r>
              <a:rPr lang="en-US" dirty="0" smtClean="0"/>
              <a:t> (3)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295400"/>
            <a:ext cx="80772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it-IT" sz="2200" dirty="0" smtClean="0">
              <a:latin typeface="Times New Roman"/>
              <a:cs typeface="Times New Roman"/>
            </a:endParaRPr>
          </a:p>
          <a:p>
            <a:pPr algn="just"/>
            <a:r>
              <a:rPr lang="it-IT" sz="2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ESAME</a:t>
            </a:r>
            <a:r>
              <a:rPr lang="it-IT" sz="2200" dirty="0" smtClean="0">
                <a:latin typeface="Times New Roman"/>
                <a:cs typeface="Times New Roman"/>
              </a:rPr>
              <a:t> le date degli esami verranno pubblicate sul mio sito. Coincideranno con le canoniche pause esami-esoneri. </a:t>
            </a:r>
            <a:r>
              <a:rPr lang="it-IT" sz="2200" dirty="0">
                <a:latin typeface="Times New Roman"/>
                <a:cs typeface="Times New Roman"/>
              </a:rPr>
              <a:t>A</a:t>
            </a:r>
            <a:r>
              <a:rPr lang="it-IT" sz="2200" dirty="0" smtClean="0">
                <a:latin typeface="Times New Roman"/>
                <a:cs typeface="Times New Roman"/>
              </a:rPr>
              <a:t> luglio, così come a settembre, </a:t>
            </a:r>
            <a:r>
              <a:rPr lang="it-IT" sz="2200" dirty="0">
                <a:latin typeface="Times New Roman"/>
                <a:cs typeface="Times New Roman"/>
              </a:rPr>
              <a:t>ci saranno due sessioni di </a:t>
            </a:r>
            <a:r>
              <a:rPr lang="it-IT" sz="2200" dirty="0" smtClean="0">
                <a:latin typeface="Times New Roman"/>
                <a:cs typeface="Times New Roman"/>
              </a:rPr>
              <a:t>esame </a:t>
            </a:r>
            <a:r>
              <a:rPr lang="it-IT" sz="2200" dirty="0">
                <a:latin typeface="Times New Roman"/>
                <a:cs typeface="Times New Roman"/>
              </a:rPr>
              <a:t>(sia scritta che orale). Lo scritto </a:t>
            </a:r>
            <a:r>
              <a:rPr lang="it-IT" sz="2200" dirty="0" smtClean="0">
                <a:latin typeface="Times New Roman"/>
                <a:cs typeface="Times New Roman"/>
              </a:rPr>
              <a:t>superato verrà </a:t>
            </a:r>
            <a:r>
              <a:rPr lang="it-IT" sz="2200" dirty="0">
                <a:latin typeface="Times New Roman"/>
                <a:cs typeface="Times New Roman"/>
              </a:rPr>
              <a:t>conservato per la sola durata della </a:t>
            </a:r>
            <a:r>
              <a:rPr lang="it-IT" sz="2200" dirty="0" smtClean="0">
                <a:latin typeface="Times New Roman"/>
                <a:cs typeface="Times New Roman"/>
              </a:rPr>
              <a:t>sessione (quindi entro Luglio). Stesso </a:t>
            </a:r>
            <a:r>
              <a:rPr lang="it-IT" sz="2200" dirty="0">
                <a:latin typeface="Times New Roman"/>
                <a:cs typeface="Times New Roman"/>
              </a:rPr>
              <a:t>discorso per le sessione di Settembre. </a:t>
            </a:r>
          </a:p>
          <a:p>
            <a:pPr algn="just"/>
            <a:endParaRPr lang="it-IT" sz="2200" dirty="0">
              <a:latin typeface="Times New Roman"/>
              <a:cs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G. Pugliese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9326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 New Employe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New Employees.potx</Template>
  <TotalTime>0</TotalTime>
  <Words>587</Words>
  <Application>Microsoft Macintosh PowerPoint</Application>
  <PresentationFormat>On-screen Show (4:3)</PresentationFormat>
  <Paragraphs>67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Training New Employees</vt:lpstr>
      <vt:lpstr>Corso di Fisica Generale II (L-Z) 1mo modulo ing. Civile - ambientale  </vt:lpstr>
      <vt:lpstr>Sito web</vt:lpstr>
      <vt:lpstr>Libro di testo</vt:lpstr>
      <vt:lpstr>Info Generali </vt:lpstr>
      <vt:lpstr>Info Generali (2) </vt:lpstr>
      <vt:lpstr>Info Generali (3)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2015-02-25T11:07:30Z</dcterms:modified>
</cp:coreProperties>
</file>