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73" r:id="rId4"/>
    <p:sldId id="302" r:id="rId5"/>
    <p:sldId id="303" r:id="rId6"/>
    <p:sldId id="304" r:id="rId7"/>
    <p:sldId id="305" r:id="rId8"/>
    <p:sldId id="306" r:id="rId9"/>
    <p:sldId id="307" r:id="rId10"/>
    <p:sldId id="318" r:id="rId11"/>
    <p:sldId id="319" r:id="rId12"/>
    <p:sldId id="308" r:id="rId13"/>
    <p:sldId id="309" r:id="rId14"/>
    <p:sldId id="310" r:id="rId15"/>
    <p:sldId id="311" r:id="rId16"/>
    <p:sldId id="320" r:id="rId17"/>
    <p:sldId id="312" r:id="rId18"/>
    <p:sldId id="316" r:id="rId19"/>
    <p:sldId id="322" r:id="rId20"/>
    <p:sldId id="317" r:id="rId21"/>
    <p:sldId id="321" r:id="rId22"/>
    <p:sldId id="313" r:id="rId23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-1056" y="-10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26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ECDD7F5-5ED8-4725-80E5-E8ABCBF63122}" type="slidenum">
              <a:t>‹#›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516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FCBCED2-2998-487E-83CB-44A5DF9D6A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991443-CB92-4D0C-AC0E-DA46DD0D5E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C46078-9863-4138-8C2C-EC7C1EF357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D3EB53-F32F-451B-A98A-F061FF6BDC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ADFA9-47B5-4586-A066-84D9864091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C49946-E966-48F0-9A82-FB0AE0CD6CB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121FA-6524-43B8-961B-C3AFC4A0DB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B3117-9225-4D00-AF73-28CBD23C9B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6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9E84FE-EBAB-4DE2-943F-BC75952FBCC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6C6FD4-D900-403B-87BA-34E78CEF759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5292D1-650E-4F12-AB46-E3EB20FB56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50CCC3-5411-40BC-AE5B-EA0AC8E24C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0099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Blip>
                <a:blip r:embed="rId13"/>
              </a:buBlip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GB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520148B-518E-4075-945C-DFCA661F4C83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GB" sz="3200" b="0" i="0" u="none" strike="noStrike" kern="1200">
          <a:ln>
            <a:noFill/>
          </a:ln>
          <a:effectLst>
            <a:outerShdw dist="17961" dir="2700000">
              <a:scrgbClr r="0" g="0" b="0"/>
            </a:outerShdw>
          </a:effectLst>
          <a:latin typeface="Arial" pitchFamily="18"/>
        </a:defRPr>
      </a:lvl1pPr>
    </p:titleStyle>
    <p:bodyStyle>
      <a:lvl1pPr marL="457200" marR="0" indent="-457200" rtl="0" hangingPunct="0">
        <a:spcBef>
          <a:spcPts val="0"/>
        </a:spcBef>
        <a:spcAft>
          <a:spcPts val="1060"/>
        </a:spcAft>
        <a:tabLst/>
        <a:defRPr lang="en-GB" sz="2400" b="0" i="0" u="none" strike="noStrike" kern="1200">
          <a:ln>
            <a:noFill/>
          </a:ln>
          <a:solidFill>
            <a:srgbClr val="FFFF99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60000" y="579437"/>
            <a:ext cx="9360000" cy="178510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5800" b="1" dirty="0" smtClean="0">
                <a:solidFill>
                  <a:schemeClr val="bg1"/>
                </a:solidFill>
              </a:rPr>
              <a:t>The effect of turbulence upon supernova neutrinos</a:t>
            </a:r>
            <a:endParaRPr lang="en-GB" sz="5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312" y="5230518"/>
            <a:ext cx="6413400" cy="19783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200" b="1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uFill>
                  <a:solidFill>
                    <a:schemeClr val="bg1"/>
                  </a:solidFill>
                </a:uFill>
                <a:latin typeface="Arial" pitchFamily="18"/>
                <a:ea typeface="DejaVu Sans" pitchFamily="2"/>
                <a:cs typeface="DejaVu Sans" pitchFamily="2"/>
              </a:rPr>
              <a:t>Jim Kneller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uFill>
                  <a:solidFill>
                    <a:schemeClr val="bg1"/>
                  </a:solidFill>
                </a:uFill>
                <a:latin typeface="Arial" pitchFamily="18"/>
                <a:ea typeface="DejaVu Sans" pitchFamily="2"/>
                <a:cs typeface="DejaVu Sans" pitchFamily="2"/>
              </a:rPr>
              <a:t>NC State University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3200" b="1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uFill>
                <a:solidFill>
                  <a:schemeClr val="bg1"/>
                </a:solidFill>
              </a:uFill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uFill>
                  <a:solidFill>
                    <a:schemeClr val="bg1"/>
                  </a:solidFill>
                </a:uFill>
                <a:latin typeface="Arial" pitchFamily="18"/>
                <a:ea typeface="DejaVu Sans" pitchFamily="2"/>
                <a:cs typeface="DejaVu Sans" pitchFamily="2"/>
              </a:rPr>
              <a:t>NOW 2010</a:t>
            </a:r>
            <a:endParaRPr lang="en-GB" sz="3200" b="1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21251" r="8474" b="2016"/>
          <a:stretch/>
        </p:blipFill>
        <p:spPr>
          <a:xfrm>
            <a:off x="620712" y="503237"/>
            <a:ext cx="4952249" cy="6019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2299" y="6674236"/>
            <a:ext cx="4950662" cy="394441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60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MeV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sin</a:t>
            </a:r>
            <a:r>
              <a:rPr lang="en-GB" sz="18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2311" y="503237"/>
            <a:ext cx="3962401" cy="6255403"/>
          </a:xfrm>
        </p:spPr>
        <p:txBody>
          <a:bodyPr/>
          <a:lstStyle/>
          <a:p>
            <a:pPr marL="108000" indent="0">
              <a:buNone/>
            </a:pPr>
            <a:r>
              <a:rPr lang="en-US" dirty="0" smtClean="0"/>
              <a:t>The figure can be divided into 4 regions:</a:t>
            </a:r>
          </a:p>
          <a:p>
            <a:pPr lvl="0"/>
            <a:r>
              <a:rPr lang="en-US" dirty="0" smtClean="0"/>
              <a:t>C</a:t>
            </a:r>
            <a:r>
              <a:rPr lang="en-US" baseline="-25000" dirty="0" smtClean="0">
                <a:sym typeface="Symbol"/>
              </a:rPr>
              <a:t></a:t>
            </a:r>
            <a:r>
              <a:rPr lang="en-US" dirty="0" smtClean="0"/>
              <a:t> &lt; </a:t>
            </a:r>
            <a:r>
              <a:rPr lang="en-GB" dirty="0" smtClean="0"/>
              <a:t>10</a:t>
            </a:r>
            <a:r>
              <a:rPr lang="en-GB" baseline="30000" dirty="0" smtClean="0"/>
              <a:t>-5</a:t>
            </a:r>
            <a:r>
              <a:rPr lang="en-GB" dirty="0" smtClean="0"/>
              <a:t>,</a:t>
            </a:r>
            <a:endParaRPr lang="en-GB" dirty="0"/>
          </a:p>
          <a:p>
            <a:pPr lvl="0"/>
            <a:r>
              <a:rPr lang="en-GB" dirty="0" smtClean="0"/>
              <a:t>10</a:t>
            </a:r>
            <a:r>
              <a:rPr lang="en-GB" baseline="30000" dirty="0" smtClean="0"/>
              <a:t>-5</a:t>
            </a:r>
            <a:r>
              <a:rPr lang="en-GB" dirty="0" smtClean="0"/>
              <a:t> &lt; </a:t>
            </a:r>
            <a:r>
              <a:rPr lang="en-US" dirty="0"/>
              <a:t>C</a:t>
            </a:r>
            <a:r>
              <a:rPr lang="en-US" baseline="-25000" dirty="0">
                <a:sym typeface="Symbol"/>
              </a:rPr>
              <a:t></a:t>
            </a:r>
            <a:r>
              <a:rPr lang="en-GB" dirty="0" smtClean="0"/>
              <a:t> &lt; 10</a:t>
            </a:r>
            <a:r>
              <a:rPr lang="en-GB" baseline="30000" dirty="0" smtClean="0"/>
              <a:t>-2</a:t>
            </a:r>
            <a:r>
              <a:rPr lang="en-GB" dirty="0" smtClean="0"/>
              <a:t>,</a:t>
            </a:r>
          </a:p>
          <a:p>
            <a:r>
              <a:rPr lang="en-GB" dirty="0" smtClean="0"/>
              <a:t>10</a:t>
            </a:r>
            <a:r>
              <a:rPr lang="en-GB" baseline="30000" dirty="0" smtClean="0"/>
              <a:t>-2</a:t>
            </a:r>
            <a:r>
              <a:rPr lang="en-GB" dirty="0" smtClean="0"/>
              <a:t> </a:t>
            </a:r>
            <a:r>
              <a:rPr lang="en-GB" dirty="0"/>
              <a:t>&lt; </a:t>
            </a:r>
            <a:r>
              <a:rPr lang="en-US" dirty="0"/>
              <a:t>C</a:t>
            </a:r>
            <a:r>
              <a:rPr lang="en-US" baseline="-25000" dirty="0">
                <a:sym typeface="Symbol"/>
              </a:rPr>
              <a:t></a:t>
            </a:r>
            <a:r>
              <a:rPr lang="en-GB" dirty="0"/>
              <a:t> &lt; </a:t>
            </a:r>
            <a:r>
              <a:rPr lang="en-GB" dirty="0" smtClean="0"/>
              <a:t>10</a:t>
            </a:r>
            <a:r>
              <a:rPr lang="en-GB" baseline="30000" dirty="0" smtClean="0"/>
              <a:t>-1</a:t>
            </a:r>
            <a:r>
              <a:rPr lang="en-GB" dirty="0" smtClean="0"/>
              <a:t>,</a:t>
            </a:r>
            <a:endParaRPr lang="en-US" baseline="30000" dirty="0"/>
          </a:p>
          <a:p>
            <a:r>
              <a:rPr lang="en-GB" dirty="0" smtClean="0"/>
              <a:t>10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  <a:r>
              <a:rPr lang="en-GB" dirty="0"/>
              <a:t>&lt; </a:t>
            </a:r>
            <a:r>
              <a:rPr lang="en-US" dirty="0"/>
              <a:t>C</a:t>
            </a:r>
            <a:r>
              <a:rPr lang="en-US" baseline="-25000" dirty="0" smtClean="0">
                <a:sym typeface="Symbol"/>
              </a:rPr>
              <a:t></a:t>
            </a:r>
            <a:r>
              <a:rPr lang="en-GB" dirty="0" smtClean="0"/>
              <a:t>.</a:t>
            </a:r>
            <a:endParaRPr lang="en-US" baseline="30000" dirty="0"/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r>
              <a:rPr lang="en-US" dirty="0" smtClean="0"/>
              <a:t>Why are the neutrinos sensitive to fluctuations as small as 0.001%!</a:t>
            </a:r>
          </a:p>
          <a:p>
            <a:pPr marL="108000" indent="0">
              <a:buNone/>
            </a:pPr>
            <a:endParaRPr lang="en-US" dirty="0"/>
          </a:p>
          <a:p>
            <a:pPr marL="108000" indent="0">
              <a:buNone/>
            </a:pPr>
            <a:endParaRPr lang="en-US" baseline="-25000" dirty="0">
              <a:sym typeface="Symbol"/>
            </a:endParaRPr>
          </a:p>
          <a:p>
            <a:pPr marL="108000" indent="0"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113" y="819705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712" y="23320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712" y="12769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112" y="2636837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18326" y="2821503"/>
            <a:ext cx="521986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82712" y="2027237"/>
            <a:ext cx="38862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13608" r="8754" b="3423"/>
          <a:stretch/>
        </p:blipFill>
        <p:spPr>
          <a:xfrm>
            <a:off x="4735512" y="427037"/>
            <a:ext cx="4876800" cy="64680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392112" y="427037"/>
            <a:ext cx="4191000" cy="4045603"/>
          </a:xfrm>
          <a:prstGeom prst="rect">
            <a:avLst/>
          </a:prstGeom>
        </p:spPr>
        <p:txBody>
          <a:bodyPr/>
          <a:lstStyle>
            <a:lvl1pPr marL="457200" marR="0" indent="-457200" rtl="0" hangingPunct="0">
              <a:spcBef>
                <a:spcPts val="0"/>
              </a:spcBef>
              <a:spcAft>
                <a:spcPts val="1060"/>
              </a:spcAft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</a:defRPr>
            </a:lvl1pPr>
          </a:lstStyle>
          <a:p>
            <a:pPr marL="108000" indent="0"/>
            <a:r>
              <a:rPr lang="en-US" dirty="0" smtClean="0"/>
              <a:t>Even without turbulence the probabilities ‘oscillate’ due to interference effects between the extant resonances.</a:t>
            </a:r>
          </a:p>
          <a:p>
            <a:pPr marL="108000" indent="0"/>
            <a:endParaRPr lang="en-US" dirty="0"/>
          </a:p>
          <a:p>
            <a:pPr marL="108000" indent="0"/>
            <a:r>
              <a:rPr lang="en-US" dirty="0" smtClean="0"/>
              <a:t>The interference depends upon the relative phase between resonances: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</a:p>
          <a:p>
            <a:pPr marL="108000" indent="0"/>
            <a:r>
              <a:rPr lang="en-US" dirty="0" smtClean="0"/>
              <a:t>P </a:t>
            </a:r>
            <a:r>
              <a:rPr lang="en-US" dirty="0" smtClean="0">
                <a:sym typeface="Symbol"/>
              </a:rPr>
              <a:t> </a:t>
            </a:r>
            <a:r>
              <a:rPr lang="en-US" dirty="0" err="1" smtClean="0">
                <a:sym typeface="Symbol"/>
              </a:rPr>
              <a:t>cos</a:t>
            </a:r>
            <a:r>
              <a:rPr lang="en-US" dirty="0" smtClean="0">
                <a:sym typeface="Symbol"/>
              </a:rPr>
              <a:t> </a:t>
            </a:r>
            <a:endParaRPr lang="en-US" dirty="0" smtClean="0"/>
          </a:p>
          <a:p>
            <a:pPr marL="108000" indent="0"/>
            <a:endParaRPr lang="en-US" dirty="0"/>
          </a:p>
          <a:p>
            <a:pPr marL="108000" indent="0"/>
            <a:endParaRPr lang="en-US" dirty="0" smtClean="0"/>
          </a:p>
          <a:p>
            <a:pPr marL="450900" indent="-342900">
              <a:buFont typeface="Symbol"/>
              <a:buChar char="F"/>
            </a:pPr>
            <a:r>
              <a:rPr lang="en-US" dirty="0" smtClean="0">
                <a:sym typeface="Symbol"/>
              </a:rPr>
              <a:t>is typically large, </a:t>
            </a:r>
            <a:r>
              <a:rPr lang="en-US" dirty="0" smtClean="0">
                <a:latin typeface="Script MT Bold" pitchFamily="66" charset="0"/>
                <a:sym typeface="Symbol"/>
              </a:rPr>
              <a:t>O</a:t>
            </a:r>
            <a:r>
              <a:rPr lang="en-US" dirty="0" smtClean="0">
                <a:sym typeface="Symbol"/>
              </a:rPr>
              <a:t>(10</a:t>
            </a:r>
            <a:r>
              <a:rPr lang="en-US" baseline="30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).</a:t>
            </a:r>
          </a:p>
          <a:p>
            <a:pPr marL="108000" indent="0"/>
            <a:r>
              <a:rPr lang="en-US" dirty="0" smtClean="0">
                <a:sym typeface="Symbol"/>
              </a:rPr>
              <a:t>Even small changes of the </a:t>
            </a:r>
            <a:r>
              <a:rPr lang="en-US" i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’s and </a:t>
            </a:r>
            <a:r>
              <a:rPr lang="en-US" i="1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’s of order </a:t>
            </a:r>
            <a:r>
              <a:rPr lang="en-US" dirty="0" smtClean="0">
                <a:latin typeface="Script MT Bold" pitchFamily="66" charset="0"/>
                <a:sym typeface="Symbol"/>
              </a:rPr>
              <a:t>O</a:t>
            </a:r>
            <a:r>
              <a:rPr lang="en-US" dirty="0" smtClean="0">
                <a:sym typeface="Symbol"/>
              </a:rPr>
              <a:t>(10</a:t>
            </a:r>
            <a:r>
              <a:rPr lang="en-US" baseline="30000" dirty="0" smtClean="0">
                <a:sym typeface="Symbol"/>
              </a:rPr>
              <a:t>-3</a:t>
            </a:r>
            <a:r>
              <a:rPr lang="en-US" dirty="0" smtClean="0">
                <a:sym typeface="Symbol"/>
              </a:rPr>
              <a:t>) can lead to  shifts of . </a:t>
            </a:r>
            <a:endParaRPr lang="en-US" dirty="0" smtClean="0"/>
          </a:p>
          <a:p>
            <a:pPr marL="108000" indent="0"/>
            <a:endParaRPr lang="en-US" dirty="0" smtClean="0"/>
          </a:p>
          <a:p>
            <a:pPr marL="108000" indent="0"/>
            <a:endParaRPr lang="en-US" baseline="-25000" dirty="0" smtClean="0">
              <a:sym typeface="Symbol"/>
            </a:endParaRPr>
          </a:p>
          <a:p>
            <a:pPr marL="108000" indent="0"/>
            <a:endParaRPr lang="en-US" dirty="0"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5942" y="4324114"/>
                <a:ext cx="3798888" cy="93615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42" y="4324114"/>
                <a:ext cx="3798888" cy="9361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35512" y="7054995"/>
            <a:ext cx="4986601" cy="394441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IH,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sin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</a:t>
            </a:r>
            <a:r>
              <a:rPr lang="en-GB" sz="18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4</a:t>
            </a:r>
            <a:endParaRPr lang="en-GB" sz="1800" b="0" i="0" u="none" strike="noStrike" kern="1200" baseline="3000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4512" y="5825569"/>
            <a:ext cx="11430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64512" y="4377769"/>
            <a:ext cx="11430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 10</a:t>
            </a:r>
            <a:r>
              <a:rPr lang="en-GB" baseline="30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-3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8164512" y="2929969"/>
            <a:ext cx="11430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 10</a:t>
            </a:r>
            <a:r>
              <a:rPr lang="en-GB" baseline="30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8164512" y="1570037"/>
            <a:ext cx="11430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 10</a:t>
            </a:r>
            <a:r>
              <a:rPr lang="en-GB" baseline="30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866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97111" y="1433649"/>
            <a:ext cx="5580000" cy="5248800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2297111" y="6857775"/>
            <a:ext cx="5596201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IH,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25 MeV,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=0.1, sin</a:t>
            </a:r>
            <a:r>
              <a:rPr lang="en-GB" sz="18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- 6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503999" y="346320"/>
            <a:ext cx="9071640" cy="6366960"/>
          </a:xfrm>
        </p:spPr>
        <p:txBody>
          <a:bodyPr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lvl="0" indent="-457200" algn="l">
              <a:buNone/>
            </a:pPr>
            <a:r>
              <a:rPr lang="en-GB" dirty="0"/>
              <a:t>As </a:t>
            </a:r>
            <a:r>
              <a:rPr lang="en-GB" dirty="0">
                <a:latin typeface="Symbol" pitchFamily="18"/>
              </a:rPr>
              <a:t></a:t>
            </a:r>
            <a:r>
              <a:rPr lang="en-GB" baseline="-25000" dirty="0" smtClean="0"/>
              <a:t>13</a:t>
            </a:r>
            <a:r>
              <a:rPr lang="en-GB" dirty="0" smtClean="0"/>
              <a:t> </a:t>
            </a:r>
            <a:r>
              <a:rPr lang="en-GB" dirty="0"/>
              <a:t>decreases every new resonance starts to become non-adiabatic and the </a:t>
            </a:r>
            <a:r>
              <a:rPr lang="en-GB" dirty="0" smtClean="0"/>
              <a:t>off-resonance effect </a:t>
            </a:r>
            <a:r>
              <a:rPr lang="en-GB" dirty="0"/>
              <a:t>disappears.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720" y="396000"/>
            <a:ext cx="907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marR="0" lvl="0" indent="-457200" algn="l" rtl="0" hangingPunct="0">
              <a:buNone/>
              <a:tabLst/>
            </a:pPr>
            <a:r>
              <a:rPr lang="en-GB" sz="2400" b="0" i="0" u="none" strike="noStrike" kern="1200" dirty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Final state distribution of </a:t>
            </a: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&gt;1000 </a:t>
            </a:r>
            <a:r>
              <a:rPr lang="en-GB" sz="2400" b="0" i="0" u="none" strike="noStrike" kern="1200" dirty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realizations of the turbulence.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2712" y="6857775"/>
            <a:ext cx="7634067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Normal Hierarchy,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25 MeV,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0.1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sin</a:t>
            </a:r>
            <a:r>
              <a:rPr lang="en-GB" sz="18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48382" r="2068" b="2479"/>
          <a:stretch/>
        </p:blipFill>
        <p:spPr>
          <a:xfrm>
            <a:off x="1382712" y="1036637"/>
            <a:ext cx="7634068" cy="5638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0160" y="252000"/>
            <a:ext cx="6702480" cy="6400799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1423799" y="6843600"/>
            <a:ext cx="6738842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Inverse Hierarchy, E = 25 MeV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, C</a:t>
            </a:r>
            <a:r>
              <a:rPr lang="en-GB" baseline="-25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=0.1,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sin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040" y="446759"/>
            <a:ext cx="8622360" cy="6180840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739798" y="6807600"/>
            <a:ext cx="8661601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Inverse Hierarchy, E = 25 MeV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=0.1,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sin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53487" r="6614" b="2288"/>
          <a:stretch/>
        </p:blipFill>
        <p:spPr>
          <a:xfrm>
            <a:off x="1403349" y="1112837"/>
            <a:ext cx="7613430" cy="52091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82712" y="6472613"/>
            <a:ext cx="7634067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Normal Hierarchy,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25 MeV,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0.1</a:t>
            </a:r>
            <a:endParaRPr lang="en-GB" sz="1800" b="0" i="0" u="none" strike="noStrike" kern="1200" baseline="3000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720" y="396000"/>
            <a:ext cx="907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lvl="0" indent="-457200" hangingPunct="0">
              <a:buNone/>
            </a:pP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The evolution of </a:t>
            </a: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</a:t>
            </a: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P</a:t>
            </a:r>
            <a:r>
              <a:rPr lang="en-GB" sz="2400" b="0" i="0" u="none" strike="noStrike" kern="1200" baseline="-250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22</a:t>
            </a: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 </a:t>
            </a: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as a function of the mixing angle </a:t>
            </a:r>
            <a:r>
              <a:rPr lang="el-GR" sz="2400" dirty="0" smtClean="0"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θ</a:t>
            </a:r>
            <a:r>
              <a:rPr lang="el-GR" sz="2400" baseline="-25000" dirty="0" smtClean="0"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13</a:t>
            </a:r>
            <a:r>
              <a:rPr lang="en-GB" sz="2400" b="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rPr>
              <a:t>.</a:t>
            </a:r>
            <a:endParaRPr lang="en-GB" sz="2400" b="0" i="0" u="none" strike="noStrike" kern="1200" dirty="0">
              <a:ln>
                <a:noFill/>
              </a:ln>
              <a:solidFill>
                <a:srgbClr val="FFFF99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40112" y="2175475"/>
            <a:ext cx="4267200" cy="533400"/>
            <a:chOff x="3440112" y="2560637"/>
            <a:chExt cx="4267200" cy="533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40112" y="3094037"/>
              <a:ext cx="426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278312" y="2560637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326312" y="2560637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116512" y="1642075"/>
            <a:ext cx="533400" cy="3505200"/>
            <a:chOff x="5116512" y="2027237"/>
            <a:chExt cx="533400" cy="35052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116512" y="2027237"/>
              <a:ext cx="0" cy="3505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V="1">
              <a:off x="5383212" y="5037137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V="1">
              <a:off x="5383212" y="1989137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259512" y="4221207"/>
            <a:ext cx="1752600" cy="926067"/>
            <a:chOff x="6259512" y="4606369"/>
            <a:chExt cx="1752600" cy="926067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 flipV="1">
              <a:off x="6869113" y="4999036"/>
              <a:ext cx="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59512" y="4606369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Dighe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Smirnov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0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0962" b="2478"/>
          <a:stretch/>
        </p:blipFill>
        <p:spPr>
          <a:xfrm>
            <a:off x="5192712" y="1135061"/>
            <a:ext cx="4495800" cy="56146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3999" y="427037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en-GB" sz="32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dirty="0" smtClean="0">
                <a:solidFill>
                  <a:srgbClr val="FF3333"/>
                </a:solidFill>
              </a:rPr>
              <a:t>Three </a:t>
            </a:r>
            <a:r>
              <a:rPr lang="en-US" dirty="0" err="1" smtClean="0">
                <a:solidFill>
                  <a:srgbClr val="FF3333"/>
                </a:solidFill>
              </a:rPr>
              <a:t>Flavour</a:t>
            </a:r>
            <a:r>
              <a:rPr lang="en-US" dirty="0" smtClean="0">
                <a:solidFill>
                  <a:srgbClr val="FF3333"/>
                </a:solidFill>
              </a:rPr>
              <a:t> Turbulence</a:t>
            </a:r>
            <a:endParaRPr lang="en-US" dirty="0">
              <a:solidFill>
                <a:srgbClr val="FF33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135061"/>
            <a:ext cx="4155313" cy="6019799"/>
          </a:xfrm>
        </p:spPr>
        <p:txBody>
          <a:bodyPr/>
          <a:lstStyle/>
          <a:p>
            <a:pPr marL="108000" indent="0">
              <a:buNone/>
            </a:pPr>
            <a:r>
              <a:rPr lang="en-US" dirty="0" smtClean="0"/>
              <a:t>As the turbulence amplitude grows new effects emerge.</a:t>
            </a:r>
          </a:p>
          <a:p>
            <a:pPr marL="576000" lvl="1" indent="0" rtl="0" hangingPunct="0">
              <a:buSzPts val="1072"/>
              <a:buNone/>
            </a:pPr>
            <a:endParaRPr lang="en-GB" dirty="0"/>
          </a:p>
          <a:p>
            <a:pPr lvl="0"/>
            <a:r>
              <a:rPr lang="en-US" dirty="0" smtClean="0"/>
              <a:t>we </a:t>
            </a:r>
            <a:r>
              <a:rPr lang="en-GB" dirty="0"/>
              <a:t>break HL </a:t>
            </a:r>
            <a:r>
              <a:rPr lang="en-GB" dirty="0" smtClean="0"/>
              <a:t>factorization,</a:t>
            </a:r>
          </a:p>
          <a:p>
            <a:pPr lvl="0"/>
            <a:r>
              <a:rPr lang="en-GB" dirty="0" smtClean="0"/>
              <a:t>evolution occurs in the non-resonant channels.</a:t>
            </a:r>
          </a:p>
          <a:p>
            <a:pPr marL="108000" indent="0" algn="r">
              <a:buNone/>
            </a:pPr>
            <a:r>
              <a:rPr lang="en-US" dirty="0" smtClean="0"/>
              <a:t>Also seen by </a:t>
            </a:r>
            <a:r>
              <a:rPr lang="en-US" dirty="0" err="1" smtClean="0">
                <a:solidFill>
                  <a:srgbClr val="FF0000"/>
                </a:solidFill>
              </a:rPr>
              <a:t>Fogli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et al.</a:t>
            </a:r>
            <a:r>
              <a:rPr lang="en-US" dirty="0">
                <a:solidFill>
                  <a:srgbClr val="FF0000"/>
                </a:solidFill>
              </a:rPr>
              <a:t>, JCAP, </a:t>
            </a:r>
            <a:r>
              <a:rPr lang="en-US" b="1" dirty="0">
                <a:solidFill>
                  <a:srgbClr val="FF0000"/>
                </a:solidFill>
              </a:rPr>
              <a:t>0606</a:t>
            </a:r>
            <a:r>
              <a:rPr lang="en-US" dirty="0">
                <a:solidFill>
                  <a:srgbClr val="FF0000"/>
                </a:solidFill>
              </a:rPr>
              <a:t>, 012 (2006)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6512" y="6874310"/>
            <a:ext cx="4657726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NH, E=25 MeV,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0.32, </a:t>
            </a:r>
            <a:r>
              <a:rPr lang="en-GB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</a:t>
            </a:r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9</a:t>
            </a:r>
            <a:endParaRPr lang="en-GB" b="0" i="0" u="none" strike="noStrike" kern="1200" baseline="3000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31562" r="7951" b="3990"/>
          <a:stretch/>
        </p:blipFill>
        <p:spPr>
          <a:xfrm>
            <a:off x="306386" y="579437"/>
            <a:ext cx="4591052" cy="55578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30617" r="7416" b="3423"/>
          <a:stretch/>
        </p:blipFill>
        <p:spPr>
          <a:xfrm>
            <a:off x="5116512" y="579437"/>
            <a:ext cx="4648200" cy="55830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4649" y="682337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Kneller </a:t>
            </a:r>
            <a:r>
              <a:rPr lang="en-US" sz="2400" dirty="0">
                <a:solidFill>
                  <a:srgbClr val="FF0000"/>
                </a:solidFill>
              </a:rPr>
              <a:t>arXiv:1004.1288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6986" y="6370637"/>
            <a:ext cx="4657726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NH, E=25 MeV,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0.44, </a:t>
            </a:r>
            <a:r>
              <a:rPr lang="en-GB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</a:t>
            </a:r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9</a:t>
            </a:r>
            <a:endParaRPr lang="en-GB" b="0" i="0" u="none" strike="noStrike" kern="1200" baseline="3000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712" y="6370637"/>
            <a:ext cx="4657726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NH, E=60 MeV,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</a:t>
            </a:r>
            <a:r>
              <a:rPr lang="en-GB" baseline="-25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0.55, </a:t>
            </a:r>
            <a:r>
              <a:rPr lang="en-GB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</a:t>
            </a:r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9</a:t>
            </a:r>
            <a:endParaRPr lang="en-GB" b="0" i="0" u="none" strike="noStrike" kern="1200" baseline="3000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21251" r="8474" b="2016"/>
          <a:stretch/>
        </p:blipFill>
        <p:spPr>
          <a:xfrm>
            <a:off x="620712" y="503237"/>
            <a:ext cx="4952249" cy="6019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2299" y="6674236"/>
            <a:ext cx="4950662" cy="394441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algn="ctr" hangingPunct="0"/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NH,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60 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MeV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sin</a:t>
            </a:r>
            <a:r>
              <a:rPr lang="en-GB" baseline="300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</a:t>
            </a:r>
            <a:r>
              <a:rPr lang="en-GB" dirty="0" smtClean="0"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baseline="-33000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baseline="30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2311" y="2636837"/>
            <a:ext cx="3962401" cy="4121803"/>
          </a:xfrm>
        </p:spPr>
        <p:txBody>
          <a:bodyPr/>
          <a:lstStyle/>
          <a:p>
            <a:pPr marL="108000" indent="0">
              <a:buNone/>
            </a:pPr>
            <a:r>
              <a:rPr lang="en-US" dirty="0" smtClean="0"/>
              <a:t>For large C</a:t>
            </a:r>
            <a:r>
              <a:rPr lang="en-US" baseline="-25000" dirty="0" smtClean="0">
                <a:sym typeface="Symbol"/>
              </a:rPr>
              <a:t></a:t>
            </a:r>
            <a:r>
              <a:rPr lang="en-US" dirty="0" smtClean="0"/>
              <a:t> we transition to 3-flavour depolarization where the distributions are </a:t>
            </a:r>
            <a:r>
              <a:rPr lang="en-US" dirty="0" err="1" smtClean="0"/>
              <a:t>traingular</a:t>
            </a:r>
            <a:r>
              <a:rPr lang="en-US" dirty="0" smtClean="0"/>
              <a:t>. </a:t>
            </a:r>
            <a:endParaRPr lang="en-US" dirty="0"/>
          </a:p>
          <a:p>
            <a:pPr marL="108000" indent="0">
              <a:buNone/>
            </a:pPr>
            <a:endParaRPr lang="en-US" baseline="-25000" dirty="0">
              <a:sym typeface="Symbol"/>
            </a:endParaRPr>
          </a:p>
          <a:p>
            <a:pPr marL="108000" indent="0"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113" y="819705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712" y="233203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712" y="12769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1112" y="2636837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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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18326" y="2821503"/>
            <a:ext cx="521986" cy="1846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60000" y="1044000"/>
            <a:ext cx="9360000" cy="631723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Blip>
                <a:blip r:embed="rId3"/>
              </a:buBlip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en-GB" dirty="0">
                <a:latin typeface="Arial" pitchFamily="34"/>
                <a:cs typeface="Times New Roman" pitchFamily="18"/>
              </a:rPr>
              <a:t>The neutrinos we will detect from the next SN in our Galaxy will tell us much about the explosion </a:t>
            </a:r>
            <a:r>
              <a:rPr lang="en-GB" i="1" u="sng" dirty="0">
                <a:latin typeface="Arial" pitchFamily="34"/>
                <a:cs typeface="Times New Roman" pitchFamily="18"/>
              </a:rPr>
              <a:t>and</a:t>
            </a:r>
            <a:r>
              <a:rPr lang="en-GB" dirty="0">
                <a:latin typeface="Arial" pitchFamily="34"/>
                <a:cs typeface="Times New Roman" pitchFamily="18"/>
              </a:rPr>
              <a:t> the neutrino.</a:t>
            </a:r>
          </a:p>
          <a:p>
            <a:pPr lvl="0">
              <a:buNone/>
            </a:pPr>
            <a:endParaRPr lang="en-GB" dirty="0">
              <a:latin typeface="Arial" pitchFamily="34"/>
              <a:cs typeface="Times New Roman" pitchFamily="18"/>
            </a:endParaRPr>
          </a:p>
          <a:p>
            <a:pPr lvl="0">
              <a:buNone/>
            </a:pPr>
            <a:r>
              <a:rPr lang="en-GB" dirty="0" smtClean="0">
                <a:cs typeface="Times New Roman" pitchFamily="18"/>
              </a:rPr>
              <a:t>The flavour content of the signal changes as it propagates from the proto-neutron star to our detectors here on Earth.</a:t>
            </a:r>
          </a:p>
          <a:p>
            <a:pPr lvl="0" algn="l">
              <a:buNone/>
            </a:pPr>
            <a:r>
              <a:rPr lang="en-GB" dirty="0" smtClean="0">
                <a:cs typeface="Times New Roman" pitchFamily="18"/>
              </a:rPr>
              <a:t>It evolves a number of times during the voyage:</a:t>
            </a:r>
          </a:p>
          <a:p>
            <a:pPr marL="0" indent="0" algn="l"/>
            <a:r>
              <a:rPr lang="en-GB" dirty="0" smtClean="0">
                <a:cs typeface="Times New Roman" pitchFamily="18"/>
              </a:rPr>
              <a:t>  within the first 1000 km due to neutrino self interactions,</a:t>
            </a:r>
          </a:p>
          <a:p>
            <a:pPr marL="0" lvl="0" indent="0" algn="l"/>
            <a:r>
              <a:rPr lang="en-GB" dirty="0" smtClean="0">
                <a:cs typeface="Times New Roman" pitchFamily="18"/>
              </a:rPr>
              <a:t>  due </a:t>
            </a:r>
            <a:r>
              <a:rPr lang="en-GB" dirty="0" smtClean="0">
                <a:cs typeface="Times New Roman" pitchFamily="18"/>
              </a:rPr>
              <a:t>to the MSW </a:t>
            </a:r>
            <a:r>
              <a:rPr lang="en-GB" dirty="0" smtClean="0">
                <a:cs typeface="Times New Roman" pitchFamily="18"/>
              </a:rPr>
              <a:t>effect, (L, H and maybe </a:t>
            </a:r>
            <a:r>
              <a:rPr lang="en-GB" dirty="0" smtClean="0">
                <a:cs typeface="Times New Roman" pitchFamily="18"/>
                <a:sym typeface="Symbol"/>
              </a:rPr>
              <a:t> resonances)</a:t>
            </a:r>
            <a:r>
              <a:rPr lang="en-GB" dirty="0" smtClean="0">
                <a:cs typeface="Times New Roman" pitchFamily="18"/>
              </a:rPr>
              <a:t>,</a:t>
            </a:r>
            <a:endParaRPr lang="en-GB" dirty="0" smtClean="0">
              <a:cs typeface="Times New Roman" pitchFamily="18"/>
            </a:endParaRPr>
          </a:p>
          <a:p>
            <a:pPr marL="0" lvl="0" indent="0" algn="l"/>
            <a:r>
              <a:rPr lang="en-GB" dirty="0" smtClean="0">
                <a:cs typeface="Times New Roman" pitchFamily="18"/>
              </a:rPr>
              <a:t>  there may be flavour transformation due to turbulence,</a:t>
            </a:r>
          </a:p>
          <a:p>
            <a:pPr marL="0" indent="0" algn="l"/>
            <a:r>
              <a:rPr lang="en-GB" dirty="0" smtClean="0">
                <a:cs typeface="Times New Roman" pitchFamily="18"/>
              </a:rPr>
              <a:t>  de-coherence </a:t>
            </a:r>
            <a:r>
              <a:rPr lang="en-GB" dirty="0" smtClean="0">
                <a:cs typeface="Times New Roman" pitchFamily="18"/>
              </a:rPr>
              <a:t>as the neutrino propagates to Earth,</a:t>
            </a:r>
          </a:p>
          <a:p>
            <a:pPr marL="0" lvl="0" indent="0" algn="l"/>
            <a:r>
              <a:rPr lang="en-GB" dirty="0" smtClean="0">
                <a:cs typeface="Times New Roman" pitchFamily="18"/>
              </a:rPr>
              <a:t>  and then Earth matter effects if the SN is 'shadowed</a:t>
            </a:r>
            <a:r>
              <a:rPr lang="en-GB" dirty="0" smtClean="0">
                <a:cs typeface="Times New Roman" pitchFamily="18"/>
              </a:rPr>
              <a:t>'.</a:t>
            </a:r>
          </a:p>
          <a:p>
            <a:pPr marL="0" lvl="0" indent="0" algn="l">
              <a:buNone/>
            </a:pPr>
            <a:endParaRPr lang="en-GB" dirty="0" smtClean="0">
              <a:cs typeface="Times New Roman" pitchFamily="18"/>
            </a:endParaRPr>
          </a:p>
          <a:p>
            <a:pPr lvl="0">
              <a:buNone/>
            </a:pPr>
            <a:endParaRPr lang="en-GB" dirty="0"/>
          </a:p>
          <a:p>
            <a:pPr lvl="0">
              <a:buNone/>
            </a:pPr>
            <a:endParaRPr lang="en-GB" dirty="0">
              <a:latin typeface="Arial" pitchFamily="34"/>
              <a:cs typeface="Times New Roman" pitchFamily="18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60000" y="346320"/>
            <a:ext cx="9000000" cy="553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FF3333"/>
                </a:solidFill>
              </a:rPr>
              <a:t>The signal from the next Galactic Supernova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03999" y="1080000"/>
            <a:ext cx="9071640" cy="372153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Blip>
                <a:blip r:embed="rId3"/>
              </a:buBlip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GB" dirty="0"/>
              <a:t>Turbulence </a:t>
            </a:r>
            <a:r>
              <a:rPr lang="en-GB" dirty="0" smtClean="0"/>
              <a:t>is not simple: what is affected very much depends upon the amplitude and the mixing parameters.</a:t>
            </a:r>
            <a:endParaRPr lang="en-GB" dirty="0"/>
          </a:p>
          <a:p>
            <a:pPr marL="576000" lvl="1" indent="0" rtl="0" hangingPunct="0">
              <a:buSzPts val="1072"/>
              <a:buNone/>
            </a:pPr>
            <a:endParaRPr lang="en-GB" dirty="0"/>
          </a:p>
          <a:p>
            <a:pPr lvl="0"/>
            <a:r>
              <a:rPr lang="en-GB" dirty="0"/>
              <a:t>Turbulence </a:t>
            </a:r>
            <a:r>
              <a:rPr lang="en-GB" dirty="0" smtClean="0"/>
              <a:t>may introduce </a:t>
            </a:r>
            <a:r>
              <a:rPr lang="en-GB" dirty="0"/>
              <a:t>new things to observe in places where nothing was visible </a:t>
            </a:r>
            <a:r>
              <a:rPr lang="en-GB" dirty="0" smtClean="0"/>
              <a:t>without it:</a:t>
            </a:r>
            <a:endParaRPr lang="en-GB" dirty="0"/>
          </a:p>
          <a:p>
            <a:pPr lvl="1" rtl="0" hangingPunct="0">
              <a:buSzPts val="1072"/>
              <a:buBlip>
                <a:blip r:embed="rId3"/>
              </a:buBlip>
            </a:pPr>
            <a:r>
              <a:rPr lang="en-GB" dirty="0"/>
              <a:t>it extends the range of sensitivity to </a:t>
            </a:r>
            <a:r>
              <a:rPr lang="en-GB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</a:t>
            </a:r>
            <a:r>
              <a:rPr lang="en-GB" dirty="0"/>
              <a:t>by roughly an order of magnitude</a:t>
            </a:r>
            <a:r>
              <a:rPr lang="en-GB" dirty="0" smtClean="0"/>
              <a:t>,</a:t>
            </a:r>
          </a:p>
          <a:p>
            <a:pPr lvl="1" rtl="0" hangingPunct="0">
              <a:buSzPts val="1072"/>
              <a:buBlip>
                <a:blip r:embed="rId3"/>
              </a:buBlip>
            </a:pPr>
            <a:r>
              <a:rPr lang="en-GB" dirty="0" smtClean="0"/>
              <a:t>and it can break HL factorization,</a:t>
            </a:r>
          </a:p>
          <a:p>
            <a:pPr lvl="1" rtl="0" hangingPunct="0">
              <a:buSzPts val="1072"/>
              <a:buBlip>
                <a:blip r:embed="rId3"/>
              </a:buBlip>
            </a:pPr>
            <a:r>
              <a:rPr lang="en-GB" dirty="0" smtClean="0"/>
              <a:t>it </a:t>
            </a:r>
            <a:r>
              <a:rPr lang="en-GB" dirty="0"/>
              <a:t>leads to time-dependent signals in the non-resonant </a:t>
            </a:r>
            <a:r>
              <a:rPr lang="en-GB" dirty="0" smtClean="0"/>
              <a:t>channels..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000" y="346320"/>
            <a:ext cx="9215640" cy="553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en-GB" sz="32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smtClean="0">
                <a:solidFill>
                  <a:srgbClr val="FF3333"/>
                </a:solidFill>
              </a:rPr>
              <a:t>Summary</a:t>
            </a:r>
            <a:endParaRPr lang="en-US" dirty="0">
              <a:solidFill>
                <a:srgbClr val="FF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8" r="8754" b="1533"/>
          <a:stretch/>
        </p:blipFill>
        <p:spPr>
          <a:xfrm>
            <a:off x="1077912" y="655637"/>
            <a:ext cx="8077200" cy="56819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7912" y="6569510"/>
            <a:ext cx="8086726" cy="394441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lvl="0" algn="ctr" hangingPunct="0"/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Normal Hierarchy, E=25 MeV, </a:t>
            </a:r>
            <a:r>
              <a:rPr lang="en-GB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</a:t>
            </a:r>
            <a:r>
              <a:rPr lang="en-GB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9</a:t>
            </a:r>
            <a:endParaRPr lang="en-GB" b="0" i="0" u="none" strike="noStrike" kern="1200" baseline="30000" dirty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36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412599"/>
            <a:ext cx="7874112" cy="6067401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885600" y="6677640"/>
            <a:ext cx="7888512" cy="394441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Inverse Hierarchy, sin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0440" y="884237"/>
            <a:ext cx="1378872" cy="62179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without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turbulence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0440" y="3423917"/>
            <a:ext cx="1378872" cy="62179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with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turbulence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5880" y="2228760"/>
            <a:ext cx="171000" cy="427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60000" y="427038"/>
            <a:ext cx="9360000" cy="67055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Blip>
                <a:blip r:embed="rId3"/>
              </a:buBlip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en-GB" dirty="0"/>
              <a:t>There has been rapid progress over the past few years in the understanding of how neutrinos propagate through a supernova</a:t>
            </a:r>
            <a:r>
              <a:rPr lang="en-GB" dirty="0" smtClean="0"/>
              <a:t>.</a:t>
            </a:r>
          </a:p>
          <a:p>
            <a:pPr lvl="0">
              <a:buNone/>
            </a:pPr>
            <a:endParaRPr lang="en-GB" dirty="0"/>
          </a:p>
          <a:p>
            <a:pPr marL="0" lvl="0" indent="0"/>
            <a:r>
              <a:rPr lang="en-GB" dirty="0" smtClean="0"/>
              <a:t>  </a:t>
            </a:r>
            <a:r>
              <a:rPr lang="en-GB" dirty="0" smtClean="0"/>
              <a:t>In </a:t>
            </a:r>
            <a:r>
              <a:rPr lang="en-GB" dirty="0"/>
              <a:t>2003 </a:t>
            </a:r>
            <a:r>
              <a:rPr lang="en-GB" dirty="0" err="1"/>
              <a:t>Schirato</a:t>
            </a:r>
            <a:r>
              <a:rPr lang="en-GB" dirty="0"/>
              <a:t> &amp; Fuller showed that the </a:t>
            </a:r>
            <a:r>
              <a:rPr lang="en-GB" dirty="0" smtClean="0"/>
              <a:t>explosion imprints </a:t>
            </a:r>
            <a:r>
              <a:rPr lang="en-GB" dirty="0"/>
              <a:t>itself </a:t>
            </a:r>
            <a:r>
              <a:rPr lang="en-GB" dirty="0" smtClean="0"/>
              <a:t>upon </a:t>
            </a:r>
            <a:r>
              <a:rPr lang="en-GB" dirty="0"/>
              <a:t>the flavour composition through the MSW effect.</a:t>
            </a:r>
          </a:p>
          <a:p>
            <a:pPr lvl="0" algn="r">
              <a:buNone/>
            </a:pPr>
            <a:r>
              <a:rPr lang="en-GB" dirty="0" err="1">
                <a:solidFill>
                  <a:srgbClr val="FF3333"/>
                </a:solidFill>
              </a:rPr>
              <a:t>Schirato</a:t>
            </a:r>
            <a:r>
              <a:rPr lang="en-GB" dirty="0">
                <a:solidFill>
                  <a:srgbClr val="FF3333"/>
                </a:solidFill>
              </a:rPr>
              <a:t> &amp; Fuller, </a:t>
            </a:r>
            <a:r>
              <a:rPr lang="en-GB" dirty="0" err="1">
                <a:solidFill>
                  <a:srgbClr val="FF3333"/>
                </a:solidFill>
              </a:rPr>
              <a:t>arXiv:astro-ph</a:t>
            </a:r>
            <a:r>
              <a:rPr lang="en-GB" dirty="0">
                <a:solidFill>
                  <a:srgbClr val="FF3333"/>
                </a:solidFill>
              </a:rPr>
              <a:t>/0205390</a:t>
            </a:r>
          </a:p>
          <a:p>
            <a:pPr marL="0" lvl="0" indent="0" algn="l"/>
            <a:r>
              <a:rPr lang="en-GB" dirty="0" smtClean="0"/>
              <a:t>  In </a:t>
            </a:r>
            <a:r>
              <a:rPr lang="en-GB" dirty="0"/>
              <a:t>2006 </a:t>
            </a:r>
            <a:r>
              <a:rPr lang="en-GB" dirty="0" err="1"/>
              <a:t>Duan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dirty="0"/>
              <a:t> solved the multi-angle neutrino self-interaction problem in supernova.</a:t>
            </a:r>
          </a:p>
          <a:p>
            <a:pPr lvl="0" algn="r">
              <a:buNone/>
            </a:pPr>
            <a:r>
              <a:rPr lang="en-GB" dirty="0" err="1">
                <a:solidFill>
                  <a:srgbClr val="FF3333"/>
                </a:solidFill>
              </a:rPr>
              <a:t>Duan</a:t>
            </a:r>
            <a:r>
              <a:rPr lang="en-GB" dirty="0">
                <a:solidFill>
                  <a:srgbClr val="FF3333"/>
                </a:solidFill>
              </a:rPr>
              <a:t>, Fuller, Carlson &amp; </a:t>
            </a:r>
            <a:r>
              <a:rPr lang="en-GB" dirty="0" err="1">
                <a:solidFill>
                  <a:srgbClr val="FF3333"/>
                </a:solidFill>
              </a:rPr>
              <a:t>Qian</a:t>
            </a:r>
            <a:r>
              <a:rPr lang="en-GB" dirty="0">
                <a:solidFill>
                  <a:srgbClr val="FF3333"/>
                </a:solidFill>
              </a:rPr>
              <a:t>, PRL, </a:t>
            </a:r>
            <a:r>
              <a:rPr lang="en-GB" b="1" dirty="0">
                <a:solidFill>
                  <a:srgbClr val="FF3333"/>
                </a:solidFill>
              </a:rPr>
              <a:t>97</a:t>
            </a:r>
            <a:r>
              <a:rPr lang="en-GB" dirty="0">
                <a:solidFill>
                  <a:srgbClr val="FF3333"/>
                </a:solidFill>
              </a:rPr>
              <a:t>, 241101 (2006)</a:t>
            </a:r>
          </a:p>
          <a:p>
            <a:pPr lvl="0" algn="r">
              <a:buNone/>
            </a:pPr>
            <a:r>
              <a:rPr lang="en-GB" dirty="0" err="1">
                <a:solidFill>
                  <a:srgbClr val="FF3333"/>
                </a:solidFill>
              </a:rPr>
              <a:t>Duan</a:t>
            </a:r>
            <a:r>
              <a:rPr lang="en-GB" dirty="0">
                <a:solidFill>
                  <a:srgbClr val="FF3333"/>
                </a:solidFill>
              </a:rPr>
              <a:t>, Fuller, Carlson &amp; </a:t>
            </a:r>
            <a:r>
              <a:rPr lang="en-GB" dirty="0" err="1">
                <a:solidFill>
                  <a:srgbClr val="FF3333"/>
                </a:solidFill>
              </a:rPr>
              <a:t>Qian</a:t>
            </a:r>
            <a:r>
              <a:rPr lang="en-GB" dirty="0">
                <a:solidFill>
                  <a:srgbClr val="FF3333"/>
                </a:solidFill>
              </a:rPr>
              <a:t>, PRD, </a:t>
            </a:r>
            <a:r>
              <a:rPr lang="en-GB" b="1" dirty="0">
                <a:solidFill>
                  <a:srgbClr val="FF3333"/>
                </a:solidFill>
              </a:rPr>
              <a:t>74</a:t>
            </a:r>
            <a:r>
              <a:rPr lang="en-GB" dirty="0">
                <a:solidFill>
                  <a:srgbClr val="FF3333"/>
                </a:solidFill>
              </a:rPr>
              <a:t>, 105014 (2006)</a:t>
            </a:r>
          </a:p>
          <a:p>
            <a:pPr lvl="0" algn="l">
              <a:buNone/>
            </a:pPr>
            <a:r>
              <a:rPr lang="en-GB" dirty="0" smtClean="0"/>
              <a:t>For reviews </a:t>
            </a:r>
            <a:r>
              <a:rPr lang="en-GB" dirty="0"/>
              <a:t>see </a:t>
            </a:r>
            <a:r>
              <a:rPr lang="en-GB" dirty="0" err="1">
                <a:solidFill>
                  <a:srgbClr val="FF3333"/>
                </a:solidFill>
              </a:rPr>
              <a:t>Duan</a:t>
            </a:r>
            <a:r>
              <a:rPr lang="en-GB" dirty="0">
                <a:solidFill>
                  <a:srgbClr val="FF3333"/>
                </a:solidFill>
              </a:rPr>
              <a:t> &amp; Kneller, </a:t>
            </a:r>
            <a:r>
              <a:rPr lang="en-GB" dirty="0" err="1">
                <a:solidFill>
                  <a:srgbClr val="FF3333"/>
                </a:solidFill>
              </a:rPr>
              <a:t>JPhG</a:t>
            </a:r>
            <a:r>
              <a:rPr lang="en-GB" dirty="0">
                <a:solidFill>
                  <a:srgbClr val="FF3333"/>
                </a:solidFill>
              </a:rPr>
              <a:t>, </a:t>
            </a:r>
            <a:r>
              <a:rPr lang="en-GB" b="1" dirty="0">
                <a:solidFill>
                  <a:srgbClr val="FF3333"/>
                </a:solidFill>
              </a:rPr>
              <a:t>36</a:t>
            </a:r>
            <a:r>
              <a:rPr lang="en-GB" dirty="0">
                <a:solidFill>
                  <a:srgbClr val="FF3333"/>
                </a:solidFill>
              </a:rPr>
              <a:t>, 113201(2009</a:t>
            </a:r>
            <a:r>
              <a:rPr lang="en-GB" dirty="0" smtClean="0">
                <a:solidFill>
                  <a:srgbClr val="FF3333"/>
                </a:solidFill>
              </a:rPr>
              <a:t>)</a:t>
            </a:r>
            <a:r>
              <a:rPr lang="en-GB" dirty="0" smtClean="0"/>
              <a:t> or </a:t>
            </a:r>
          </a:p>
          <a:p>
            <a:pPr lvl="0" algn="l">
              <a:buNone/>
            </a:pPr>
            <a:r>
              <a:rPr lang="en-GB" dirty="0" err="1" smtClean="0">
                <a:solidFill>
                  <a:srgbClr val="FF3333"/>
                </a:solidFill>
              </a:rPr>
              <a:t>Duan</a:t>
            </a:r>
            <a:r>
              <a:rPr lang="en-GB" dirty="0" smtClean="0">
                <a:solidFill>
                  <a:srgbClr val="FF3333"/>
                </a:solidFill>
              </a:rPr>
              <a:t>, Fuller &amp; </a:t>
            </a:r>
            <a:r>
              <a:rPr lang="en-GB" dirty="0" err="1" smtClean="0">
                <a:solidFill>
                  <a:srgbClr val="FF3333"/>
                </a:solidFill>
              </a:rPr>
              <a:t>Qian</a:t>
            </a:r>
            <a:r>
              <a:rPr lang="en-GB" dirty="0">
                <a:solidFill>
                  <a:srgbClr val="FF3333"/>
                </a:solidFill>
              </a:rPr>
              <a:t> arXiv:1001.2799</a:t>
            </a:r>
            <a:r>
              <a:rPr lang="en-GB" dirty="0" smtClean="0"/>
              <a:t>.</a:t>
            </a:r>
          </a:p>
          <a:p>
            <a:pPr lvl="0" algn="l">
              <a:buNone/>
            </a:pPr>
            <a:endParaRPr lang="en-GB" sz="1400" dirty="0" smtClean="0"/>
          </a:p>
          <a:p>
            <a:pPr algn="l">
              <a:buNone/>
            </a:pPr>
            <a:r>
              <a:rPr lang="en-GB" dirty="0"/>
              <a:t>Turbulence is not yet satisfactorily included in calculations of the expected Supernova Neutrino Burst from a Galactic event. </a:t>
            </a:r>
          </a:p>
          <a:p>
            <a:pPr lvl="0" algn="l">
              <a:buNone/>
            </a:pPr>
            <a:endParaRPr lang="en-GB" dirty="0" smtClean="0"/>
          </a:p>
          <a:p>
            <a:pPr lvl="0" algn="l">
              <a:buNone/>
            </a:pPr>
            <a:endParaRPr lang="en-GB" dirty="0"/>
          </a:p>
          <a:p>
            <a:pPr lvl="0" algn="l"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0720" y="198437"/>
            <a:ext cx="9215640" cy="553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rgbClr val="FF3333"/>
                </a:solidFill>
              </a:rPr>
              <a:t>Turbulence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359" y="932117"/>
            <a:ext cx="9215640" cy="162899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Blip>
                <a:blip r:embed="rId3"/>
              </a:buBlip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en-GB" dirty="0" smtClean="0"/>
              <a:t>In </a:t>
            </a:r>
            <a:r>
              <a:rPr lang="en-GB" dirty="0"/>
              <a:t>multi-d hydro simulations we see turbulence generated by </a:t>
            </a:r>
            <a:r>
              <a:rPr lang="en-GB" dirty="0" err="1"/>
              <a:t>aspherical</a:t>
            </a:r>
            <a:r>
              <a:rPr lang="en-GB" dirty="0"/>
              <a:t> flows through distorted </a:t>
            </a:r>
            <a:r>
              <a:rPr lang="en-GB" dirty="0" smtClean="0"/>
              <a:t>shocks, convection, </a:t>
            </a:r>
            <a:r>
              <a:rPr lang="en-GB" dirty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5012"/>
          <a:stretch>
            <a:fillRect/>
          </a:stretch>
        </p:blipFill>
        <p:spPr>
          <a:xfrm>
            <a:off x="2982912" y="1874836"/>
            <a:ext cx="3986520" cy="5218385"/>
          </a:xfrm>
          <a:prstGeom prst="rect">
            <a:avLst/>
          </a:prstGeom>
          <a:noFill/>
          <a:ln w="36000">
            <a:solidFill>
              <a:srgbClr val="FF3333"/>
            </a:solidFill>
            <a:prstDash val="solid"/>
          </a:ln>
        </p:spPr>
      </p:pic>
      <p:sp>
        <p:nvSpPr>
          <p:cNvPr id="5" name="TextBox 4"/>
          <p:cNvSpPr txBox="1"/>
          <p:nvPr/>
        </p:nvSpPr>
        <p:spPr>
          <a:xfrm rot="16200000">
            <a:off x="5109829" y="4347476"/>
            <a:ext cx="4806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Kneller, McLaughlin &amp; Brockman,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PRD,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045023 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2008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503999" y="540000"/>
            <a:ext cx="9071640" cy="50501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Blip>
                <a:blip r:embed="rId3"/>
              </a:buBlip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indent="0">
              <a:buNone/>
            </a:pPr>
            <a:r>
              <a:rPr lang="en-GB" dirty="0" smtClean="0"/>
              <a:t>Turbulence </a:t>
            </a:r>
            <a:r>
              <a:rPr lang="en-GB" dirty="0" smtClean="0"/>
              <a:t>can lead to ‘depolarization’ so that the observed fluxes are equal mixtures of the </a:t>
            </a:r>
            <a:r>
              <a:rPr lang="en-GB" dirty="0" smtClean="0"/>
              <a:t>fluxes emitted </a:t>
            </a:r>
            <a:r>
              <a:rPr lang="en-GB" dirty="0" smtClean="0"/>
              <a:t>at the </a:t>
            </a:r>
            <a:r>
              <a:rPr lang="en-GB" dirty="0" err="1" smtClean="0"/>
              <a:t>neutrinosphere</a:t>
            </a:r>
            <a:r>
              <a:rPr lang="en-GB" dirty="0" smtClean="0"/>
              <a:t>.  </a:t>
            </a:r>
          </a:p>
          <a:p>
            <a:pPr marL="108000" indent="0" algn="r">
              <a:buNone/>
            </a:pPr>
            <a:r>
              <a:rPr lang="en-US" dirty="0">
                <a:solidFill>
                  <a:srgbClr val="FF0000"/>
                </a:solidFill>
              </a:rPr>
              <a:t>Sawyer, PRD, </a:t>
            </a:r>
            <a:r>
              <a:rPr lang="en-US" b="1" dirty="0">
                <a:solidFill>
                  <a:srgbClr val="FF0000"/>
                </a:solidFill>
              </a:rPr>
              <a:t>42</a:t>
            </a:r>
            <a:r>
              <a:rPr lang="en-US" dirty="0">
                <a:solidFill>
                  <a:srgbClr val="FF0000"/>
                </a:solidFill>
              </a:rPr>
              <a:t> 3908 (1990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  <a:p>
            <a:pPr marL="108000" indent="0" algn="r">
              <a:buNone/>
            </a:pPr>
            <a:r>
              <a:rPr lang="fi-FI" dirty="0">
                <a:solidFill>
                  <a:srgbClr val="FF0000"/>
                </a:solidFill>
              </a:rPr>
              <a:t>Loreti </a:t>
            </a:r>
            <a:r>
              <a:rPr lang="fi-FI" i="1" dirty="0">
                <a:solidFill>
                  <a:srgbClr val="FF0000"/>
                </a:solidFill>
              </a:rPr>
              <a:t>et al.</a:t>
            </a:r>
            <a:r>
              <a:rPr lang="fi-FI" dirty="0">
                <a:solidFill>
                  <a:srgbClr val="FF0000"/>
                </a:solidFill>
              </a:rPr>
              <a:t>, PRD, </a:t>
            </a:r>
            <a:r>
              <a:rPr lang="fi-FI" b="1" dirty="0">
                <a:solidFill>
                  <a:srgbClr val="FF0000"/>
                </a:solidFill>
              </a:rPr>
              <a:t>52</a:t>
            </a:r>
            <a:r>
              <a:rPr lang="fi-FI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6664 (1995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108000" indent="0" algn="r">
              <a:buNone/>
            </a:pPr>
            <a:r>
              <a:rPr lang="en-US" dirty="0" err="1">
                <a:solidFill>
                  <a:srgbClr val="FF0000"/>
                </a:solidFill>
              </a:rPr>
              <a:t>Fogli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et al.</a:t>
            </a:r>
            <a:r>
              <a:rPr lang="en-US" dirty="0">
                <a:solidFill>
                  <a:srgbClr val="FF0000"/>
                </a:solidFill>
              </a:rPr>
              <a:t>, JCAP, </a:t>
            </a:r>
            <a:r>
              <a:rPr lang="en-US" b="1" dirty="0">
                <a:solidFill>
                  <a:srgbClr val="FF0000"/>
                </a:solidFill>
              </a:rPr>
              <a:t>0606</a:t>
            </a:r>
            <a:r>
              <a:rPr lang="en-US" dirty="0">
                <a:solidFill>
                  <a:srgbClr val="FF0000"/>
                </a:solidFill>
              </a:rPr>
              <a:t>, 012 (2006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108000" indent="0" algn="r">
              <a:buNone/>
            </a:pPr>
            <a:r>
              <a:rPr lang="en-US" dirty="0" err="1">
                <a:solidFill>
                  <a:srgbClr val="FF0000"/>
                </a:solidFill>
              </a:rPr>
              <a:t>Friedland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dirty="0" err="1">
                <a:solidFill>
                  <a:srgbClr val="FF0000"/>
                </a:solidFill>
              </a:rPr>
              <a:t>Gruzinov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arXiv:astro-ph</a:t>
            </a:r>
            <a:r>
              <a:rPr lang="en-US" dirty="0" smtClean="0">
                <a:solidFill>
                  <a:srgbClr val="FF0000"/>
                </a:solidFill>
              </a:rPr>
              <a:t>/0607244</a:t>
            </a:r>
            <a:endParaRPr lang="en-GB" dirty="0"/>
          </a:p>
          <a:p>
            <a:pPr lvl="0">
              <a:buNone/>
            </a:pPr>
            <a:r>
              <a:rPr lang="en-GB" dirty="0" smtClean="0"/>
              <a:t>Depolarization would remove spectral features that indicate the hierarchy, </a:t>
            </a:r>
            <a:r>
              <a:rPr lang="en-GB" dirty="0" smtClean="0">
                <a:sym typeface="Symbol"/>
              </a:rPr>
              <a:t></a:t>
            </a:r>
            <a:r>
              <a:rPr lang="en-GB" baseline="-25000" dirty="0" smtClean="0">
                <a:sym typeface="Symbol"/>
              </a:rPr>
              <a:t>13</a:t>
            </a:r>
            <a:r>
              <a:rPr lang="en-GB" dirty="0" smtClean="0">
                <a:sym typeface="Symbol"/>
              </a:rPr>
              <a:t> etc. and do not allow us to peer inside the SN. </a:t>
            </a:r>
          </a:p>
          <a:p>
            <a:pPr lvl="0"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A better understanding of turbulence effects and the implications for observables would be very desirable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427037"/>
            <a:ext cx="9071640" cy="49244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>
                <a:solidFill>
                  <a:srgbClr val="FF3333"/>
                </a:solidFill>
              </a:rPr>
              <a:t>Revisiting Turbulence</a:t>
            </a:r>
            <a:endParaRPr lang="en-GB" dirty="0">
              <a:solidFill>
                <a:srgbClr val="FF3333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960437"/>
            <a:ext cx="9071640" cy="6581289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ts val="1072"/>
              <a:buBlip>
                <a:blip r:embed="rId3"/>
              </a:buBlip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108000" lvl="0" indent="0" algn="r">
              <a:buNone/>
            </a:pPr>
            <a:r>
              <a:rPr lang="en-GB" dirty="0">
                <a:solidFill>
                  <a:srgbClr val="FF3333"/>
                </a:solidFill>
              </a:rPr>
              <a:t>Kneller &amp; Volpe, 2010arXiv1006.0913K</a:t>
            </a:r>
          </a:p>
          <a:p>
            <a:pPr lvl="0">
              <a:buNone/>
            </a:pPr>
            <a:r>
              <a:rPr lang="en-GB" dirty="0" smtClean="0"/>
              <a:t>We </a:t>
            </a:r>
            <a:r>
              <a:rPr lang="en-GB" dirty="0"/>
              <a:t>can take a supernovae profile from a 1D </a:t>
            </a:r>
            <a:r>
              <a:rPr lang="en-GB" dirty="0" err="1"/>
              <a:t>hydrodynamical</a:t>
            </a:r>
            <a:r>
              <a:rPr lang="en-GB" dirty="0"/>
              <a:t> </a:t>
            </a:r>
            <a:r>
              <a:rPr lang="en-GB" dirty="0" smtClean="0"/>
              <a:t>supernova calculation </a:t>
            </a:r>
            <a:r>
              <a:rPr lang="en-GB" dirty="0"/>
              <a:t>and add turbulence to </a:t>
            </a:r>
            <a:r>
              <a:rPr lang="en-GB" dirty="0" smtClean="0"/>
              <a:t>it</a:t>
            </a:r>
            <a:r>
              <a:rPr lang="en-GB" dirty="0"/>
              <a:t> </a:t>
            </a:r>
            <a:r>
              <a:rPr lang="en-GB" dirty="0" smtClean="0"/>
              <a:t>i.e.</a:t>
            </a:r>
          </a:p>
          <a:p>
            <a:pPr lvl="0">
              <a:buNone/>
            </a:pPr>
            <a:endParaRPr lang="en-GB" dirty="0"/>
          </a:p>
          <a:p>
            <a:pPr lvl="0">
              <a:buNone/>
            </a:pPr>
            <a:endParaRPr lang="en-GB" dirty="0" smtClean="0"/>
          </a:p>
          <a:p>
            <a:pPr lvl="0">
              <a:buNone/>
            </a:pPr>
            <a:r>
              <a:rPr lang="en-GB" dirty="0" smtClean="0"/>
              <a:t>where </a:t>
            </a:r>
            <a:r>
              <a:rPr lang="en-GB" i="1" dirty="0" smtClean="0">
                <a:solidFill>
                  <a:srgbClr val="FF0000"/>
                </a:solidFill>
              </a:rPr>
              <a:t>F(r)</a:t>
            </a:r>
            <a:r>
              <a:rPr lang="en-GB" i="1" dirty="0" smtClean="0"/>
              <a:t> </a:t>
            </a:r>
            <a:r>
              <a:rPr lang="en-GB" dirty="0" smtClean="0"/>
              <a:t>is a Gaussian random field with </a:t>
            </a:r>
            <a:r>
              <a:rPr lang="en-GB" dirty="0" err="1" smtClean="0"/>
              <a:t>rms</a:t>
            </a:r>
            <a:r>
              <a:rPr lang="en-GB" dirty="0" smtClean="0"/>
              <a:t> amplitude 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</a:t>
            </a:r>
            <a:r>
              <a:rPr lang="en-GB" dirty="0" smtClean="0"/>
              <a:t>.</a:t>
            </a:r>
          </a:p>
          <a:p>
            <a:pPr lvl="0">
              <a:buNone/>
            </a:pPr>
            <a:r>
              <a:rPr lang="en-GB" dirty="0" smtClean="0"/>
              <a:t>The turbulence is restricted to the region between the shocks.</a:t>
            </a:r>
          </a:p>
          <a:p>
            <a:pPr lvl="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Normally studies calculate the expectation values of the transition probabilities: i.e. </a:t>
            </a:r>
            <a:r>
              <a:rPr lang="en-GB" dirty="0" smtClean="0">
                <a:sym typeface="Symbol"/>
              </a:rPr>
              <a:t></a:t>
            </a:r>
            <a:r>
              <a:rPr lang="en-GB" dirty="0" err="1" smtClean="0"/>
              <a:t>P</a:t>
            </a:r>
            <a:r>
              <a:rPr lang="en-GB" baseline="-25000" dirty="0" err="1" smtClean="0"/>
              <a:t>ij</a:t>
            </a:r>
            <a:r>
              <a:rPr lang="en-GB" dirty="0">
                <a:sym typeface="Symbol"/>
              </a:rPr>
              <a:t>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Our </a:t>
            </a:r>
            <a:r>
              <a:rPr lang="en-GB" dirty="0"/>
              <a:t>approach </a:t>
            </a:r>
            <a:r>
              <a:rPr lang="en-GB" dirty="0" smtClean="0"/>
              <a:t>was to calculate </a:t>
            </a:r>
            <a:r>
              <a:rPr lang="en-GB" dirty="0" err="1"/>
              <a:t>P</a:t>
            </a:r>
            <a:r>
              <a:rPr lang="en-GB" baseline="-25000" dirty="0" err="1"/>
              <a:t>ij</a:t>
            </a:r>
            <a:r>
              <a:rPr lang="en-GB" baseline="-25000" dirty="0"/>
              <a:t> </a:t>
            </a:r>
            <a:r>
              <a:rPr lang="en-GB" dirty="0" smtClean="0"/>
              <a:t>for instantiations of </a:t>
            </a:r>
            <a:r>
              <a:rPr lang="en-GB" i="1" dirty="0" smtClean="0">
                <a:solidFill>
                  <a:srgbClr val="FF0000"/>
                </a:solidFill>
              </a:rPr>
              <a:t>F</a:t>
            </a:r>
            <a:r>
              <a:rPr lang="en-GB" dirty="0" smtClean="0"/>
              <a:t>.</a:t>
            </a:r>
            <a:endParaRPr lang="en-GB" dirty="0"/>
          </a:p>
          <a:p>
            <a:pPr lvl="0">
              <a:buNone/>
            </a:pPr>
            <a:r>
              <a:rPr lang="en-GB" dirty="0" smtClean="0"/>
              <a:t>After constructing an ensemble </a:t>
            </a:r>
            <a:r>
              <a:rPr lang="en-GB" dirty="0"/>
              <a:t>we can determine the average final state, the variance etc.</a:t>
            </a:r>
          </a:p>
          <a:p>
            <a:pPr lvl="0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97112" y="2484437"/>
                <a:ext cx="5562600" cy="5553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=√2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800" b="0" i="1" baseline="-2500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(1+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112" y="2484437"/>
                <a:ext cx="5562600" cy="555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3312" y="5507999"/>
            <a:ext cx="5449514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25 MeV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C</a:t>
            </a:r>
            <a:r>
              <a:rPr lang="en-GB" sz="1800" b="0" i="0" u="none" strike="noStrike" kern="1200" baseline="-25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=0.32, sin</a:t>
            </a:r>
            <a:r>
              <a:rPr lang="en-GB" sz="18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36097" b="3092"/>
          <a:stretch/>
        </p:blipFill>
        <p:spPr>
          <a:xfrm>
            <a:off x="2373312" y="579437"/>
            <a:ext cx="5486400" cy="47388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 rot="16200000">
            <a:off x="6395624" y="2692439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3333"/>
                </a:solidFill>
              </a:rPr>
              <a:t>Kneller &amp; Volpe, 2010arXiv1006.0913K</a:t>
            </a:r>
          </a:p>
          <a:p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68360" y="503237"/>
            <a:ext cx="907164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57200" indent="-457200" algn="l">
              <a:buFont typeface="StarSymbol"/>
              <a:buNone/>
            </a:pPr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03999" y="6065837"/>
            <a:ext cx="9071640" cy="12139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GB" sz="24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GB" sz="2000" b="0" i="0" u="none" strike="noStrike" kern="1200">
                <a:ln>
                  <a:noFill/>
                </a:ln>
                <a:solidFill>
                  <a:srgbClr val="FFFF99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457200" indent="-457200" algn="l">
              <a:buFont typeface="StarSymbol"/>
              <a:buNone/>
            </a:pPr>
            <a:r>
              <a:rPr lang="en-US" dirty="0" smtClean="0"/>
              <a:t>Turbulence introduces many more MSW resonances and also one observes off-resonance evolution.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503999" y="346320"/>
            <a:ext cx="9071640" cy="1273680"/>
          </a:xfrm>
        </p:spPr>
        <p:txBody>
          <a:bodyPr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lvl="0" indent="-457200" algn="l">
              <a:buNone/>
            </a:pPr>
            <a:r>
              <a:rPr lang="en-GB" dirty="0" smtClean="0"/>
              <a:t>Turbulence introduces many more MSW resonances and also one observes off-resonance evolution.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95798" y="6751637"/>
            <a:ext cx="6518424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25 MeV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C</a:t>
            </a:r>
            <a:r>
              <a:rPr lang="en-GB" sz="1800" b="0" i="0" u="none" strike="noStrike" kern="1200" baseline="-25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=0.32, sin</a:t>
            </a:r>
            <a:r>
              <a:rPr lang="en-GB" sz="18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2" y="1417637"/>
            <a:ext cx="6452761" cy="52118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468360" y="1002437"/>
            <a:ext cx="9071640" cy="720000"/>
          </a:xfrm>
        </p:spPr>
        <p:txBody>
          <a:bodyPr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lvl="0" indent="-457200" algn="l">
              <a:buNone/>
            </a:pPr>
            <a:r>
              <a:rPr lang="en-GB" dirty="0"/>
              <a:t>Final state distribution from </a:t>
            </a:r>
            <a:r>
              <a:rPr lang="en-GB" dirty="0" smtClean="0"/>
              <a:t>&gt;1000 </a:t>
            </a:r>
            <a:r>
              <a:rPr lang="en-GB" dirty="0"/>
              <a:t>realizations of the turbulence.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31562" r="7685" b="3801"/>
          <a:stretch/>
        </p:blipFill>
        <p:spPr>
          <a:xfrm>
            <a:off x="2678111" y="1627045"/>
            <a:ext cx="4945063" cy="50483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78111" y="6879600"/>
            <a:ext cx="4953002" cy="410727"/>
          </a:xfrm>
          <a:prstGeom prst="rect">
            <a:avLst/>
          </a:prstGeom>
          <a:solidFill>
            <a:srgbClr val="FFFFFF"/>
          </a:solidFill>
          <a:ln w="36720">
            <a:solidFill>
              <a:srgbClr val="FF3333"/>
            </a:solidFill>
            <a:prstDash val="solid"/>
          </a:ln>
        </p:spPr>
        <p:txBody>
          <a:bodyPr vert="horz" wrap="square" lIns="108360" tIns="63360" rIns="108360" bIns="6336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NH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 = 25 MeV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, C</a:t>
            </a:r>
            <a:r>
              <a:rPr lang="en-GB" sz="1800" b="0" i="0" u="none" strike="noStrike" kern="1200" baseline="-25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  <a:sym typeface="Symbol"/>
              </a:rPr>
              <a:t></a:t>
            </a:r>
            <a:r>
              <a:rPr lang="en-GB" sz="18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=0.1, sin</a:t>
            </a:r>
            <a:r>
              <a:rPr lang="en-GB" sz="18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2</a:t>
            </a:r>
            <a:r>
              <a:rPr lang="en-GB" sz="18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θ</a:t>
            </a:r>
            <a:r>
              <a:rPr lang="en-GB" sz="1800" b="0" i="0" u="none" strike="noStrike" kern="1200" baseline="-3300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13</a:t>
            </a:r>
            <a:r>
              <a:rPr lang="en-GB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= 4 x 10</a:t>
            </a:r>
            <a:r>
              <a:rPr lang="en-GB" sz="18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- 4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999" y="391794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en-GB" sz="3200" b="0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n-US" dirty="0" smtClean="0">
                <a:solidFill>
                  <a:srgbClr val="FF3333"/>
                </a:solidFill>
              </a:rPr>
              <a:t>Quasi Two </a:t>
            </a:r>
            <a:r>
              <a:rPr lang="en-US" dirty="0" err="1" smtClean="0">
                <a:solidFill>
                  <a:srgbClr val="FF3333"/>
                </a:solidFill>
              </a:rPr>
              <a:t>Flavour</a:t>
            </a:r>
            <a:endParaRPr lang="en-US" dirty="0">
              <a:solidFill>
                <a:srgbClr val="FF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1152</Words>
  <Application>Microsoft Office PowerPoint</Application>
  <PresentationFormat>Custom</PresentationFormat>
  <Paragraphs>127</Paragraphs>
  <Slides>22</Slides>
  <Notes>17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</vt:lpstr>
      <vt:lpstr>The effect of turbulence upon supernova neutrinos</vt:lpstr>
      <vt:lpstr>The signal from the next Galactic Supernova</vt:lpstr>
      <vt:lpstr>PowerPoint Presentation</vt:lpstr>
      <vt:lpstr>Turbulence</vt:lpstr>
      <vt:lpstr>PowerPoint Presentation</vt:lpstr>
      <vt:lpstr>Revisiting Turbulence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flavour evolution in supernova</dc:title>
  <dc:creator>James Kneller</dc:creator>
  <cp:lastModifiedBy>jpknelle</cp:lastModifiedBy>
  <cp:revision>198</cp:revision>
  <dcterms:created xsi:type="dcterms:W3CDTF">2009-03-13T10:50:55Z</dcterms:created>
  <dcterms:modified xsi:type="dcterms:W3CDTF">2010-09-06T09:49:12Z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