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6" r:id="rId3"/>
    <p:sldId id="258" r:id="rId4"/>
    <p:sldId id="272" r:id="rId5"/>
    <p:sldId id="273" r:id="rId6"/>
    <p:sldId id="277" r:id="rId7"/>
    <p:sldId id="261" r:id="rId8"/>
    <p:sldId id="279" r:id="rId9"/>
    <p:sldId id="280" r:id="rId10"/>
    <p:sldId id="262" r:id="rId11"/>
    <p:sldId id="263" r:id="rId12"/>
    <p:sldId id="264" r:id="rId13"/>
    <p:sldId id="274" r:id="rId14"/>
    <p:sldId id="265" r:id="rId15"/>
    <p:sldId id="267" r:id="rId16"/>
    <p:sldId id="281" r:id="rId17"/>
    <p:sldId id="269" r:id="rId18"/>
    <p:sldId id="266" r:id="rId19"/>
    <p:sldId id="271" r:id="rId20"/>
    <p:sldId id="275" r:id="rId21"/>
    <p:sldId id="270" r:id="rId22"/>
    <p:sldId id="282" r:id="rId23"/>
    <p:sldId id="283" r:id="rId24"/>
  </p:sldIdLst>
  <p:sldSz cx="9144000" cy="6858000" type="screen4x3"/>
  <p:notesSz cx="6731000" cy="98567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lbertus MT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83" autoAdjust="0"/>
  </p:normalViewPr>
  <p:slideViewPr>
    <p:cSldViewPr>
      <p:cViewPr>
        <p:scale>
          <a:sx n="75" d="100"/>
          <a:sy n="75" d="100"/>
        </p:scale>
        <p:origin x="-72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3" tIns="45615" rIns="91233" bIns="45615" numCol="1" anchor="t" anchorCtr="0" compatLnSpc="1">
            <a:prstTxWarp prst="textNoShape">
              <a:avLst/>
            </a:prstTxWarp>
          </a:bodyPr>
          <a:lstStyle>
            <a:lvl1pPr defTabSz="9128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3" tIns="45615" rIns="91233" bIns="4561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48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3" tIns="45615" rIns="91233" bIns="45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3" tIns="45615" rIns="91233" bIns="45615" numCol="1" anchor="b" anchorCtr="0" compatLnSpc="1">
            <a:prstTxWarp prst="textNoShape">
              <a:avLst/>
            </a:prstTxWarp>
          </a:bodyPr>
          <a:lstStyle>
            <a:lvl1pPr defTabSz="9128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3" tIns="45615" rIns="91233" bIns="4561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BBCE004-2929-434F-BE59-7FE16116FE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A70F-BC72-42C7-BD0A-0574FFAF7E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61BE1-E293-4E84-8ABC-1788D8E8EE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BB568-4DF4-4DB7-95A3-4713C9BF2C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91A3-7DD6-4401-8DCD-A2DAED20A2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661A-D7C0-4CCE-9A30-BCA6FF7BD6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9277-890E-4A6B-B817-A50CBE4004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518E-7C0C-4B84-8931-674DCD5747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E3466-9B23-464A-AAF8-638A942F77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A6B3-54B0-406B-9145-3A3B2DB1F6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D526A-DA0B-4C59-81ED-E5D0C50079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9EAF-0CE5-4525-B59A-7E61B3AFD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D766DBBC-9877-412A-916A-EE540C4BA1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AE43F-A96D-467D-9890-23DF8F8E404E}" type="slidenum">
              <a:rPr lang="it-IT"/>
              <a:pPr>
                <a:defRPr/>
              </a:pPr>
              <a:t>1</a:t>
            </a:fld>
            <a:endParaRPr lang="it-IT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987675" y="1889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Dosimetria interna</a:t>
            </a:r>
          </a:p>
        </p:txBody>
      </p:sp>
      <p:sp>
        <p:nvSpPr>
          <p:cNvPr id="16388" name="Rectangle 41"/>
          <p:cNvSpPr>
            <a:spLocks noChangeArrowheads="1"/>
          </p:cNvSpPr>
          <p:nvPr/>
        </p:nvSpPr>
        <p:spPr bwMode="auto">
          <a:xfrm>
            <a:off x="500063" y="1357313"/>
            <a:ext cx="8281987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it-IT" b="0"/>
              <a:t>La </a:t>
            </a:r>
            <a:r>
              <a:rPr lang="it-IT"/>
              <a:t>dosimetria interna</a:t>
            </a:r>
            <a:r>
              <a:rPr lang="it-IT" b="0"/>
              <a:t> è la branca della dosimetria che tratta il calcolo della dose assorbita dai diversi organi e tessuti del corpo nei casi di introduzione di sostanze radioattive nell’organismo </a:t>
            </a:r>
            <a:r>
              <a:rPr lang="it-IT"/>
              <a:t>(IRRADIAZIONE INTERNA)</a:t>
            </a:r>
            <a:r>
              <a:rPr lang="it-IT" b="0"/>
              <a:t> sia per fini radio protezionistici sia per scopi di medicina nucleare.   </a:t>
            </a:r>
          </a:p>
          <a:p>
            <a:pPr algn="just">
              <a:lnSpc>
                <a:spcPct val="120000"/>
              </a:lnSpc>
            </a:pPr>
            <a:endParaRPr lang="it-IT" b="0"/>
          </a:p>
          <a:p>
            <a:pPr algn="just">
              <a:lnSpc>
                <a:spcPct val="120000"/>
              </a:lnSpc>
            </a:pPr>
            <a:r>
              <a:rPr lang="it-IT" b="0"/>
              <a:t>Si distinguono due aspetti:</a:t>
            </a:r>
          </a:p>
          <a:p>
            <a:pPr algn="just">
              <a:lnSpc>
                <a:spcPct val="120000"/>
              </a:lnSpc>
            </a:pPr>
            <a:endParaRPr lang="it-IT" b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>
                <a:solidFill>
                  <a:srgbClr val="FF0000"/>
                </a:solidFill>
              </a:rPr>
              <a:t>Fisico geometrico: </a:t>
            </a:r>
            <a:r>
              <a:rPr lang="it-IT" b="0"/>
              <a:t>si studiano le relazioni intercorrenti tra attività presente in un certo organo e rateo di dose assorbita in esso o altri tessuti. </a:t>
            </a:r>
          </a:p>
          <a:p>
            <a:pPr algn="just">
              <a:lnSpc>
                <a:spcPct val="120000"/>
              </a:lnSpc>
            </a:pPr>
            <a:endParaRPr lang="it-IT" b="0"/>
          </a:p>
          <a:p>
            <a:pPr algn="just">
              <a:lnSpc>
                <a:spcPct val="120000"/>
              </a:lnSpc>
            </a:pPr>
            <a:r>
              <a:rPr lang="it-IT">
                <a:solidFill>
                  <a:srgbClr val="FF0000"/>
                </a:solidFill>
              </a:rPr>
              <a:t>Metabolico: </a:t>
            </a:r>
            <a:r>
              <a:rPr lang="it-IT" b="0"/>
              <a:t>andamento temporale della distribuzione dei radionuclidi nell’organismo in relazione alle modalità di introduzione ed ai normali processi del ricambio fisiologo. </a:t>
            </a:r>
          </a:p>
          <a:p>
            <a:pPr algn="just"/>
            <a:endParaRPr lang="it-IT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2536B-3684-4DAC-8934-732608708055}" type="slidenum">
              <a:rPr lang="it-IT"/>
              <a:pPr>
                <a:defRPr/>
              </a:pPr>
              <a:t>10</a:t>
            </a:fld>
            <a:endParaRPr lang="it-IT"/>
          </a:p>
        </p:txBody>
      </p:sp>
      <p:grpSp>
        <p:nvGrpSpPr>
          <p:cNvPr id="7172" name="Group 26"/>
          <p:cNvGrpSpPr>
            <a:grpSpLocks/>
          </p:cNvGrpSpPr>
          <p:nvPr/>
        </p:nvGrpSpPr>
        <p:grpSpPr bwMode="auto">
          <a:xfrm>
            <a:off x="1857375" y="857250"/>
            <a:ext cx="5111750" cy="1374775"/>
            <a:chOff x="1338" y="1162"/>
            <a:chExt cx="3220" cy="866"/>
          </a:xfrm>
        </p:grpSpPr>
        <p:sp>
          <p:nvSpPr>
            <p:cNvPr id="7186" name="Line 5"/>
            <p:cNvSpPr>
              <a:spLocks noChangeShapeType="1"/>
            </p:cNvSpPr>
            <p:nvPr/>
          </p:nvSpPr>
          <p:spPr bwMode="auto">
            <a:xfrm>
              <a:off x="1338" y="1616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6"/>
            <p:cNvSpPr>
              <a:spLocks noChangeShapeType="1"/>
            </p:cNvSpPr>
            <p:nvPr/>
          </p:nvSpPr>
          <p:spPr bwMode="auto">
            <a:xfrm>
              <a:off x="2381" y="1616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7"/>
            <p:cNvSpPr>
              <a:spLocks noChangeShapeType="1"/>
            </p:cNvSpPr>
            <p:nvPr/>
          </p:nvSpPr>
          <p:spPr bwMode="auto">
            <a:xfrm>
              <a:off x="3606" y="129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8"/>
            <p:cNvSpPr>
              <a:spLocks noChangeShapeType="1"/>
            </p:cNvSpPr>
            <p:nvPr/>
          </p:nvSpPr>
          <p:spPr bwMode="auto">
            <a:xfrm>
              <a:off x="3606" y="129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9"/>
            <p:cNvSpPr>
              <a:spLocks noChangeShapeType="1"/>
            </p:cNvSpPr>
            <p:nvPr/>
          </p:nvSpPr>
          <p:spPr bwMode="auto">
            <a:xfrm>
              <a:off x="3425" y="152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5"/>
            <p:cNvSpPr>
              <a:spLocks noChangeShapeType="1"/>
            </p:cNvSpPr>
            <p:nvPr/>
          </p:nvSpPr>
          <p:spPr bwMode="auto">
            <a:xfrm>
              <a:off x="3605" y="170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6"/>
            <p:cNvSpPr>
              <a:spLocks noChangeShapeType="1"/>
            </p:cNvSpPr>
            <p:nvPr/>
          </p:nvSpPr>
          <p:spPr bwMode="auto">
            <a:xfrm>
              <a:off x="3424" y="170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7"/>
            <p:cNvSpPr>
              <a:spLocks noChangeShapeType="1"/>
            </p:cNvSpPr>
            <p:nvPr/>
          </p:nvSpPr>
          <p:spPr bwMode="auto">
            <a:xfrm>
              <a:off x="3606" y="193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Rectangle 18"/>
            <p:cNvSpPr>
              <a:spLocks noChangeArrowheads="1"/>
            </p:cNvSpPr>
            <p:nvPr/>
          </p:nvSpPr>
          <p:spPr bwMode="auto">
            <a:xfrm>
              <a:off x="3923" y="1162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Text Box 19"/>
            <p:cNvSpPr txBox="1">
              <a:spLocks noChangeArrowheads="1"/>
            </p:cNvSpPr>
            <p:nvPr/>
          </p:nvSpPr>
          <p:spPr bwMode="auto">
            <a:xfrm>
              <a:off x="4059" y="1201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400" b="0"/>
                <a:t>c</a:t>
              </a:r>
            </a:p>
          </p:txBody>
        </p:sp>
        <p:sp>
          <p:nvSpPr>
            <p:cNvPr id="7196" name="Rectangle 20"/>
            <p:cNvSpPr>
              <a:spLocks noChangeArrowheads="1"/>
            </p:cNvSpPr>
            <p:nvPr/>
          </p:nvSpPr>
          <p:spPr bwMode="auto">
            <a:xfrm>
              <a:off x="3923" y="1797"/>
              <a:ext cx="635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Text Box 21"/>
            <p:cNvSpPr txBox="1">
              <a:spLocks noChangeArrowheads="1"/>
            </p:cNvSpPr>
            <p:nvPr/>
          </p:nvSpPr>
          <p:spPr bwMode="auto">
            <a:xfrm>
              <a:off x="4059" y="1836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400" b="0"/>
                <a:t>d</a:t>
              </a:r>
            </a:p>
          </p:txBody>
        </p:sp>
        <p:sp>
          <p:nvSpPr>
            <p:cNvPr id="7198" name="Rectangle 22"/>
            <p:cNvSpPr>
              <a:spLocks noChangeArrowheads="1"/>
            </p:cNvSpPr>
            <p:nvPr/>
          </p:nvSpPr>
          <p:spPr bwMode="auto">
            <a:xfrm>
              <a:off x="3016" y="1480"/>
              <a:ext cx="408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Text Box 23"/>
            <p:cNvSpPr txBox="1">
              <a:spLocks noChangeArrowheads="1"/>
            </p:cNvSpPr>
            <p:nvPr/>
          </p:nvSpPr>
          <p:spPr bwMode="auto">
            <a:xfrm>
              <a:off x="3107" y="1525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400" b="0"/>
                <a:t>b</a:t>
              </a:r>
            </a:p>
          </p:txBody>
        </p:sp>
        <p:sp>
          <p:nvSpPr>
            <p:cNvPr id="7200" name="Rectangle 24"/>
            <p:cNvSpPr>
              <a:spLocks noChangeArrowheads="1"/>
            </p:cNvSpPr>
            <p:nvPr/>
          </p:nvSpPr>
          <p:spPr bwMode="auto">
            <a:xfrm>
              <a:off x="1973" y="1480"/>
              <a:ext cx="408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Text Box 25"/>
            <p:cNvSpPr txBox="1">
              <a:spLocks noChangeArrowheads="1"/>
            </p:cNvSpPr>
            <p:nvPr/>
          </p:nvSpPr>
          <p:spPr bwMode="auto">
            <a:xfrm>
              <a:off x="2064" y="1525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400" b="0"/>
                <a:t>a</a:t>
              </a:r>
            </a:p>
          </p:txBody>
        </p:sp>
      </p:grpSp>
      <p:sp>
        <p:nvSpPr>
          <p:cNvPr id="7173" name="Text Box 27"/>
          <p:cNvSpPr txBox="1">
            <a:spLocks noChangeArrowheads="1"/>
          </p:cNvSpPr>
          <p:nvPr/>
        </p:nvSpPr>
        <p:spPr bwMode="auto">
          <a:xfrm>
            <a:off x="3729038" y="1217613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>
                <a:latin typeface="Symbol" pitchFamily="18" charset="2"/>
              </a:rPr>
              <a:t>l</a:t>
            </a:r>
            <a:r>
              <a:rPr lang="it-IT" sz="1400" b="0" baseline="-25000"/>
              <a:t>a,b</a:t>
            </a:r>
            <a:endParaRPr lang="it-IT" sz="1400" b="0">
              <a:latin typeface="Symbol" pitchFamily="18" charset="2"/>
            </a:endParaRPr>
          </a:p>
        </p:txBody>
      </p:sp>
      <p:sp>
        <p:nvSpPr>
          <p:cNvPr id="7174" name="Text Box 28"/>
          <p:cNvSpPr txBox="1">
            <a:spLocks noChangeArrowheads="1"/>
          </p:cNvSpPr>
          <p:nvPr/>
        </p:nvSpPr>
        <p:spPr bwMode="auto">
          <a:xfrm>
            <a:off x="5168900" y="64135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>
                <a:latin typeface="Symbol" pitchFamily="18" charset="2"/>
              </a:rPr>
              <a:t>l</a:t>
            </a:r>
            <a:r>
              <a:rPr lang="it-IT" sz="1400" b="0" baseline="-25000"/>
              <a:t>b,c</a:t>
            </a:r>
            <a:endParaRPr lang="it-IT" sz="1400" b="0">
              <a:latin typeface="Symbol" pitchFamily="18" charset="2"/>
            </a:endParaRPr>
          </a:p>
        </p:txBody>
      </p:sp>
      <p:sp>
        <p:nvSpPr>
          <p:cNvPr id="7175" name="Text Box 29"/>
          <p:cNvSpPr txBox="1">
            <a:spLocks noChangeArrowheads="1"/>
          </p:cNvSpPr>
          <p:nvPr/>
        </p:nvSpPr>
        <p:spPr bwMode="auto">
          <a:xfrm>
            <a:off x="642938" y="2714625"/>
            <a:ext cx="806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/>
              <a:t>Nel compartimento </a:t>
            </a:r>
            <a:r>
              <a:rPr lang="it-IT"/>
              <a:t>b</a:t>
            </a:r>
            <a:r>
              <a:rPr lang="it-IT" b="0"/>
              <a:t> l’attività q</a:t>
            </a:r>
            <a:r>
              <a:rPr lang="it-IT" b="0" baseline="-25000"/>
              <a:t>b</a:t>
            </a:r>
            <a:r>
              <a:rPr lang="it-IT" b="0"/>
              <a:t>(t) soddisfa, </a:t>
            </a:r>
          </a:p>
        </p:txBody>
      </p:sp>
      <p:graphicFrame>
        <p:nvGraphicFramePr>
          <p:cNvPr id="7170" name="Object 30"/>
          <p:cNvGraphicFramePr>
            <a:graphicFrameLocks noChangeAspect="1"/>
          </p:cNvGraphicFramePr>
          <p:nvPr/>
        </p:nvGraphicFramePr>
        <p:xfrm>
          <a:off x="1857375" y="3429000"/>
          <a:ext cx="4324350" cy="657225"/>
        </p:xfrm>
        <a:graphic>
          <a:graphicData uri="http://schemas.openxmlformats.org/presentationml/2006/ole">
            <p:oleObj spid="_x0000_s7170" name="Equation" r:id="rId3" imgW="2311200" imgH="393480" progId="Equation.3">
              <p:embed/>
            </p:oleObj>
          </a:graphicData>
        </a:graphic>
      </p:graphicFrame>
      <p:sp>
        <p:nvSpPr>
          <p:cNvPr id="7176" name="Line 31"/>
          <p:cNvSpPr>
            <a:spLocks noChangeShapeType="1"/>
          </p:cNvSpPr>
          <p:nvPr/>
        </p:nvSpPr>
        <p:spPr bwMode="auto">
          <a:xfrm>
            <a:off x="3286125" y="4071938"/>
            <a:ext cx="0" cy="92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32"/>
          <p:cNvSpPr txBox="1">
            <a:spLocks noChangeArrowheads="1"/>
          </p:cNvSpPr>
          <p:nvPr/>
        </p:nvSpPr>
        <p:spPr bwMode="auto">
          <a:xfrm>
            <a:off x="827088" y="5118100"/>
            <a:ext cx="439261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Quantità del contaminante trasferita in </a:t>
            </a:r>
            <a:r>
              <a:rPr lang="it-IT" sz="1600"/>
              <a:t>b</a:t>
            </a:r>
            <a:r>
              <a:rPr lang="it-IT" sz="1600" b="0"/>
              <a:t> da </a:t>
            </a:r>
            <a:r>
              <a:rPr lang="it-IT" sz="1600"/>
              <a:t>a</a:t>
            </a:r>
          </a:p>
        </p:txBody>
      </p:sp>
      <p:sp>
        <p:nvSpPr>
          <p:cNvPr id="7178" name="Line 33"/>
          <p:cNvSpPr>
            <a:spLocks noChangeShapeType="1"/>
          </p:cNvSpPr>
          <p:nvPr/>
        </p:nvSpPr>
        <p:spPr bwMode="auto">
          <a:xfrm>
            <a:off x="4286250" y="4000500"/>
            <a:ext cx="1285875" cy="142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34"/>
          <p:cNvSpPr>
            <a:spLocks noChangeShapeType="1"/>
          </p:cNvSpPr>
          <p:nvPr/>
        </p:nvSpPr>
        <p:spPr bwMode="auto">
          <a:xfrm>
            <a:off x="5143500" y="4000500"/>
            <a:ext cx="642938" cy="150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35"/>
          <p:cNvSpPr txBox="1">
            <a:spLocks noChangeArrowheads="1"/>
          </p:cNvSpPr>
          <p:nvPr/>
        </p:nvSpPr>
        <p:spPr bwMode="auto">
          <a:xfrm>
            <a:off x="5097463" y="222567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>
                <a:latin typeface="Symbol" pitchFamily="18" charset="2"/>
              </a:rPr>
              <a:t>l</a:t>
            </a:r>
            <a:r>
              <a:rPr lang="it-IT" sz="1400" b="0" baseline="-25000"/>
              <a:t>b,d</a:t>
            </a:r>
            <a:endParaRPr lang="it-IT" sz="1400" b="0">
              <a:latin typeface="Symbol" pitchFamily="18" charset="2"/>
            </a:endParaRPr>
          </a:p>
        </p:txBody>
      </p:sp>
      <p:sp>
        <p:nvSpPr>
          <p:cNvPr id="7181" name="Text Box 36"/>
          <p:cNvSpPr txBox="1">
            <a:spLocks noChangeArrowheads="1"/>
          </p:cNvSpPr>
          <p:nvPr/>
        </p:nvSpPr>
        <p:spPr bwMode="auto">
          <a:xfrm>
            <a:off x="5292725" y="5516563"/>
            <a:ext cx="33115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frazioni trasferite da </a:t>
            </a:r>
            <a:r>
              <a:rPr lang="it-IT" sz="1600"/>
              <a:t>b</a:t>
            </a:r>
            <a:r>
              <a:rPr lang="it-IT" sz="1600" b="0"/>
              <a:t> </a:t>
            </a:r>
            <a:r>
              <a:rPr lang="it-IT" sz="1600" b="0">
                <a:sym typeface="Wingdings" pitchFamily="2" charset="2"/>
              </a:rPr>
              <a:t> </a:t>
            </a:r>
            <a:r>
              <a:rPr lang="it-IT" sz="1600" b="0"/>
              <a:t> </a:t>
            </a:r>
            <a:r>
              <a:rPr lang="it-IT" sz="1600"/>
              <a:t>c</a:t>
            </a:r>
            <a:r>
              <a:rPr lang="it-IT" sz="1600" b="0"/>
              <a:t> e </a:t>
            </a:r>
            <a:r>
              <a:rPr lang="it-IT" sz="1600"/>
              <a:t>d</a:t>
            </a:r>
          </a:p>
        </p:txBody>
      </p:sp>
      <p:sp>
        <p:nvSpPr>
          <p:cNvPr id="7182" name="Line 37"/>
          <p:cNvSpPr>
            <a:spLocks noChangeShapeType="1"/>
          </p:cNvSpPr>
          <p:nvPr/>
        </p:nvSpPr>
        <p:spPr bwMode="auto">
          <a:xfrm>
            <a:off x="5929313" y="3929063"/>
            <a:ext cx="3571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38"/>
          <p:cNvSpPr txBox="1">
            <a:spLocks noChangeArrowheads="1"/>
          </p:cNvSpPr>
          <p:nvPr/>
        </p:nvSpPr>
        <p:spPr bwMode="auto">
          <a:xfrm>
            <a:off x="5572125" y="4429125"/>
            <a:ext cx="33115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Diminuzione dell’attività dovuta al decadimento radioattivo</a:t>
            </a:r>
          </a:p>
        </p:txBody>
      </p:sp>
      <p:sp>
        <p:nvSpPr>
          <p:cNvPr id="7184" name="Rectangle 39"/>
          <p:cNvSpPr>
            <a:spLocks noChangeArrowheads="1"/>
          </p:cNvSpPr>
          <p:nvPr/>
        </p:nvSpPr>
        <p:spPr bwMode="auto">
          <a:xfrm>
            <a:off x="395288" y="6021388"/>
            <a:ext cx="8177212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FF0000"/>
                </a:solidFill>
              </a:rPr>
              <a:t>Le costanti</a:t>
            </a:r>
            <a:r>
              <a:rPr lang="it-IT" sz="160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it-IT" sz="1600">
                <a:solidFill>
                  <a:srgbClr val="FF0000"/>
                </a:solidFill>
              </a:rPr>
              <a:t>di proporzionalità</a:t>
            </a:r>
            <a:r>
              <a:rPr lang="it-IT" sz="1600">
                <a:solidFill>
                  <a:srgbClr val="FF0000"/>
                </a:solidFill>
                <a:latin typeface="Symbol" pitchFamily="18" charset="2"/>
              </a:rPr>
              <a:t> l </a:t>
            </a:r>
            <a:r>
              <a:rPr lang="it-IT" sz="1600">
                <a:solidFill>
                  <a:srgbClr val="FF0000"/>
                </a:solidFill>
              </a:rPr>
              <a:t>(di rimozione</a:t>
            </a:r>
            <a:r>
              <a:rPr lang="it-IT" sz="1600" b="0"/>
              <a:t>) sono pari ai reciproci dei tempi medi di ritenzione nei vari compartimenti (valori </a:t>
            </a:r>
            <a:r>
              <a:rPr lang="it-IT" sz="1600" b="0" u="sng"/>
              <a:t>numerici forniti dall’ICRP,  </a:t>
            </a:r>
            <a:r>
              <a:rPr lang="it-IT" sz="1600" b="0"/>
              <a:t>per numerosi organi).</a:t>
            </a:r>
          </a:p>
        </p:txBody>
      </p:sp>
      <p:sp>
        <p:nvSpPr>
          <p:cNvPr id="7185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848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 </a:t>
            </a:r>
            <a:r>
              <a:rPr lang="it-IT" sz="1600" u="sng"/>
              <a:t>ESEMPIO</a:t>
            </a:r>
            <a:r>
              <a:rPr lang="it-IT" sz="1600" b="0" u="sng"/>
              <a:t>:</a:t>
            </a:r>
            <a:r>
              <a:rPr lang="it-IT" sz="1600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5EF0-C1C9-4930-A171-216DDDCB83AA}" type="slidenum">
              <a:rPr lang="it-IT"/>
              <a:pPr>
                <a:defRPr/>
              </a:pPr>
              <a:t>11</a:t>
            </a:fld>
            <a:endParaRPr lang="it-IT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000125" y="1000125"/>
          <a:ext cx="2008188" cy="514350"/>
        </p:xfrm>
        <a:graphic>
          <a:graphicData uri="http://schemas.openxmlformats.org/presentationml/2006/ole">
            <p:oleObj spid="_x0000_s8194" name="Equation" r:id="rId3" imgW="1371600" imgH="393480" progId="Equation.3">
              <p:embed/>
            </p:oleObj>
          </a:graphicData>
        </a:graphic>
      </p:graphicFrame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8640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Il sistema generale di equazioni differenziali che governa il modello a compartimenti per il quale valga una cinetica del primo ordine e per un radionuclide che decada in un elemento stabile è: 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000125" y="1714500"/>
          <a:ext cx="3286125" cy="528638"/>
        </p:xfrm>
        <a:graphic>
          <a:graphicData uri="http://schemas.openxmlformats.org/presentationml/2006/ole">
            <p:oleObj spid="_x0000_s8195" name="Equation" r:id="rId4" imgW="2184120" imgH="393480" progId="Equation.3">
              <p:embed/>
            </p:oleObj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643438" y="1857375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Per i=2,..n</a:t>
            </a:r>
          </a:p>
        </p:txBody>
      </p:sp>
      <p:sp>
        <p:nvSpPr>
          <p:cNvPr id="8203" name="Text Box 8"/>
          <p:cNvSpPr txBox="1">
            <a:spLocks noChangeArrowheads="1"/>
          </p:cNvSpPr>
          <p:nvPr/>
        </p:nvSpPr>
        <p:spPr bwMode="auto">
          <a:xfrm>
            <a:off x="214313" y="2286000"/>
            <a:ext cx="85725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600" b="0"/>
              <a:t>Dove : q</a:t>
            </a:r>
            <a:r>
              <a:rPr lang="it-IT" sz="1600" b="0" baseline="-25000"/>
              <a:t>i</a:t>
            </a:r>
            <a:r>
              <a:rPr lang="it-IT" sz="1600" b="0"/>
              <a:t>(t) è l’attività totale presente nel generico compartimento </a:t>
            </a:r>
            <a:r>
              <a:rPr lang="it-IT" sz="1600" i="1"/>
              <a:t>i</a:t>
            </a:r>
            <a:r>
              <a:rPr lang="it-IT" sz="1600" b="0"/>
              <a:t>, 	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600" b="0"/>
              <a:t>     il rateo </a:t>
            </a:r>
            <a:r>
              <a:rPr lang="it-IT" sz="1600"/>
              <a:t>d’introduzione di attività dall’esterno</a:t>
            </a:r>
            <a:r>
              <a:rPr lang="it-IT" sz="1600" b="0"/>
              <a:t> del sistema nel compartimento </a:t>
            </a:r>
            <a:r>
              <a:rPr lang="it-IT" sz="1600" i="1"/>
              <a:t>i</a:t>
            </a:r>
            <a:r>
              <a:rPr lang="it-IT" sz="1600" b="0"/>
              <a:t> all’istante </a:t>
            </a:r>
            <a:r>
              <a:rPr lang="it-IT" sz="1600" i="1"/>
              <a:t>t.</a:t>
            </a:r>
            <a:r>
              <a:rPr lang="it-IT" sz="1600" b="0"/>
              <a:t>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600" b="0">
                <a:latin typeface="Symbol" pitchFamily="18" charset="2"/>
              </a:rPr>
              <a:t>l</a:t>
            </a:r>
            <a:r>
              <a:rPr lang="it-IT" sz="1600" b="0" baseline="-25000"/>
              <a:t>(i-1,i) </a:t>
            </a:r>
            <a:r>
              <a:rPr lang="it-IT" sz="1600" b="0"/>
              <a:t>la costante che governa il trasferimento del materiale dal compartimento</a:t>
            </a:r>
            <a:r>
              <a:rPr lang="it-IT" sz="1600" i="1"/>
              <a:t> i-1</a:t>
            </a:r>
            <a:r>
              <a:rPr lang="it-IT" sz="1600" b="0"/>
              <a:t> ad </a:t>
            </a:r>
            <a:r>
              <a:rPr lang="it-IT" sz="1600" i="1"/>
              <a:t>i</a:t>
            </a:r>
            <a:r>
              <a:rPr lang="it-IT" sz="1600" b="0"/>
              <a:t> e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600" b="0">
                <a:latin typeface="Symbol" pitchFamily="18" charset="2"/>
              </a:rPr>
              <a:t>  l</a:t>
            </a:r>
            <a:r>
              <a:rPr lang="it-IT" sz="1600" b="0" baseline="-25000"/>
              <a:t>i</a:t>
            </a:r>
            <a:r>
              <a:rPr lang="it-IT" sz="1600" b="0"/>
              <a:t> la costante con cui si tiene conto della diminuzione di materiale del compartimento</a:t>
            </a:r>
            <a:r>
              <a:rPr lang="it-IT" sz="1600" i="1"/>
              <a:t> i </a:t>
            </a:r>
            <a:r>
              <a:rPr lang="it-IT" sz="1600" b="0"/>
              <a:t>(somma di due termini, frazione di materiale trasf dal compartimento i al successivo, e per il decadimento radioattivo).</a:t>
            </a:r>
          </a:p>
          <a:p>
            <a:pPr algn="just">
              <a:spcBef>
                <a:spcPct val="50000"/>
              </a:spcBef>
            </a:pPr>
            <a:r>
              <a:rPr lang="it-IT" sz="1600" b="0">
                <a:sym typeface="Wingdings" pitchFamily="2" charset="2"/>
              </a:rPr>
              <a:t> </a:t>
            </a:r>
            <a:r>
              <a:rPr lang="it-IT" sz="1600" b="0"/>
              <a:t>Se l’introduzione avviene solo nel primo compartimento  	      per ogni i, q</a:t>
            </a:r>
            <a:r>
              <a:rPr lang="it-IT" sz="1600" b="0" baseline="-25000"/>
              <a:t>1</a:t>
            </a:r>
            <a:r>
              <a:rPr lang="it-IT" sz="1600" b="0"/>
              <a:t>(0) è l’attività depositata,  q</a:t>
            </a:r>
            <a:r>
              <a:rPr lang="it-IT" sz="1600" b="0" baseline="-25000"/>
              <a:t>i</a:t>
            </a:r>
            <a:r>
              <a:rPr lang="it-IT" sz="1600" b="0"/>
              <a:t>(t)=0 i=2,..n si dimostra che :</a:t>
            </a:r>
          </a:p>
          <a:p>
            <a:pPr algn="just">
              <a:spcBef>
                <a:spcPct val="50000"/>
              </a:spcBef>
            </a:pPr>
            <a:endParaRPr lang="it-IT" sz="1600" b="0"/>
          </a:p>
          <a:p>
            <a:pPr algn="just">
              <a:spcBef>
                <a:spcPct val="50000"/>
              </a:spcBef>
            </a:pPr>
            <a:endParaRPr lang="it-IT" sz="1600" b="0"/>
          </a:p>
        </p:txBody>
      </p:sp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125413" y="2714625"/>
          <a:ext cx="446087" cy="315913"/>
        </p:xfrm>
        <a:graphic>
          <a:graphicData uri="http://schemas.openxmlformats.org/presentationml/2006/ole">
            <p:oleObj spid="_x0000_s8196" name="Equation" r:id="rId5" imgW="304560" imgH="241200" progId="Equation.3">
              <p:embed/>
            </p:oleObj>
          </a:graphicData>
        </a:graphic>
      </p:graphicFrame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5357813" y="4857750"/>
          <a:ext cx="781050" cy="315913"/>
        </p:xfrm>
        <a:graphic>
          <a:graphicData uri="http://schemas.openxmlformats.org/presentationml/2006/ole">
            <p:oleObj spid="_x0000_s8197" name="Equation" r:id="rId6" imgW="533160" imgH="241200" progId="Equation.3">
              <p:embed/>
            </p:oleObj>
          </a:graphicData>
        </a:graphic>
      </p:graphicFrame>
      <p:graphicFrame>
        <p:nvGraphicFramePr>
          <p:cNvPr id="8198" name="Object 11"/>
          <p:cNvGraphicFramePr>
            <a:graphicFrameLocks noChangeAspect="1"/>
          </p:cNvGraphicFramePr>
          <p:nvPr/>
        </p:nvGraphicFramePr>
        <p:xfrm>
          <a:off x="785813" y="5143500"/>
          <a:ext cx="4500562" cy="1430338"/>
        </p:xfrm>
        <a:graphic>
          <a:graphicData uri="http://schemas.openxmlformats.org/presentationml/2006/ole">
            <p:oleObj spid="_x0000_s8198" name="Equation" r:id="rId7" imgW="2476440" imgH="914400" progId="Equation.3">
              <p:embed/>
            </p:oleObj>
          </a:graphicData>
        </a:graphic>
      </p:graphicFrame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214313" y="54292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(**)</a:t>
            </a:r>
          </a:p>
        </p:txBody>
      </p:sp>
      <p:graphicFrame>
        <p:nvGraphicFramePr>
          <p:cNvPr id="8199" name="Object 11"/>
          <p:cNvGraphicFramePr>
            <a:graphicFrameLocks noChangeAspect="1"/>
          </p:cNvGraphicFramePr>
          <p:nvPr/>
        </p:nvGraphicFramePr>
        <p:xfrm>
          <a:off x="5857875" y="5072063"/>
          <a:ext cx="3035300" cy="1196975"/>
        </p:xfrm>
        <a:graphic>
          <a:graphicData uri="http://schemas.openxmlformats.org/presentationml/2006/ole">
            <p:oleObj spid="_x0000_s8199" name="Equazione" r:id="rId8" imgW="19429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86821-BE6C-4E76-8890-98251527EABA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31913" y="260350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Modello dosimetrico per il sistema respiratorio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7921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Si applica all’inalazione di aerosol: ossia particelle in sospensione di dimensioni comprese tra 0.01</a:t>
            </a:r>
            <a:r>
              <a:rPr lang="it-IT" sz="1600" b="0">
                <a:latin typeface="Symbol" pitchFamily="18" charset="2"/>
              </a:rPr>
              <a:t>m</a:t>
            </a:r>
            <a:r>
              <a:rPr lang="it-IT" sz="1600" b="0"/>
              <a:t>m e 10</a:t>
            </a:r>
            <a:r>
              <a:rPr lang="it-IT" sz="1600" b="0">
                <a:latin typeface="Symbol" pitchFamily="18" charset="2"/>
              </a:rPr>
              <a:t>m</a:t>
            </a:r>
            <a:r>
              <a:rPr lang="it-IT" sz="1600" b="0"/>
              <a:t>m. </a:t>
            </a:r>
          </a:p>
        </p:txBody>
      </p:sp>
      <p:sp>
        <p:nvSpPr>
          <p:cNvPr id="19461" name="Text Box 60"/>
          <p:cNvSpPr txBox="1">
            <a:spLocks noChangeArrowheads="1"/>
          </p:cNvSpPr>
          <p:nvPr/>
        </p:nvSpPr>
        <p:spPr bwMode="auto">
          <a:xfrm>
            <a:off x="3924300" y="6092825"/>
            <a:ext cx="424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Ciascun compartimento (a,b,…) è legato ad un particolare processo di rimozione dell’attività. 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689100"/>
            <a:ext cx="56435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ttangolo 56"/>
          <p:cNvSpPr>
            <a:spLocks noChangeArrowheads="1"/>
          </p:cNvSpPr>
          <p:nvPr/>
        </p:nvSpPr>
        <p:spPr bwMode="auto">
          <a:xfrm>
            <a:off x="5429250" y="2714625"/>
            <a:ext cx="323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0"/>
              <a:t>deposizioni percentuali iniziali </a:t>
            </a:r>
            <a:endParaRPr lang="en-US"/>
          </a:p>
        </p:txBody>
      </p:sp>
      <p:cxnSp>
        <p:nvCxnSpPr>
          <p:cNvPr id="19464" name="Connettore 2 58"/>
          <p:cNvCxnSpPr>
            <a:cxnSpLocks noChangeShapeType="1"/>
            <a:endCxn id="19463" idx="1"/>
          </p:cNvCxnSpPr>
          <p:nvPr/>
        </p:nvCxnSpPr>
        <p:spPr bwMode="auto">
          <a:xfrm>
            <a:off x="3786188" y="2500313"/>
            <a:ext cx="1643062" cy="398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A95CF-6A69-448D-9B3D-7BA90752577A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488237" cy="56324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000" dirty="0">
                <a:solidFill>
                  <a:srgbClr val="FF0000"/>
                </a:solidFill>
              </a:rPr>
              <a:t>La frazione degli aerosol </a:t>
            </a:r>
            <a:r>
              <a:rPr lang="it-IT" sz="2000" b="0" dirty="0"/>
              <a:t>inalati che si deposita sulle pareti di ciascuna regione dipende dalle dimensioni, dalla forma e dalla densità dei particolati e dalle modalità di respirazione.</a:t>
            </a:r>
          </a:p>
          <a:p>
            <a:pPr algn="just">
              <a:spcBef>
                <a:spcPct val="50000"/>
              </a:spcBef>
              <a:defRPr/>
            </a:pPr>
            <a:endParaRPr lang="it-IT" sz="2000" b="0" dirty="0"/>
          </a:p>
          <a:p>
            <a:pPr algn="just">
              <a:spcBef>
                <a:spcPct val="50000"/>
              </a:spcBef>
              <a:defRPr/>
            </a:pPr>
            <a:r>
              <a:rPr lang="it-IT" sz="2000" b="0" dirty="0"/>
              <a:t>Si caratterizza l’aerosol per mezzo del </a:t>
            </a:r>
            <a:r>
              <a:rPr lang="it-IT" sz="2000" dirty="0"/>
              <a:t>diametro aerodinamico mediano di attività AMAD: </a:t>
            </a:r>
            <a:r>
              <a:rPr lang="it-IT" sz="2000" b="0" dirty="0"/>
              <a:t>definito come il diametro della particella sferica di densità unitaria con lo stesso comportamento aerodinamico della particella di attività media per l’intero aerosol.</a:t>
            </a:r>
          </a:p>
          <a:p>
            <a:pPr algn="just">
              <a:spcBef>
                <a:spcPct val="50000"/>
              </a:spcBef>
              <a:defRPr/>
            </a:pPr>
            <a:endParaRPr lang="it-IT" sz="2000" b="0" dirty="0"/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b="0" dirty="0"/>
              <a:t> Per esempio le deposizioni percentuali iniziali </a:t>
            </a:r>
            <a:r>
              <a:rPr lang="it-IT" sz="2000" dirty="0">
                <a:solidFill>
                  <a:srgbClr val="FF0000"/>
                </a:solidFill>
              </a:rPr>
              <a:t>D</a:t>
            </a:r>
            <a:r>
              <a:rPr lang="it-IT" sz="2000" baseline="-25000" dirty="0">
                <a:solidFill>
                  <a:srgbClr val="FF0000"/>
                </a:solidFill>
              </a:rPr>
              <a:t>N-P</a:t>
            </a:r>
            <a:r>
              <a:rPr lang="it-IT" sz="2000" dirty="0">
                <a:solidFill>
                  <a:srgbClr val="FF0000"/>
                </a:solidFill>
              </a:rPr>
              <a:t> ,  D</a:t>
            </a:r>
            <a:r>
              <a:rPr lang="it-IT" sz="2000" baseline="-25000" dirty="0">
                <a:solidFill>
                  <a:srgbClr val="FF0000"/>
                </a:solidFill>
              </a:rPr>
              <a:t>T-B</a:t>
            </a:r>
            <a:r>
              <a:rPr lang="it-IT" sz="2000" dirty="0">
                <a:solidFill>
                  <a:srgbClr val="FF0000"/>
                </a:solidFill>
              </a:rPr>
              <a:t> e D</a:t>
            </a:r>
            <a:r>
              <a:rPr lang="it-IT" sz="2000" baseline="-25000" dirty="0">
                <a:solidFill>
                  <a:srgbClr val="FF0000"/>
                </a:solidFill>
              </a:rPr>
              <a:t>P </a:t>
            </a:r>
            <a:r>
              <a:rPr lang="it-IT" sz="2000" b="0" dirty="0"/>
              <a:t>nelle tre regioni</a:t>
            </a:r>
            <a:r>
              <a:rPr lang="it-IT" sz="2000" b="0" baseline="-25000" dirty="0"/>
              <a:t> </a:t>
            </a:r>
            <a:r>
              <a:rPr lang="it-IT" sz="2000" b="0" dirty="0"/>
              <a:t>per un aerosol di AMAD 1</a:t>
            </a:r>
            <a:r>
              <a:rPr lang="it-IT" sz="2000" b="0" dirty="0">
                <a:latin typeface="Symbol" pitchFamily="18" charset="2"/>
              </a:rPr>
              <a:t>m</a:t>
            </a:r>
            <a:r>
              <a:rPr lang="it-IT" sz="2000" b="0" dirty="0"/>
              <a:t>m sono di 30 %, 8% e 25 % rispettivamente. Il restante 37 % viene espulso. </a:t>
            </a:r>
          </a:p>
          <a:p>
            <a:pPr algn="just">
              <a:spcBef>
                <a:spcPct val="50000"/>
              </a:spcBef>
              <a:defRPr/>
            </a:pPr>
            <a:endParaRPr lang="it-IT" sz="2000" b="0" dirty="0"/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b="0" dirty="0"/>
              <a:t> Per ogni </a:t>
            </a:r>
            <a:r>
              <a:rPr lang="it-IT" sz="2000" b="0" dirty="0" err="1"/>
              <a:t>Bq</a:t>
            </a:r>
            <a:r>
              <a:rPr lang="it-IT" sz="2000" b="0" dirty="0"/>
              <a:t> introdotto per inalazione si depositano quindi nell’apparato respiratorio:  0.63 </a:t>
            </a:r>
            <a:r>
              <a:rPr lang="it-IT" sz="2000" b="0" dirty="0" err="1"/>
              <a:t>Bq</a:t>
            </a:r>
            <a:r>
              <a:rPr lang="it-IT" sz="2000" b="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7C327-9C30-4944-B650-5FBAB1FA376E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2804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I composti inalati sono suddivisi in </a:t>
            </a:r>
            <a:r>
              <a:rPr lang="it-IT" b="0" u="sng"/>
              <a:t>tre categorie</a:t>
            </a:r>
            <a:r>
              <a:rPr lang="it-IT" b="0"/>
              <a:t> in relazione al tempo di dimezzamento biologico nel parenchima polmonare: </a:t>
            </a:r>
          </a:p>
          <a:p>
            <a:pPr algn="just">
              <a:spcBef>
                <a:spcPct val="50000"/>
              </a:spcBef>
            </a:pPr>
            <a:r>
              <a:rPr lang="it-IT"/>
              <a:t>	Classe D</a:t>
            </a:r>
            <a:r>
              <a:rPr lang="it-IT" b="0"/>
              <a:t> </a:t>
            </a:r>
            <a:r>
              <a:rPr lang="it-IT" b="0">
                <a:sym typeface="Wingdings" pitchFamily="2" charset="2"/>
              </a:rPr>
              <a:t> minore di 10 giorni</a:t>
            </a:r>
          </a:p>
          <a:p>
            <a:pPr algn="just">
              <a:spcBef>
                <a:spcPct val="50000"/>
              </a:spcBef>
            </a:pPr>
            <a:r>
              <a:rPr lang="it-IT"/>
              <a:t>	Classe W</a:t>
            </a:r>
            <a:r>
              <a:rPr lang="it-IT" b="0"/>
              <a:t> </a:t>
            </a:r>
            <a:r>
              <a:rPr lang="it-IT" b="0">
                <a:sym typeface="Wingdings" pitchFamily="2" charset="2"/>
              </a:rPr>
              <a:t> tra 10 e 100 giorni</a:t>
            </a:r>
          </a:p>
          <a:p>
            <a:pPr algn="just">
              <a:spcBef>
                <a:spcPct val="50000"/>
              </a:spcBef>
            </a:pPr>
            <a:r>
              <a:rPr lang="it-IT"/>
              <a:t>	Classe Y</a:t>
            </a:r>
            <a:r>
              <a:rPr lang="it-IT" b="0"/>
              <a:t> </a:t>
            </a:r>
            <a:r>
              <a:rPr lang="it-IT" b="0">
                <a:sym typeface="Wingdings" pitchFamily="2" charset="2"/>
              </a:rPr>
              <a:t> maggiore di 100 giorni</a:t>
            </a:r>
          </a:p>
          <a:p>
            <a:pPr algn="just">
              <a:spcBef>
                <a:spcPct val="50000"/>
              </a:spcBef>
            </a:pPr>
            <a:r>
              <a:rPr lang="it-IT" b="0">
                <a:sym typeface="Wingdings" pitchFamily="2" charset="2"/>
              </a:rPr>
              <a:t>I valori delle </a:t>
            </a:r>
            <a:r>
              <a:rPr lang="it-IT" b="0">
                <a:solidFill>
                  <a:srgbClr val="FF0000"/>
                </a:solidFill>
                <a:sym typeface="Wingdings" pitchFamily="2" charset="2"/>
              </a:rPr>
              <a:t>frazioni </a:t>
            </a:r>
            <a:r>
              <a:rPr lang="it-IT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it-IT" b="0">
                <a:sym typeface="Wingdings" pitchFamily="2" charset="2"/>
              </a:rPr>
              <a:t> delle quantità depositate nelle singole regioni che sono trasferite ed i relativi </a:t>
            </a:r>
            <a:r>
              <a:rPr lang="it-IT" b="0">
                <a:solidFill>
                  <a:srgbClr val="FF0000"/>
                </a:solidFill>
                <a:sym typeface="Wingdings" pitchFamily="2" charset="2"/>
              </a:rPr>
              <a:t>tempi di dimezzamento biologico </a:t>
            </a:r>
            <a:r>
              <a:rPr lang="it-IT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it-IT" b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b="0">
                <a:sym typeface="Wingdings" pitchFamily="2" charset="2"/>
              </a:rPr>
              <a:t>sono suggeriti dall’</a:t>
            </a:r>
            <a:r>
              <a:rPr lang="it-IT">
                <a:sym typeface="Wingdings" pitchFamily="2" charset="2"/>
              </a:rPr>
              <a:t>ICRP</a:t>
            </a:r>
            <a:r>
              <a:rPr lang="it-IT" b="0">
                <a:sym typeface="Wingdings" pitchFamily="2" charset="2"/>
              </a:rPr>
              <a:t>:</a:t>
            </a:r>
            <a:endParaRPr lang="it-IT" b="0"/>
          </a:p>
          <a:p>
            <a:pPr algn="just">
              <a:spcBef>
                <a:spcPct val="50000"/>
              </a:spcBef>
            </a:pPr>
            <a:r>
              <a:rPr lang="it-IT" sz="1600" b="0"/>
              <a:t> </a:t>
            </a:r>
          </a:p>
        </p:txBody>
      </p:sp>
      <p:graphicFrame>
        <p:nvGraphicFramePr>
          <p:cNvPr id="21762" name="Group 258"/>
          <p:cNvGraphicFramePr>
            <a:graphicFrameLocks noGrp="1"/>
          </p:cNvGraphicFramePr>
          <p:nvPr/>
        </p:nvGraphicFramePr>
        <p:xfrm>
          <a:off x="468313" y="3101975"/>
          <a:ext cx="6246827" cy="3541072"/>
        </p:xfrm>
        <a:graphic>
          <a:graphicData uri="http://schemas.openxmlformats.org/drawingml/2006/table">
            <a:tbl>
              <a:tblPr/>
              <a:tblGrid>
                <a:gridCol w="878228"/>
                <a:gridCol w="1204047"/>
                <a:gridCol w="724205"/>
                <a:gridCol w="562777"/>
                <a:gridCol w="841204"/>
                <a:gridCol w="630903"/>
                <a:gridCol w="844166"/>
                <a:gridCol w="561297"/>
              </a:tblGrid>
              <a:tr h="263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T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Regione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compartimento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T (giorni)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T (giorni)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T (giorni)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T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859E0-347F-4723-A79F-B527554F330C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280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Dal </a:t>
            </a:r>
            <a:r>
              <a:rPr lang="it-IT" sz="1600"/>
              <a:t>modello a compartimenti</a:t>
            </a:r>
            <a:r>
              <a:rPr lang="it-IT" sz="1600" b="0"/>
              <a:t> ed assumendo che la rimozione del materiale radioattivo avvenga secondo una cinetica del primo ordine, si possono scrivere il sistema di equazioni differenziali. Ad esempio, per </a:t>
            </a:r>
            <a:r>
              <a:rPr lang="it-IT" sz="1600"/>
              <a:t>a (similarmente per le altre)</a:t>
            </a:r>
          </a:p>
          <a:p>
            <a:pPr algn="just">
              <a:spcBef>
                <a:spcPct val="50000"/>
              </a:spcBef>
            </a:pPr>
            <a:endParaRPr lang="it-IT" sz="1600" b="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214313" y="1785938"/>
          <a:ext cx="6142037" cy="866775"/>
        </p:xfrm>
        <a:graphic>
          <a:graphicData uri="http://schemas.openxmlformats.org/presentationml/2006/ole">
            <p:oleObj spid="_x0000_s9218" name="Equation" r:id="rId3" imgW="2489040" imgH="393480" progId="Equation.3">
              <p:embed/>
            </p:oleObj>
          </a:graphicData>
        </a:graphic>
      </p:graphicFrame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3286125" y="25003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039938" y="3576638"/>
            <a:ext cx="252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 Frazione che entra in</a:t>
            </a:r>
            <a:r>
              <a:rPr lang="it-IT" sz="1600"/>
              <a:t> a </a:t>
            </a:r>
            <a:endParaRPr lang="it-IT" sz="1600" b="0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4286250" y="2571750"/>
            <a:ext cx="1071563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214938" y="3500438"/>
            <a:ext cx="2609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Frazione trasferita</a:t>
            </a:r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5572125" y="2643188"/>
            <a:ext cx="12239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6000750" y="2857500"/>
            <a:ext cx="252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Decadimento radioattivo</a:t>
            </a: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2000250" y="2643188"/>
            <a:ext cx="43497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55613" y="3217863"/>
            <a:ext cx="252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Deposizione % iniziali</a:t>
            </a:r>
            <a:r>
              <a:rPr lang="it-IT" sz="1600"/>
              <a:t> </a:t>
            </a:r>
            <a:endParaRPr lang="it-IT" sz="1600" b="0"/>
          </a:p>
        </p:txBody>
      </p: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4" cstate="print"/>
          <a:srcRect l="13071" t="15067"/>
          <a:stretch>
            <a:fillRect/>
          </a:stretch>
        </p:blipFill>
        <p:spPr bwMode="auto">
          <a:xfrm>
            <a:off x="5572125" y="3929063"/>
            <a:ext cx="335756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A6D1B-FB74-421E-B8DF-6287CEF76FB4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395288" y="3068638"/>
            <a:ext cx="5819775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Per esempio: per il compartimento </a:t>
            </a:r>
            <a:r>
              <a:rPr lang="it-IT"/>
              <a:t>a</a:t>
            </a:r>
            <a:r>
              <a:rPr lang="it-IT" b="0"/>
              <a:t> della regione </a:t>
            </a:r>
            <a:r>
              <a:rPr lang="it-IT"/>
              <a:t>N-P</a:t>
            </a:r>
            <a:r>
              <a:rPr lang="it-IT" b="0"/>
              <a:t> il </a:t>
            </a:r>
            <a:r>
              <a:rPr lang="it-IT" u="sng"/>
              <a:t>numero di disintegrazioni</a:t>
            </a:r>
            <a:r>
              <a:rPr lang="it-IT" b="0"/>
              <a:t> sono (vedere tabella per gli altri compartimenti):</a:t>
            </a:r>
          </a:p>
          <a:p>
            <a:pPr algn="just">
              <a:spcBef>
                <a:spcPct val="50000"/>
              </a:spcBef>
            </a:pPr>
            <a:endParaRPr lang="it-IT" b="0"/>
          </a:p>
          <a:p>
            <a:pPr algn="just">
              <a:spcBef>
                <a:spcPct val="50000"/>
              </a:spcBef>
            </a:pPr>
            <a:endParaRPr lang="it-IT" b="0"/>
          </a:p>
          <a:p>
            <a:pPr algn="just">
              <a:spcBef>
                <a:spcPct val="50000"/>
              </a:spcBef>
            </a:pPr>
            <a:r>
              <a:rPr lang="it-IT" b="0"/>
              <a:t>Pertanto il </a:t>
            </a:r>
            <a:r>
              <a:rPr lang="it-IT"/>
              <a:t>rateo del radionuclide inalato</a:t>
            </a:r>
            <a:r>
              <a:rPr lang="it-IT" b="0"/>
              <a:t> trasferito ai fluidi corporei </a:t>
            </a:r>
            <a:r>
              <a:rPr lang="it-IT"/>
              <a:t>BF(t):</a:t>
            </a:r>
          </a:p>
        </p:txBody>
      </p:sp>
      <p:graphicFrame>
        <p:nvGraphicFramePr>
          <p:cNvPr id="10242" name="Object 70"/>
          <p:cNvGraphicFramePr>
            <a:graphicFrameLocks noChangeAspect="1"/>
          </p:cNvGraphicFramePr>
          <p:nvPr/>
        </p:nvGraphicFramePr>
        <p:xfrm>
          <a:off x="714375" y="5786438"/>
          <a:ext cx="5264150" cy="428625"/>
        </p:xfrm>
        <a:graphic>
          <a:graphicData uri="http://schemas.openxmlformats.org/presentationml/2006/ole">
            <p:oleObj spid="_x0000_s10242" name="Equation" r:id="rId3" imgW="2628720" imgH="228600" progId="Equation.3">
              <p:embed/>
            </p:oleObj>
          </a:graphicData>
        </a:graphic>
      </p:graphicFrame>
      <p:sp>
        <p:nvSpPr>
          <p:cNvPr id="10246" name="AutoShape 72"/>
          <p:cNvSpPr>
            <a:spLocks noChangeArrowheads="1"/>
          </p:cNvSpPr>
          <p:nvPr/>
        </p:nvSpPr>
        <p:spPr bwMode="auto">
          <a:xfrm>
            <a:off x="6372225" y="5876925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3" name="Object 67"/>
          <p:cNvGraphicFramePr>
            <a:graphicFrameLocks noChangeAspect="1"/>
          </p:cNvGraphicFramePr>
          <p:nvPr/>
        </p:nvGraphicFramePr>
        <p:xfrm>
          <a:off x="6643688" y="3357563"/>
          <a:ext cx="1436687" cy="750887"/>
        </p:xfrm>
        <a:graphic>
          <a:graphicData uri="http://schemas.openxmlformats.org/presentationml/2006/ole">
            <p:oleObj spid="_x0000_s10243" name="Equazione" r:id="rId4" imgW="825480" imgH="431640" progId="Equation.3">
              <p:embed/>
            </p:oleObj>
          </a:graphicData>
        </a:graphic>
      </p:graphicFrame>
      <p:sp>
        <p:nvSpPr>
          <p:cNvPr id="10247" name="Rettangolo 6"/>
          <p:cNvSpPr>
            <a:spLocks noChangeArrowheads="1"/>
          </p:cNvSpPr>
          <p:nvPr/>
        </p:nvSpPr>
        <p:spPr bwMode="auto">
          <a:xfrm>
            <a:off x="357188" y="285750"/>
            <a:ext cx="7715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Poiché i tempi di dimezzamento di rimozione biologica sono molto più brevi di 50 anni possono essere usate anziché la soluzione (**) espressioni approssimate </a:t>
            </a:r>
            <a:r>
              <a:rPr lang="it-IT"/>
              <a:t>tabulate</a:t>
            </a:r>
            <a:r>
              <a:rPr lang="it-IT" b="0"/>
              <a:t>. </a:t>
            </a:r>
          </a:p>
        </p:txBody>
      </p:sp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5" cstate="print"/>
          <a:srcRect l="13071" t="15067"/>
          <a:stretch>
            <a:fillRect/>
          </a:stretch>
        </p:blipFill>
        <p:spPr bwMode="auto">
          <a:xfrm>
            <a:off x="6286500" y="1071563"/>
            <a:ext cx="24288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58B41-B0AA-4F49-B613-F15A540F7A5E}" type="slidenum">
              <a:rPr lang="it-IT"/>
              <a:pPr>
                <a:defRPr/>
              </a:pPr>
              <a:t>17</a:t>
            </a:fld>
            <a:endParaRPr lang="it-IT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714500" y="1428750"/>
          <a:ext cx="6715125" cy="714375"/>
        </p:xfrm>
        <a:graphic>
          <a:graphicData uri="http://schemas.openxmlformats.org/presentationml/2006/ole">
            <p:oleObj spid="_x0000_s11266" name="Equation" r:id="rId3" imgW="4051080" imgH="431640" progId="Equation.3">
              <p:embed/>
            </p:oleObj>
          </a:graphicData>
        </a:graphic>
      </p:graphicFrame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57250" y="1714500"/>
            <a:ext cx="468313" cy="144463"/>
          </a:xfrm>
          <a:prstGeom prst="right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1500" y="5715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Dalle tabelle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755650" y="3089275"/>
            <a:ext cx="468313" cy="144463"/>
          </a:xfrm>
          <a:prstGeom prst="right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76375" y="2946400"/>
            <a:ext cx="61912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H</a:t>
            </a:r>
            <a:r>
              <a:rPr lang="it-IT" baseline="-25000"/>
              <a:t>50,T </a:t>
            </a:r>
            <a:r>
              <a:rPr lang="it-IT"/>
              <a:t>per un particolato di AMAD pari a 1</a:t>
            </a:r>
            <a:r>
              <a:rPr lang="it-IT">
                <a:latin typeface="Symbol" pitchFamily="18" charset="2"/>
              </a:rPr>
              <a:t>m</a:t>
            </a:r>
            <a:r>
              <a:rPr lang="it-IT"/>
              <a:t>m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684213" y="4170363"/>
            <a:ext cx="468312" cy="144462"/>
          </a:xfrm>
          <a:prstGeom prst="right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1476375" y="3954463"/>
          <a:ext cx="6049963" cy="603250"/>
        </p:xfrm>
        <a:graphic>
          <a:graphicData uri="http://schemas.openxmlformats.org/presentationml/2006/ole">
            <p:oleObj spid="_x0000_s11267" name="Equation" r:id="rId4" imgW="4584600" imgH="457200" progId="Equation.3">
              <p:embed/>
            </p:oleObj>
          </a:graphicData>
        </a:graphic>
      </p:graphicFrame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692275" y="5033963"/>
            <a:ext cx="5689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Dove f</a:t>
            </a:r>
            <a:r>
              <a:rPr lang="it-IT" baseline="-25000"/>
              <a:t>N-P </a:t>
            </a:r>
            <a:r>
              <a:rPr lang="it-IT"/>
              <a:t>f</a:t>
            </a:r>
            <a:r>
              <a:rPr lang="it-IT" baseline="-25000"/>
              <a:t>T-B </a:t>
            </a:r>
            <a:r>
              <a:rPr lang="it-IT"/>
              <a:t>e</a:t>
            </a:r>
            <a:r>
              <a:rPr lang="it-IT" baseline="-25000"/>
              <a:t>  </a:t>
            </a:r>
            <a:r>
              <a:rPr lang="it-IT"/>
              <a:t>f</a:t>
            </a:r>
            <a:r>
              <a:rPr lang="it-IT" baseline="-25000"/>
              <a:t>p </a:t>
            </a:r>
            <a:r>
              <a:rPr lang="it-IT"/>
              <a:t>sono le frazioni dell’equivalente di dose impegnato nell’organo a seguito delle deposizioni nelle regioni N-P T-B e P.</a:t>
            </a:r>
            <a:endParaRPr lang="it-IT" baseline="-25000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1928813" y="571500"/>
            <a:ext cx="703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l’attività trasferita ai </a:t>
            </a:r>
            <a:r>
              <a:rPr lang="it-IT"/>
              <a:t>fluidi corporei</a:t>
            </a:r>
            <a:r>
              <a:rPr lang="it-IT" b="0"/>
              <a:t> per unità di attività inalata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9A0EA-8304-4DE0-BA5A-B1F2FE58EFAD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12297" name="Text Box 4"/>
          <p:cNvSpPr txBox="1">
            <a:spLocks noChangeArrowheads="1"/>
          </p:cNvSpPr>
          <p:nvPr/>
        </p:nvSpPr>
        <p:spPr bwMode="auto">
          <a:xfrm>
            <a:off x="1042988" y="188913"/>
            <a:ext cx="734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Modello dosimetrico per il tratto gastrointestinale</a:t>
            </a:r>
          </a:p>
        </p:txBody>
      </p:sp>
      <p:sp>
        <p:nvSpPr>
          <p:cNvPr id="12298" name="Line 5"/>
          <p:cNvSpPr>
            <a:spLocks noChangeShapeType="1"/>
          </p:cNvSpPr>
          <p:nvPr/>
        </p:nvSpPr>
        <p:spPr bwMode="auto">
          <a:xfrm>
            <a:off x="969963" y="9810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Text Box 6"/>
          <p:cNvSpPr txBox="1">
            <a:spLocks noChangeArrowheads="1"/>
          </p:cNvSpPr>
          <p:nvPr/>
        </p:nvSpPr>
        <p:spPr bwMode="auto">
          <a:xfrm>
            <a:off x="1185863" y="69215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>
                <a:solidFill>
                  <a:srgbClr val="FF3300"/>
                </a:solidFill>
              </a:rPr>
              <a:t>ingestione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466725" y="1557338"/>
            <a:ext cx="10795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8"/>
          <p:cNvSpPr txBox="1">
            <a:spLocks noChangeArrowheads="1"/>
          </p:cNvSpPr>
          <p:nvPr/>
        </p:nvSpPr>
        <p:spPr bwMode="auto">
          <a:xfrm>
            <a:off x="393700" y="162877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Stomaco ST</a:t>
            </a:r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>
            <a:off x="969963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0"/>
          <p:cNvSpPr>
            <a:spLocks noChangeShapeType="1"/>
          </p:cNvSpPr>
          <p:nvPr/>
        </p:nvSpPr>
        <p:spPr bwMode="auto">
          <a:xfrm>
            <a:off x="969963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Rectangle 11"/>
          <p:cNvSpPr>
            <a:spLocks noChangeArrowheads="1"/>
          </p:cNvSpPr>
          <p:nvPr/>
        </p:nvSpPr>
        <p:spPr bwMode="auto">
          <a:xfrm>
            <a:off x="322263" y="2276475"/>
            <a:ext cx="15843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Intestino tenue SI</a:t>
            </a:r>
          </a:p>
        </p:txBody>
      </p:sp>
      <p:sp>
        <p:nvSpPr>
          <p:cNvPr id="12306" name="Rectangle 13"/>
          <p:cNvSpPr>
            <a:spLocks noChangeArrowheads="1"/>
          </p:cNvSpPr>
          <p:nvPr/>
        </p:nvSpPr>
        <p:spPr bwMode="auto">
          <a:xfrm>
            <a:off x="322263" y="2997200"/>
            <a:ext cx="15843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4"/>
          <p:cNvSpPr txBox="1">
            <a:spLocks noChangeArrowheads="1"/>
          </p:cNvSpPr>
          <p:nvPr/>
        </p:nvSpPr>
        <p:spPr bwMode="auto">
          <a:xfrm>
            <a:off x="322263" y="29972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/>
              <a:t>Intestino crasso superiore ULI</a:t>
            </a:r>
          </a:p>
        </p:txBody>
      </p:sp>
      <p:sp>
        <p:nvSpPr>
          <p:cNvPr id="12308" name="Text Box 15"/>
          <p:cNvSpPr txBox="1">
            <a:spLocks noChangeArrowheads="1"/>
          </p:cNvSpPr>
          <p:nvPr/>
        </p:nvSpPr>
        <p:spPr bwMode="auto">
          <a:xfrm>
            <a:off x="322263" y="37893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/>
              <a:t>Intestino crasso inferiore LLI</a:t>
            </a:r>
          </a:p>
        </p:txBody>
      </p:sp>
      <p:sp>
        <p:nvSpPr>
          <p:cNvPr id="12309" name="Rectangle 16"/>
          <p:cNvSpPr>
            <a:spLocks noChangeArrowheads="1"/>
          </p:cNvSpPr>
          <p:nvPr/>
        </p:nvSpPr>
        <p:spPr bwMode="auto">
          <a:xfrm>
            <a:off x="250825" y="3789363"/>
            <a:ext cx="15843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17"/>
          <p:cNvSpPr>
            <a:spLocks noChangeShapeType="1"/>
          </p:cNvSpPr>
          <p:nvPr/>
        </p:nvSpPr>
        <p:spPr bwMode="auto">
          <a:xfrm>
            <a:off x="969963" y="35020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18"/>
          <p:cNvSpPr>
            <a:spLocks noChangeShapeType="1"/>
          </p:cNvSpPr>
          <p:nvPr/>
        </p:nvSpPr>
        <p:spPr bwMode="auto">
          <a:xfrm>
            <a:off x="969963" y="42941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Text Box 19"/>
          <p:cNvSpPr txBox="1">
            <a:spLocks noChangeArrowheads="1"/>
          </p:cNvSpPr>
          <p:nvPr/>
        </p:nvSpPr>
        <p:spPr bwMode="auto">
          <a:xfrm>
            <a:off x="322263" y="458152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FF3300"/>
                </a:solidFill>
              </a:rPr>
              <a:t>Escrezione</a:t>
            </a:r>
          </a:p>
        </p:txBody>
      </p:sp>
      <p:sp>
        <p:nvSpPr>
          <p:cNvPr id="12313" name="Line 20"/>
          <p:cNvSpPr>
            <a:spLocks noChangeShapeType="1"/>
          </p:cNvSpPr>
          <p:nvPr/>
        </p:nvSpPr>
        <p:spPr bwMode="auto">
          <a:xfrm>
            <a:off x="1906588" y="2492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Text Box 21"/>
          <p:cNvSpPr txBox="1">
            <a:spLocks noChangeArrowheads="1"/>
          </p:cNvSpPr>
          <p:nvPr/>
        </p:nvSpPr>
        <p:spPr bwMode="auto">
          <a:xfrm>
            <a:off x="2338388" y="2276475"/>
            <a:ext cx="14398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0"/>
              <a:t>Fluidi corporei BF</a:t>
            </a:r>
          </a:p>
        </p:txBody>
      </p:sp>
      <p:sp>
        <p:nvSpPr>
          <p:cNvPr id="12315" name="Rectangle 22"/>
          <p:cNvSpPr>
            <a:spLocks noChangeArrowheads="1"/>
          </p:cNvSpPr>
          <p:nvPr/>
        </p:nvSpPr>
        <p:spPr bwMode="auto">
          <a:xfrm>
            <a:off x="2409825" y="2276475"/>
            <a:ext cx="10795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Text Box 24"/>
          <p:cNvSpPr txBox="1">
            <a:spLocks noChangeArrowheads="1"/>
          </p:cNvSpPr>
          <p:nvPr/>
        </p:nvSpPr>
        <p:spPr bwMode="auto">
          <a:xfrm>
            <a:off x="2266950" y="1700213"/>
            <a:ext cx="3960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f</a:t>
            </a:r>
            <a:r>
              <a:rPr lang="it-IT" sz="1600" baseline="-25000"/>
              <a:t>1</a:t>
            </a:r>
            <a:r>
              <a:rPr lang="it-IT" sz="1600"/>
              <a:t>: frazione trasferita al compartimento BF</a:t>
            </a:r>
            <a:endParaRPr lang="it-IT" sz="1600" baseline="-25000"/>
          </a:p>
        </p:txBody>
      </p:sp>
      <p:sp>
        <p:nvSpPr>
          <p:cNvPr id="12317" name="Line 25"/>
          <p:cNvSpPr>
            <a:spLocks noChangeShapeType="1"/>
          </p:cNvSpPr>
          <p:nvPr/>
        </p:nvSpPr>
        <p:spPr bwMode="auto">
          <a:xfrm flipH="1">
            <a:off x="2195513" y="2060575"/>
            <a:ext cx="21590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Text Box 26"/>
          <p:cNvSpPr txBox="1">
            <a:spLocks noChangeArrowheads="1"/>
          </p:cNvSpPr>
          <p:nvPr/>
        </p:nvSpPr>
        <p:spPr bwMode="auto">
          <a:xfrm>
            <a:off x="4067175" y="2636838"/>
            <a:ext cx="4319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1 - f</a:t>
            </a:r>
            <a:r>
              <a:rPr lang="it-IT" sz="1600" baseline="-25000"/>
              <a:t>1</a:t>
            </a:r>
            <a:r>
              <a:rPr lang="it-IT" sz="1600"/>
              <a:t>: frazione trasferita al compartimento ULI</a:t>
            </a:r>
            <a:endParaRPr lang="it-IT" sz="1600" baseline="-25000"/>
          </a:p>
        </p:txBody>
      </p:sp>
      <p:sp>
        <p:nvSpPr>
          <p:cNvPr id="12319" name="Line 27"/>
          <p:cNvSpPr>
            <a:spLocks noChangeShapeType="1"/>
          </p:cNvSpPr>
          <p:nvPr/>
        </p:nvSpPr>
        <p:spPr bwMode="auto">
          <a:xfrm flipH="1" flipV="1">
            <a:off x="1042988" y="2781300"/>
            <a:ext cx="2952750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Text Box 28"/>
          <p:cNvSpPr txBox="1">
            <a:spLocks noChangeArrowheads="1"/>
          </p:cNvSpPr>
          <p:nvPr/>
        </p:nvSpPr>
        <p:spPr bwMode="auto">
          <a:xfrm>
            <a:off x="250825" y="5157788"/>
            <a:ext cx="35290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Se       è il rateo di ingestione all’istante t si possono scrivere il sistema di equazioni differenziali. </a:t>
            </a:r>
          </a:p>
        </p:txBody>
      </p:sp>
      <p:graphicFrame>
        <p:nvGraphicFramePr>
          <p:cNvPr id="12290" name="Object 29"/>
          <p:cNvGraphicFramePr>
            <a:graphicFrameLocks noChangeAspect="1"/>
          </p:cNvGraphicFramePr>
          <p:nvPr/>
        </p:nvGraphicFramePr>
        <p:xfrm>
          <a:off x="900113" y="5157788"/>
          <a:ext cx="360362" cy="295275"/>
        </p:xfrm>
        <a:graphic>
          <a:graphicData uri="http://schemas.openxmlformats.org/presentationml/2006/ole">
            <p:oleObj spid="_x0000_s12290" name="Equation" r:id="rId3" imgW="279360" imgH="228600" progId="Equation.3">
              <p:embed/>
            </p:oleObj>
          </a:graphicData>
        </a:graphic>
      </p:graphicFrame>
      <p:graphicFrame>
        <p:nvGraphicFramePr>
          <p:cNvPr id="12291" name="Object 30"/>
          <p:cNvGraphicFramePr>
            <a:graphicFrameLocks noChangeAspect="1"/>
          </p:cNvGraphicFramePr>
          <p:nvPr/>
        </p:nvGraphicFramePr>
        <p:xfrm>
          <a:off x="5076825" y="3644900"/>
          <a:ext cx="3311525" cy="514350"/>
        </p:xfrm>
        <a:graphic>
          <a:graphicData uri="http://schemas.openxmlformats.org/presentationml/2006/ole">
            <p:oleObj spid="_x0000_s12291" name="Equation" r:id="rId4" imgW="2260440" imgH="393480" progId="Equation.3">
              <p:embed/>
            </p:oleObj>
          </a:graphicData>
        </a:graphic>
      </p:graphicFrame>
      <p:graphicFrame>
        <p:nvGraphicFramePr>
          <p:cNvPr id="12292" name="Object 31"/>
          <p:cNvGraphicFramePr>
            <a:graphicFrameLocks noChangeAspect="1"/>
          </p:cNvGraphicFramePr>
          <p:nvPr/>
        </p:nvGraphicFramePr>
        <p:xfrm>
          <a:off x="4067175" y="4221163"/>
          <a:ext cx="4502150" cy="514350"/>
        </p:xfrm>
        <a:graphic>
          <a:graphicData uri="http://schemas.openxmlformats.org/presentationml/2006/ole">
            <p:oleObj spid="_x0000_s12292" name="Equation" r:id="rId5" imgW="3073320" imgH="393480" progId="Equation.3">
              <p:embed/>
            </p:oleObj>
          </a:graphicData>
        </a:graphic>
      </p:graphicFrame>
      <p:graphicFrame>
        <p:nvGraphicFramePr>
          <p:cNvPr id="12293" name="Object 32"/>
          <p:cNvGraphicFramePr>
            <a:graphicFrameLocks noChangeAspect="1"/>
          </p:cNvGraphicFramePr>
          <p:nvPr/>
        </p:nvGraphicFramePr>
        <p:xfrm>
          <a:off x="4572000" y="4797425"/>
          <a:ext cx="3887788" cy="514350"/>
        </p:xfrm>
        <a:graphic>
          <a:graphicData uri="http://schemas.openxmlformats.org/presentationml/2006/ole">
            <p:oleObj spid="_x0000_s12293" name="Equation" r:id="rId6" imgW="2654280" imgH="393480" progId="Equation.3">
              <p:embed/>
            </p:oleObj>
          </a:graphicData>
        </a:graphic>
      </p:graphicFrame>
      <p:graphicFrame>
        <p:nvGraphicFramePr>
          <p:cNvPr id="12294" name="Object 33"/>
          <p:cNvGraphicFramePr>
            <a:graphicFrameLocks noChangeAspect="1"/>
          </p:cNvGraphicFramePr>
          <p:nvPr/>
        </p:nvGraphicFramePr>
        <p:xfrm>
          <a:off x="4422775" y="5435600"/>
          <a:ext cx="4037013" cy="514350"/>
        </p:xfrm>
        <a:graphic>
          <a:graphicData uri="http://schemas.openxmlformats.org/presentationml/2006/ole">
            <p:oleObj spid="_x0000_s12294" name="Equation" r:id="rId7" imgW="2755800" imgH="393480" progId="Equation.3">
              <p:embed/>
            </p:oleObj>
          </a:graphicData>
        </a:graphic>
      </p:graphicFrame>
      <p:sp>
        <p:nvSpPr>
          <p:cNvPr id="12321" name="AutoShape 34"/>
          <p:cNvSpPr>
            <a:spLocks/>
          </p:cNvSpPr>
          <p:nvPr/>
        </p:nvSpPr>
        <p:spPr bwMode="auto">
          <a:xfrm>
            <a:off x="8532813" y="3644900"/>
            <a:ext cx="431800" cy="2376488"/>
          </a:xfrm>
          <a:prstGeom prst="rightBrace">
            <a:avLst>
              <a:gd name="adj1" fmla="val 458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5" name="Object 35"/>
          <p:cNvGraphicFramePr>
            <a:graphicFrameLocks noChangeAspect="1"/>
          </p:cNvGraphicFramePr>
          <p:nvPr/>
        </p:nvGraphicFramePr>
        <p:xfrm>
          <a:off x="5724525" y="6002338"/>
          <a:ext cx="900113" cy="566737"/>
        </p:xfrm>
        <a:graphic>
          <a:graphicData uri="http://schemas.openxmlformats.org/presentationml/2006/ole">
            <p:oleObj spid="_x0000_s12295" name="Equation" r:id="rId8" imgW="685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2A01F-5384-4F1E-A460-88CF1CA062D4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770413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Anche in questo caso i tempi di permanenza nei vari compartimenti possono considerarsi trascurabili rispetto ai 50 anni, nel calcolo del numero totale di disintegrazioni del radionuclide introdotto possono essere utilizzate le espressioni approssimate tabulate. </a:t>
            </a:r>
          </a:p>
          <a:p>
            <a:pPr algn="just">
              <a:spcBef>
                <a:spcPct val="50000"/>
              </a:spcBef>
            </a:pPr>
            <a:endParaRPr lang="it-IT" sz="1600" b="0"/>
          </a:p>
          <a:p>
            <a:pPr algn="just">
              <a:spcBef>
                <a:spcPct val="50000"/>
              </a:spcBef>
            </a:pPr>
            <a:r>
              <a:rPr lang="it-IT" sz="1600" b="0"/>
              <a:t>Pertanto </a:t>
            </a:r>
            <a:r>
              <a:rPr lang="it-IT" sz="1600">
                <a:solidFill>
                  <a:srgbClr val="FF3300"/>
                </a:solidFill>
              </a:rPr>
              <a:t>l’attività trasferita dal tratto gastro-intestinale</a:t>
            </a:r>
            <a:r>
              <a:rPr lang="it-IT" sz="1600" b="0"/>
              <a:t> ai </a:t>
            </a:r>
            <a:r>
              <a:rPr lang="it-IT" sz="1600"/>
              <a:t>fluidi corporei</a:t>
            </a:r>
            <a:r>
              <a:rPr lang="it-IT" sz="1600" b="0"/>
              <a:t> per unità di attività ingerita:</a:t>
            </a:r>
          </a:p>
          <a:p>
            <a:pPr algn="just">
              <a:spcBef>
                <a:spcPct val="50000"/>
              </a:spcBef>
            </a:pPr>
            <a:endParaRPr lang="it-IT" sz="1600" b="0"/>
          </a:p>
          <a:p>
            <a:pPr algn="just">
              <a:spcBef>
                <a:spcPct val="50000"/>
              </a:spcBef>
            </a:pPr>
            <a:r>
              <a:rPr lang="it-IT" sz="1600" b="0"/>
              <a:t> </a:t>
            </a:r>
          </a:p>
          <a:p>
            <a:pPr algn="just">
              <a:spcBef>
                <a:spcPct val="50000"/>
              </a:spcBef>
            </a:pPr>
            <a:endParaRPr lang="it-IT" sz="1600" b="0"/>
          </a:p>
          <a:p>
            <a:pPr algn="just">
              <a:spcBef>
                <a:spcPct val="50000"/>
              </a:spcBef>
            </a:pPr>
            <a:endParaRPr lang="it-IT" sz="1600" b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2555875" y="3068638"/>
          <a:ext cx="2951163" cy="665162"/>
        </p:xfrm>
        <a:graphic>
          <a:graphicData uri="http://schemas.openxmlformats.org/presentationml/2006/ole">
            <p:oleObj spid="_x0000_s13314" name="Equation" r:id="rId3" imgW="1917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74700"/>
          </a:xfrm>
        </p:spPr>
        <p:txBody>
          <a:bodyPr/>
          <a:lstStyle/>
          <a:p>
            <a:r>
              <a:rPr lang="it-IT" smtClean="0">
                <a:latin typeface="Times New Roman" pitchFamily="18" charset="0"/>
                <a:cs typeface="Times New Roman" pitchFamily="18" charset="0"/>
              </a:rPr>
              <a:t>Terminologia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D0F02-7E3E-4164-8F54-4E4117D5CC5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17412" name="Text Box 48"/>
          <p:cNvSpPr txBox="1">
            <a:spLocks noChangeArrowheads="1"/>
          </p:cNvSpPr>
          <p:nvPr/>
        </p:nvSpPr>
        <p:spPr bwMode="auto">
          <a:xfrm>
            <a:off x="714375" y="1357313"/>
            <a:ext cx="7559675" cy="5078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/>
              <a:t>Introduzione:</a:t>
            </a:r>
            <a:r>
              <a:rPr lang="it-IT" b="0"/>
              <a:t> ingresso del materiale radioattivo nel corpo </a:t>
            </a:r>
          </a:p>
          <a:p>
            <a:pPr algn="just">
              <a:spcBef>
                <a:spcPct val="50000"/>
              </a:spcBef>
            </a:pPr>
            <a:r>
              <a:rPr lang="it-IT"/>
              <a:t>Incorporazione</a:t>
            </a:r>
            <a:r>
              <a:rPr lang="it-IT" b="0"/>
              <a:t>: ingresso in circolo della sostanza radioattiva</a:t>
            </a:r>
          </a:p>
          <a:p>
            <a:pPr algn="just">
              <a:spcBef>
                <a:spcPct val="50000"/>
              </a:spcBef>
            </a:pPr>
            <a:r>
              <a:rPr lang="it-IT"/>
              <a:t>Deposizione</a:t>
            </a:r>
            <a:r>
              <a:rPr lang="it-IT" b="0"/>
              <a:t>: trasferimento ad un organo del materiale radioattivo assorbito </a:t>
            </a:r>
          </a:p>
          <a:p>
            <a:pPr algn="just">
              <a:spcBef>
                <a:spcPct val="50000"/>
              </a:spcBef>
            </a:pPr>
            <a:r>
              <a:rPr lang="it-IT"/>
              <a:t>Contaminazione sistemica</a:t>
            </a:r>
            <a:r>
              <a:rPr lang="it-IT" b="0"/>
              <a:t>: diffusione dopo l’assorbimento in circolo verso gli organi;  </a:t>
            </a:r>
          </a:p>
          <a:p>
            <a:pPr algn="just">
              <a:spcBef>
                <a:spcPct val="50000"/>
              </a:spcBef>
            </a:pPr>
            <a:r>
              <a:rPr lang="it-IT"/>
              <a:t>Contaminazione non sistemica: </a:t>
            </a:r>
            <a:r>
              <a:rPr lang="it-IT" b="0"/>
              <a:t>fase che precede l’assorbimento (prima del trasferimento al sangue)</a:t>
            </a:r>
          </a:p>
          <a:p>
            <a:pPr algn="just">
              <a:spcBef>
                <a:spcPct val="50000"/>
              </a:spcBef>
            </a:pPr>
            <a:endParaRPr lang="it-IT" b="0"/>
          </a:p>
          <a:p>
            <a:pPr algn="just"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Vie di introduzione</a:t>
            </a:r>
            <a:r>
              <a:rPr lang="it-IT" b="0"/>
              <a:t> 		</a:t>
            </a:r>
          </a:p>
          <a:p>
            <a:pPr algn="just">
              <a:spcBef>
                <a:spcPct val="50000"/>
              </a:spcBef>
            </a:pPr>
            <a:r>
              <a:rPr lang="it-IT" b="0"/>
              <a:t>			inalazione</a:t>
            </a:r>
          </a:p>
          <a:p>
            <a:pPr algn="just">
              <a:spcBef>
                <a:spcPct val="50000"/>
              </a:spcBef>
            </a:pPr>
            <a:r>
              <a:rPr lang="it-IT" b="0"/>
              <a:t>			ingestione</a:t>
            </a:r>
          </a:p>
          <a:p>
            <a:pPr algn="just">
              <a:spcBef>
                <a:spcPct val="50000"/>
              </a:spcBef>
            </a:pPr>
            <a:r>
              <a:rPr lang="it-IT" b="0"/>
              <a:t>			assorbimento attraverso la pelle o ferite</a:t>
            </a:r>
          </a:p>
          <a:p>
            <a:pPr algn="just"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</a:rPr>
              <a:t>Vie di eliminazione	</a:t>
            </a:r>
            <a:r>
              <a:rPr lang="it-IT" b="0"/>
              <a:t>sudore - urina - feci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19860-082B-4EC6-81AB-151E215C7D37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31913" y="260350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Modello biocinetico generale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851275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140200" y="1052513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Apparato </a:t>
            </a:r>
            <a:r>
              <a:rPr lang="it-IT">
                <a:solidFill>
                  <a:srgbClr val="FF3300"/>
                </a:solidFill>
              </a:rPr>
              <a:t>gastro-intestinale</a:t>
            </a:r>
            <a:r>
              <a:rPr lang="it-IT"/>
              <a:t> e dal sistema respiratori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3203575" y="2133600"/>
            <a:ext cx="1655763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203575" y="2205038"/>
            <a:ext cx="1584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Compartimento di trasferimento a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468313" y="3284538"/>
            <a:ext cx="1655762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612775" y="335597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Organo o tessuto b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2484438" y="3284538"/>
            <a:ext cx="1655762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2628900" y="335597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Organo o tessuto c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4716463" y="3284538"/>
            <a:ext cx="1655762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4860925" y="335597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Organo o tessuto d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7019925" y="3284538"/>
            <a:ext cx="1655763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7164388" y="3355975"/>
            <a:ext cx="1439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Organo o tessuto i</a:t>
            </a:r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2195513" y="2565400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H="1">
            <a:off x="3419475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4859338" y="2708275"/>
            <a:ext cx="22336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 flipH="1">
            <a:off x="4787900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1187450" y="4437063"/>
            <a:ext cx="66976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3779838" y="4508500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escrezione</a:t>
            </a: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 flipH="1">
            <a:off x="5795963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 flipH="1">
            <a:off x="738028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 flipH="1">
            <a:off x="356393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27"/>
          <p:cNvSpPr>
            <a:spLocks noChangeShapeType="1"/>
          </p:cNvSpPr>
          <p:nvPr/>
        </p:nvSpPr>
        <p:spPr bwMode="auto">
          <a:xfrm flipH="1">
            <a:off x="1763713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Text Box 28"/>
          <p:cNvSpPr txBox="1">
            <a:spLocks noChangeArrowheads="1"/>
          </p:cNvSpPr>
          <p:nvPr/>
        </p:nvSpPr>
        <p:spPr bwMode="auto">
          <a:xfrm>
            <a:off x="395288" y="5229225"/>
            <a:ext cx="7416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Le sostanze radioattive </a:t>
            </a:r>
            <a:r>
              <a:rPr lang="it-IT" sz="1600"/>
              <a:t>inalate o ingerite</a:t>
            </a:r>
            <a:r>
              <a:rPr lang="it-IT" sz="1600" b="0"/>
              <a:t> vengono trasferite ai fluidi corporei dai compartimenti dell’apparato respiratorio o del tratto GI, con velocità dipendenti dalla costante di rimozione e di decadimento fisico. Il </a:t>
            </a:r>
            <a:r>
              <a:rPr lang="it-IT" sz="1600"/>
              <a:t>compartimento a</a:t>
            </a:r>
            <a:r>
              <a:rPr lang="it-IT" sz="1600" b="0"/>
              <a:t> schematizza l’intervallo di tempo tra l’assorbimento nel sistema vascolare e la deposizione nei vari organi.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DCFB-1A8F-4E11-AD7F-93F6882A1F9A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916238" y="333375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Le Tabulazioni dell’ICRP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5750" y="857250"/>
            <a:ext cx="84963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it-IT" sz="1600" b="0"/>
              <a:t>	Nella pratica operativa l’ICRP riporta tabulati le quantità valutate con i modelli matematici, normalizzate per unità di attività introdotta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sz="1600" b="0"/>
              <a:t>	</a:t>
            </a:r>
          </a:p>
          <a:p>
            <a:pPr marL="342900" indent="-342900" algn="just">
              <a:spcBef>
                <a:spcPct val="50000"/>
              </a:spcBef>
            </a:pPr>
            <a:endParaRPr lang="it-IT" sz="1600" b="0"/>
          </a:p>
          <a:p>
            <a:pPr marL="342900" indent="-342900" algn="just">
              <a:spcBef>
                <a:spcPct val="50000"/>
              </a:spcBef>
            </a:pPr>
            <a:r>
              <a:rPr lang="it-IT" sz="1600" b="0"/>
              <a:t>	</a:t>
            </a: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1285875" y="2000250"/>
          <a:ext cx="5000625" cy="474663"/>
        </p:xfrm>
        <a:graphic>
          <a:graphicData uri="http://schemas.openxmlformats.org/presentationml/2006/ole">
            <p:oleObj spid="_x0000_s14338" name="Equazione" r:id="rId3" imgW="2463480" imgH="241200" progId="Equation.3">
              <p:embed/>
            </p:oleObj>
          </a:graphicData>
        </a:graphic>
      </p:graphicFrame>
      <p:sp>
        <p:nvSpPr>
          <p:cNvPr id="14342" name="CasellaDiTesto 7"/>
          <p:cNvSpPr txBox="1">
            <a:spLocks noChangeArrowheads="1"/>
          </p:cNvSpPr>
          <p:nvPr/>
        </p:nvSpPr>
        <p:spPr bwMode="auto">
          <a:xfrm>
            <a:off x="571500" y="3071813"/>
            <a:ext cx="7715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0"/>
              <a:t>La conoscenza dell’attività accumulata nel corpo ad un certo istante successivo l’introduzione è di particolare importanza: </a:t>
            </a:r>
          </a:p>
          <a:p>
            <a:pPr algn="just"/>
            <a:endParaRPr lang="it-IT" b="0"/>
          </a:p>
          <a:p>
            <a:pPr algn="just">
              <a:buFont typeface="Arial" pitchFamily="34" charset="0"/>
              <a:buChar char="•"/>
            </a:pPr>
            <a:r>
              <a:rPr lang="it-IT" b="0"/>
              <a:t> può essere confrontata con i risultati di misure sperimentali sull’individuo contaminato (whole body counter, WBC). Strumento è utilizzato per la misura diretta dei radionuclidi all’interno del corpo umano.</a:t>
            </a:r>
          </a:p>
          <a:p>
            <a:pPr algn="just">
              <a:buFont typeface="Arial" pitchFamily="34" charset="0"/>
              <a:buChar char="•"/>
            </a:pPr>
            <a:r>
              <a:rPr lang="it-IT" b="0"/>
              <a:t> si può risalire all’ attività introdotta</a:t>
            </a:r>
          </a:p>
          <a:p>
            <a:pPr algn="just">
              <a:buFont typeface="Arial" pitchFamily="34" charset="0"/>
              <a:buChar char="•"/>
            </a:pPr>
            <a:endParaRPr lang="it-IT" b="0"/>
          </a:p>
          <a:p>
            <a:pPr algn="just">
              <a:buFont typeface="Arial" pitchFamily="34" charset="0"/>
              <a:buChar char="•"/>
            </a:pPr>
            <a:r>
              <a:rPr lang="it-IT" b="0"/>
              <a:t> stimare equivalente di dose efficace impegnato</a:t>
            </a:r>
          </a:p>
          <a:p>
            <a:pPr algn="just"/>
            <a:r>
              <a:rPr lang="it-IT" b="0"/>
              <a:t>Q(t) può essere calcolato ma esistono tabelle che forniscono in funzione del tempo e per i radionuclidi di maggior uso, i valori numerici dell’accumulo corporeo per unità di attività introdotta.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Esempio (1)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040B9-2D81-4197-BD8A-6BA5B0FBB179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sp>
        <p:nvSpPr>
          <p:cNvPr id="23556" name="Rettangolo 3"/>
          <p:cNvSpPr>
            <a:spLocks noChangeArrowheads="1"/>
          </p:cNvSpPr>
          <p:nvPr/>
        </p:nvSpPr>
        <p:spPr bwMode="auto">
          <a:xfrm>
            <a:off x="642938" y="1214438"/>
            <a:ext cx="7358062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50000"/>
              </a:spcBef>
            </a:pPr>
            <a:r>
              <a:rPr lang="it-IT" b="0"/>
              <a:t>	Supponiamo che un analisi al WBC, effettuate su un lavoratore, 24 dopo una inalazione accidentale di I-131, abbia evidenziato una contaminazione di 10 kBq.  (classe D  il composto inalato)</a:t>
            </a:r>
          </a:p>
          <a:p>
            <a:pPr marL="342900" indent="-342900" algn="just">
              <a:lnSpc>
                <a:spcPct val="120000"/>
              </a:lnSpc>
              <a:spcBef>
                <a:spcPct val="50000"/>
              </a:spcBef>
            </a:pPr>
            <a:endParaRPr lang="it-IT" b="0"/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</a:t>
            </a:r>
            <a:r>
              <a:rPr lang="it-IT"/>
              <a:t>Dalle tabelle (7.IXc)</a:t>
            </a:r>
            <a:r>
              <a:rPr lang="it-IT" b="0"/>
              <a:t> si ricava che la frazione di attività introdotta ancora presente nel corpo è 0.27.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à"/>
            </a:pPr>
            <a:r>
              <a:rPr lang="it-IT" b="0">
                <a:sym typeface="Wingdings" pitchFamily="2" charset="2"/>
              </a:rPr>
              <a:t>l’introduzione iniziale: 10</a:t>
            </a:r>
            <a:r>
              <a:rPr lang="it-IT" b="0" baseline="30000">
                <a:sym typeface="Wingdings" pitchFamily="2" charset="2"/>
              </a:rPr>
              <a:t>4</a:t>
            </a:r>
            <a:r>
              <a:rPr lang="it-IT" b="0">
                <a:sym typeface="Wingdings" pitchFamily="2" charset="2"/>
              </a:rPr>
              <a:t>/0.27= </a:t>
            </a:r>
            <a:r>
              <a:rPr lang="it-IT">
                <a:sym typeface="Wingdings" pitchFamily="2" charset="2"/>
              </a:rPr>
              <a:t>36 kBq</a:t>
            </a:r>
            <a:r>
              <a:rPr lang="it-IT" b="0"/>
              <a:t>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it-IT" b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it-IT" b="0"/>
              <a:t>	 </a:t>
            </a:r>
            <a:r>
              <a:rPr lang="it-IT"/>
              <a:t>Dalle tabelle (7.VIII.b)</a:t>
            </a:r>
            <a:r>
              <a:rPr lang="it-IT" b="0"/>
              <a:t> si trova che lo iodio produce un equivalente di dose impegnato alla toroide di 2.9 10</a:t>
            </a:r>
            <a:r>
              <a:rPr lang="it-IT" b="0" baseline="30000"/>
              <a:t>-7</a:t>
            </a:r>
            <a:r>
              <a:rPr lang="it-IT" b="0"/>
              <a:t> Sv Bq</a:t>
            </a:r>
            <a:r>
              <a:rPr lang="it-IT" b="0" baseline="30000"/>
              <a:t>-1  </a:t>
            </a:r>
            <a:r>
              <a:rPr lang="it-IT" b="0"/>
              <a:t>e poiché W</a:t>
            </a:r>
            <a:r>
              <a:rPr lang="it-IT" b="0" baseline="-25000"/>
              <a:t>T</a:t>
            </a:r>
            <a:r>
              <a:rPr lang="it-IT" b="0"/>
              <a:t> =0.03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it-IT" b="0" u="sng">
                <a:sym typeface="Wingdings" pitchFamily="2" charset="2"/>
              </a:rPr>
              <a:t>  </a:t>
            </a:r>
            <a:r>
              <a:rPr lang="it-IT" b="0" u="sng"/>
              <a:t>equivalente di dose efficace impegnato 8.8 10</a:t>
            </a:r>
            <a:r>
              <a:rPr lang="it-IT" b="0" u="sng" baseline="30000"/>
              <a:t>-9</a:t>
            </a:r>
            <a:r>
              <a:rPr lang="it-IT" b="0" u="sng"/>
              <a:t> Sv Bq</a:t>
            </a:r>
            <a:r>
              <a:rPr lang="it-IT" b="0" u="sng" baseline="30000"/>
              <a:t>-1</a:t>
            </a:r>
            <a:endParaRPr lang="it-IT" b="0" baseline="3000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it-IT" b="0">
                <a:sym typeface="Wingdings" pitchFamily="2" charset="2"/>
              </a:rPr>
              <a:t>   </a:t>
            </a:r>
            <a:r>
              <a:rPr lang="it-IT" b="0" u="sng"/>
              <a:t>l’equivalente di dose efficace impegnato</a:t>
            </a:r>
            <a:r>
              <a:rPr lang="it-IT" b="0"/>
              <a:t> </a:t>
            </a:r>
            <a:r>
              <a:rPr lang="it-IT"/>
              <a:t>W</a:t>
            </a:r>
            <a:r>
              <a:rPr lang="it-IT" baseline="-25000"/>
              <a:t>T</a:t>
            </a:r>
            <a:r>
              <a:rPr lang="it-IT"/>
              <a:t>H</a:t>
            </a:r>
            <a:r>
              <a:rPr lang="it-IT" baseline="-25000"/>
              <a:t>50,T </a:t>
            </a:r>
            <a:r>
              <a:rPr lang="it-IT"/>
              <a:t>=3.2 10</a:t>
            </a:r>
            <a:r>
              <a:rPr lang="it-IT" baseline="30000"/>
              <a:t>-4 </a:t>
            </a:r>
            <a:r>
              <a:rPr lang="it-IT"/>
              <a:t>Sv</a:t>
            </a:r>
            <a:endParaRPr lang="it-IT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3B2DA-6AA9-429E-BF63-9613F46343CB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Esempio (2)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ttangolo 4"/>
          <p:cNvSpPr>
            <a:spLocks noChangeArrowheads="1"/>
          </p:cNvSpPr>
          <p:nvPr/>
        </p:nvSpPr>
        <p:spPr bwMode="auto">
          <a:xfrm>
            <a:off x="928688" y="1357313"/>
            <a:ext cx="75723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0"/>
              <a:t>Un lavoratore svolga la sua attività in un ambiente dove si abbia una contaminazione in aria di 3 10</a:t>
            </a:r>
            <a:r>
              <a:rPr lang="it-IT" b="0" baseline="30000"/>
              <a:t>3</a:t>
            </a:r>
            <a:r>
              <a:rPr lang="it-IT" b="0"/>
              <a:t> Bq</a:t>
            </a:r>
            <a:r>
              <a:rPr lang="it-IT" b="0" baseline="30000"/>
              <a:t>1</a:t>
            </a:r>
            <a:r>
              <a:rPr lang="it-IT" b="0"/>
              <a:t> m</a:t>
            </a:r>
            <a:r>
              <a:rPr lang="it-IT" b="0" baseline="30000"/>
              <a:t>-3</a:t>
            </a:r>
            <a:r>
              <a:rPr lang="it-IT" b="0"/>
              <a:t>  di trizio </a:t>
            </a:r>
            <a:endParaRPr lang="it-IT" b="0" baseline="30000"/>
          </a:p>
          <a:p>
            <a:pPr algn="just"/>
            <a:endParaRPr lang="it-IT" b="0"/>
          </a:p>
          <a:p>
            <a:pPr algn="just">
              <a:buFont typeface="Wingdings" pitchFamily="2" charset="2"/>
              <a:buChar char="à"/>
            </a:pPr>
            <a:r>
              <a:rPr lang="it-IT" b="0"/>
              <a:t>Rate di inalazione (al giorno): 10 m</a:t>
            </a:r>
            <a:r>
              <a:rPr lang="it-IT" b="0" baseline="30000"/>
              <a:t>3</a:t>
            </a:r>
          </a:p>
          <a:p>
            <a:pPr algn="just">
              <a:buFont typeface="Wingdings" pitchFamily="2" charset="2"/>
              <a:buChar char="à"/>
            </a:pPr>
            <a:endParaRPr lang="it-IT" b="0" baseline="30000"/>
          </a:p>
          <a:p>
            <a:pPr algn="just"/>
            <a:endParaRPr lang="it-IT" b="0" baseline="30000"/>
          </a:p>
          <a:p>
            <a:pPr algn="just"/>
            <a:endParaRPr lang="it-IT" b="0" baseline="30000"/>
          </a:p>
          <a:p>
            <a:pPr algn="just"/>
            <a:r>
              <a:rPr lang="it-IT"/>
              <a:t>Dalle tab. 7.X </a:t>
            </a:r>
            <a:r>
              <a:rPr lang="it-IT" b="0"/>
              <a:t>: Accumulo corporeo finale (Bq per Bq/giorno introdotto): 14 </a:t>
            </a:r>
          </a:p>
          <a:p>
            <a:pPr algn="just"/>
            <a:endParaRPr lang="it-IT" b="0"/>
          </a:p>
          <a:p>
            <a:pPr algn="just">
              <a:buFont typeface="Wingdings" pitchFamily="2" charset="2"/>
              <a:buChar char="à"/>
            </a:pPr>
            <a:r>
              <a:rPr lang="it-IT">
                <a:solidFill>
                  <a:srgbClr val="FF0000"/>
                </a:solidFill>
                <a:sym typeface="Wingdings" pitchFamily="2" charset="2"/>
              </a:rPr>
              <a:t>Carico corporeo: </a:t>
            </a:r>
            <a:r>
              <a:rPr lang="it-IT" b="0">
                <a:sym typeface="Wingdings" pitchFamily="2" charset="2"/>
              </a:rPr>
              <a:t>3 *</a:t>
            </a:r>
            <a:r>
              <a:rPr lang="it-IT" b="0"/>
              <a:t>10</a:t>
            </a:r>
            <a:r>
              <a:rPr lang="it-IT" b="0" baseline="30000"/>
              <a:t>3 </a:t>
            </a:r>
            <a:r>
              <a:rPr lang="it-IT" b="0"/>
              <a:t> *10  * 14 =  4.2 10</a:t>
            </a:r>
            <a:r>
              <a:rPr lang="it-IT" b="0" baseline="30000"/>
              <a:t>5</a:t>
            </a:r>
            <a:r>
              <a:rPr lang="it-IT" b="0"/>
              <a:t> Bq </a:t>
            </a:r>
          </a:p>
          <a:p>
            <a:pPr algn="just">
              <a:buFont typeface="Wingdings" pitchFamily="2" charset="2"/>
              <a:buChar char="à"/>
            </a:pPr>
            <a:endParaRPr lang="it-IT" b="0"/>
          </a:p>
          <a:p>
            <a:pPr algn="just"/>
            <a:r>
              <a:rPr lang="it-IT"/>
              <a:t>Dalle tab. 7.X: </a:t>
            </a:r>
            <a:r>
              <a:rPr lang="it-IT" b="0"/>
              <a:t>Rateo di equivalente di dose efficace per unità di accumulo corporeo (Sv a</a:t>
            </a:r>
            <a:r>
              <a:rPr lang="it-IT" b="0" baseline="30000"/>
              <a:t>-1</a:t>
            </a:r>
            <a:r>
              <a:rPr lang="it-IT" b="0"/>
              <a:t> per Bq) </a:t>
            </a:r>
          </a:p>
          <a:p>
            <a:pPr algn="just"/>
            <a:endParaRPr lang="it-IT" b="0"/>
          </a:p>
          <a:p>
            <a:pPr algn="just"/>
            <a:r>
              <a:rPr lang="it-IT" b="0">
                <a:sym typeface="Wingdings" pitchFamily="2" charset="2"/>
              </a:rPr>
              <a:t> </a:t>
            </a:r>
            <a:r>
              <a:rPr lang="it-IT">
                <a:solidFill>
                  <a:srgbClr val="FF0000"/>
                </a:solidFill>
                <a:sym typeface="Wingdings" pitchFamily="2" charset="2"/>
              </a:rPr>
              <a:t>Rateo di </a:t>
            </a:r>
            <a:r>
              <a:rPr lang="it-IT">
                <a:solidFill>
                  <a:srgbClr val="FF0000"/>
                </a:solidFill>
              </a:rPr>
              <a:t>equivalente di dose efficace: </a:t>
            </a:r>
            <a:r>
              <a:rPr lang="it-IT" b="0"/>
              <a:t>1.8 10</a:t>
            </a:r>
            <a:r>
              <a:rPr lang="it-IT" b="0" baseline="30000"/>
              <a:t>-4</a:t>
            </a:r>
            <a:r>
              <a:rPr lang="it-IT" b="0"/>
              <a:t> Sv all’anno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E1FC5-18EC-43D5-A172-ED2E21BBD3CE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250825" y="188913"/>
            <a:ext cx="8353425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FF3300"/>
                </a:solidFill>
              </a:rPr>
              <a:t>Aspetto Fisico - geometrico</a:t>
            </a:r>
            <a:r>
              <a:rPr lang="it-IT" b="0"/>
              <a:t> il c</a:t>
            </a:r>
            <a:r>
              <a:rPr lang="it-IT"/>
              <a:t>alcolo della Dose (metodo MIRD)</a:t>
            </a:r>
          </a:p>
          <a:p>
            <a:pPr algn="just"/>
            <a:endParaRPr lang="it-IT" b="0"/>
          </a:p>
          <a:p>
            <a:pPr algn="just"/>
            <a:r>
              <a:rPr lang="it-IT" b="0"/>
              <a:t>Le parti del corpo sono denominate </a:t>
            </a:r>
            <a:r>
              <a:rPr lang="it-IT"/>
              <a:t>regioni: </a:t>
            </a:r>
          </a:p>
          <a:p>
            <a:pPr algn="just"/>
            <a:r>
              <a:rPr lang="it-IT"/>
              <a:t>la regione sorgente S </a:t>
            </a:r>
            <a:r>
              <a:rPr lang="it-IT" b="0">
                <a:sym typeface="Wingdings" pitchFamily="2" charset="2"/>
              </a:rPr>
              <a:t> dove sono depositati i radionuclidi</a:t>
            </a:r>
          </a:p>
          <a:p>
            <a:pPr algn="just"/>
            <a:r>
              <a:rPr lang="it-IT">
                <a:sym typeface="Wingdings" pitchFamily="2" charset="2"/>
              </a:rPr>
              <a:t>la regione bersaglio T </a:t>
            </a:r>
            <a:r>
              <a:rPr lang="it-IT" b="0">
                <a:sym typeface="Wingdings" pitchFamily="2" charset="2"/>
              </a:rPr>
              <a:t> quella esposta alle radiazioni </a:t>
            </a:r>
          </a:p>
          <a:p>
            <a:pPr algn="just"/>
            <a:endParaRPr lang="it-IT" b="0">
              <a:sym typeface="Wingdings" pitchFamily="2" charset="2"/>
            </a:endParaRPr>
          </a:p>
          <a:p>
            <a:pPr algn="just"/>
            <a:r>
              <a:rPr lang="it-IT" b="0">
                <a:sym typeface="Wingdings" pitchFamily="2" charset="2"/>
              </a:rPr>
              <a:t>	</a:t>
            </a:r>
            <a:r>
              <a:rPr lang="it-IT" b="0" u="sng">
                <a:solidFill>
                  <a:srgbClr val="FF3300"/>
                </a:solidFill>
                <a:sym typeface="Wingdings" pitchFamily="2" charset="2"/>
              </a:rPr>
              <a:t>La frazione di energia assorbita</a:t>
            </a:r>
            <a:r>
              <a:rPr lang="it-IT" b="0" u="sng">
                <a:solidFill>
                  <a:srgbClr val="FF3300"/>
                </a:solidFill>
                <a:latin typeface="Symbol" pitchFamily="18" charset="2"/>
                <a:sym typeface="Wingdings" pitchFamily="2" charset="2"/>
              </a:rPr>
              <a:t> </a:t>
            </a:r>
          </a:p>
          <a:p>
            <a:pPr algn="just"/>
            <a:endParaRPr lang="it-IT" b="0" u="sng">
              <a:solidFill>
                <a:srgbClr val="FF3300"/>
              </a:solidFill>
              <a:latin typeface="Symbol" pitchFamily="18" charset="2"/>
              <a:sym typeface="Wingdings" pitchFamily="2" charset="2"/>
            </a:endParaRPr>
          </a:p>
          <a:p>
            <a:pPr algn="just"/>
            <a:r>
              <a:rPr lang="it-IT" b="0">
                <a:solidFill>
                  <a:srgbClr val="FF3300"/>
                </a:solidFill>
                <a:latin typeface="Symbol" pitchFamily="18" charset="2"/>
                <a:sym typeface="Wingdings" pitchFamily="2" charset="2"/>
              </a:rPr>
              <a:t>           </a:t>
            </a:r>
            <a:r>
              <a:rPr lang="it-IT" b="0">
                <a:latin typeface="Symbol" pitchFamily="18" charset="2"/>
                <a:sym typeface="Wingdings" pitchFamily="2" charset="2"/>
              </a:rPr>
              <a:t>f</a:t>
            </a:r>
            <a:r>
              <a:rPr lang="it-IT" b="0">
                <a:sym typeface="Wingdings" pitchFamily="2" charset="2"/>
              </a:rPr>
              <a:t> (TS) è il rapporto tra l’energia assorbita nella regione T e quella emessa dalla regione S.  </a:t>
            </a:r>
          </a:p>
          <a:p>
            <a:pPr algn="just"/>
            <a:endParaRPr lang="it-IT" b="0">
              <a:sym typeface="Wingdings" pitchFamily="2" charset="2"/>
            </a:endParaRPr>
          </a:p>
          <a:p>
            <a:pPr algn="just"/>
            <a:r>
              <a:rPr lang="it-IT" b="0">
                <a:solidFill>
                  <a:srgbClr val="FF3300"/>
                </a:solidFill>
                <a:sym typeface="Wingdings" pitchFamily="2" charset="2"/>
              </a:rPr>
              <a:t>	</a:t>
            </a:r>
            <a:r>
              <a:rPr lang="it-IT" b="0" u="sng">
                <a:solidFill>
                  <a:srgbClr val="FF3300"/>
                </a:solidFill>
                <a:sym typeface="Wingdings" pitchFamily="2" charset="2"/>
              </a:rPr>
              <a:t>La frazione di energia specifica assorbita </a:t>
            </a:r>
            <a:r>
              <a:rPr lang="it-IT" b="0" u="sng">
                <a:solidFill>
                  <a:srgbClr val="FF3300"/>
                </a:solidFill>
                <a:latin typeface="Symbol" pitchFamily="18" charset="2"/>
                <a:sym typeface="Wingdings" pitchFamily="2" charset="2"/>
              </a:rPr>
              <a:t>F </a:t>
            </a:r>
            <a:r>
              <a:rPr lang="it-IT" b="0">
                <a:sym typeface="Wingdings" pitchFamily="2" charset="2"/>
              </a:rPr>
              <a:t>(TS)</a:t>
            </a:r>
            <a:r>
              <a:rPr lang="it-IT">
                <a:sym typeface="Wingdings" pitchFamily="2" charset="2"/>
              </a:rPr>
              <a:t>, </a:t>
            </a:r>
            <a:r>
              <a:rPr lang="it-IT" b="0">
                <a:sym typeface="Wingdings" pitchFamily="2" charset="2"/>
              </a:rPr>
              <a:t>se m</a:t>
            </a:r>
            <a:r>
              <a:rPr lang="it-IT" b="0" baseline="-25000">
                <a:sym typeface="Wingdings" pitchFamily="2" charset="2"/>
              </a:rPr>
              <a:t>T</a:t>
            </a:r>
            <a:r>
              <a:rPr lang="it-IT" b="0">
                <a:sym typeface="Wingdings" pitchFamily="2" charset="2"/>
              </a:rPr>
              <a:t> è la massa della regione T</a:t>
            </a:r>
          </a:p>
          <a:p>
            <a:pPr algn="just"/>
            <a:endParaRPr lang="it-IT" b="0">
              <a:sym typeface="Wingdings" pitchFamily="2" charset="2"/>
            </a:endParaRPr>
          </a:p>
          <a:p>
            <a:pPr lvl="2" algn="just">
              <a:buFont typeface="Symbol" pitchFamily="18" charset="2"/>
              <a:buChar char=" "/>
            </a:pPr>
            <a:r>
              <a:rPr lang="it-IT">
                <a:latin typeface="Symbol" pitchFamily="18" charset="2"/>
                <a:sym typeface="Wingdings" pitchFamily="2" charset="2"/>
              </a:rPr>
              <a:t>F </a:t>
            </a:r>
            <a:r>
              <a:rPr lang="it-IT" b="0">
                <a:sym typeface="Wingdings" pitchFamily="2" charset="2"/>
              </a:rPr>
              <a:t>(TS) = </a:t>
            </a:r>
            <a:r>
              <a:rPr lang="it-IT" b="0">
                <a:latin typeface="Symbol" pitchFamily="18" charset="2"/>
                <a:sym typeface="Wingdings" pitchFamily="2" charset="2"/>
              </a:rPr>
              <a:t>f </a:t>
            </a:r>
            <a:r>
              <a:rPr lang="it-IT" b="0">
                <a:sym typeface="Wingdings" pitchFamily="2" charset="2"/>
              </a:rPr>
              <a:t>(TS)/m</a:t>
            </a:r>
            <a:r>
              <a:rPr lang="it-IT" b="0" baseline="-25000">
                <a:sym typeface="Wingdings" pitchFamily="2" charset="2"/>
              </a:rPr>
              <a:t>T  </a:t>
            </a:r>
          </a:p>
          <a:p>
            <a:pPr lvl="2" algn="just">
              <a:buFont typeface="Symbol" pitchFamily="18" charset="2"/>
              <a:buChar char=" "/>
            </a:pPr>
            <a:endParaRPr lang="it-IT" b="0" baseline="-25000">
              <a:sym typeface="Wingdings" pitchFamily="2" charset="2"/>
            </a:endParaRPr>
          </a:p>
          <a:p>
            <a:pPr lvl="1" algn="just"/>
            <a:r>
              <a:rPr lang="it-IT" b="0">
                <a:sym typeface="Wingdings" pitchFamily="2" charset="2"/>
              </a:rPr>
              <a:t>	Se il radionuclide è depositato uniformemente, vale il teorema di 	reciprocità: </a:t>
            </a:r>
          </a:p>
          <a:p>
            <a:pPr lvl="1" algn="just"/>
            <a:endParaRPr lang="it-IT" b="0">
              <a:sym typeface="Wingdings" pitchFamily="2" charset="2"/>
            </a:endParaRPr>
          </a:p>
          <a:p>
            <a:pPr lvl="1" algn="just"/>
            <a:r>
              <a:rPr lang="it-IT" b="0">
                <a:latin typeface="Symbol" pitchFamily="18" charset="2"/>
                <a:sym typeface="Wingdings" pitchFamily="2" charset="2"/>
              </a:rPr>
              <a:t>	</a:t>
            </a:r>
            <a:r>
              <a:rPr lang="it-IT">
                <a:latin typeface="Symbol" pitchFamily="18" charset="2"/>
                <a:sym typeface="Wingdings" pitchFamily="2" charset="2"/>
              </a:rPr>
              <a:t>F</a:t>
            </a:r>
            <a:r>
              <a:rPr lang="it-IT">
                <a:sym typeface="Wingdings" pitchFamily="2" charset="2"/>
              </a:rPr>
              <a:t> </a:t>
            </a:r>
            <a:r>
              <a:rPr lang="it-IT" b="0">
                <a:sym typeface="Wingdings" pitchFamily="2" charset="2"/>
              </a:rPr>
              <a:t>(TS)</a:t>
            </a:r>
            <a:r>
              <a:rPr lang="it-IT">
                <a:sym typeface="Wingdings" pitchFamily="2" charset="2"/>
              </a:rPr>
              <a:t> = </a:t>
            </a:r>
            <a:r>
              <a:rPr lang="it-IT">
                <a:latin typeface="Symbol" pitchFamily="18" charset="2"/>
                <a:sym typeface="Wingdings" pitchFamily="2" charset="2"/>
              </a:rPr>
              <a:t>F</a:t>
            </a:r>
            <a:r>
              <a:rPr lang="it-IT">
                <a:sym typeface="Wingdings" pitchFamily="2" charset="2"/>
              </a:rPr>
              <a:t> </a:t>
            </a:r>
            <a:r>
              <a:rPr lang="it-IT" b="0">
                <a:sym typeface="Wingdings" pitchFamily="2" charset="2"/>
              </a:rPr>
              <a:t>(ST)</a:t>
            </a:r>
            <a:r>
              <a:rPr lang="it-IT">
                <a:sym typeface="Wingdings" pitchFamily="2" charset="2"/>
              </a:rPr>
              <a:t> </a:t>
            </a:r>
            <a:endParaRPr lang="it-IT">
              <a:latin typeface="Symbol" pitchFamily="18" charset="2"/>
              <a:sym typeface="Wingdings" pitchFamily="2" charset="2"/>
            </a:endParaRPr>
          </a:p>
          <a:p>
            <a:pPr algn="just"/>
            <a:r>
              <a:rPr lang="it-IT">
                <a:latin typeface="Symbol" pitchFamily="18" charset="2"/>
                <a:sym typeface="Wingdings" pitchFamily="2" charset="2"/>
              </a:rPr>
              <a:t>		</a:t>
            </a:r>
            <a:endParaRPr lang="it-IT" b="0" baseline="-25000">
              <a:sym typeface="Wingdings" pitchFamily="2" charset="2"/>
            </a:endParaRPr>
          </a:p>
          <a:p>
            <a:pPr algn="just"/>
            <a:endParaRPr lang="it-IT" b="0"/>
          </a:p>
          <a:p>
            <a:pPr algn="just"/>
            <a:r>
              <a:rPr lang="it-IT" b="0"/>
              <a:t>   </a:t>
            </a:r>
          </a:p>
        </p:txBody>
      </p:sp>
      <p:sp>
        <p:nvSpPr>
          <p:cNvPr id="18436" name="AutoShape 18"/>
          <p:cNvSpPr>
            <a:spLocks noChangeArrowheads="1"/>
          </p:cNvSpPr>
          <p:nvPr/>
        </p:nvSpPr>
        <p:spPr bwMode="auto">
          <a:xfrm>
            <a:off x="323850" y="1989138"/>
            <a:ext cx="646113" cy="215900"/>
          </a:xfrm>
          <a:prstGeom prst="rightArrow">
            <a:avLst>
              <a:gd name="adj1" fmla="val 50000"/>
              <a:gd name="adj2" fmla="val 74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19"/>
          <p:cNvSpPr>
            <a:spLocks noChangeArrowheads="1"/>
          </p:cNvSpPr>
          <p:nvPr/>
        </p:nvSpPr>
        <p:spPr bwMode="auto">
          <a:xfrm>
            <a:off x="357188" y="3214688"/>
            <a:ext cx="646112" cy="215900"/>
          </a:xfrm>
          <a:prstGeom prst="rightArrow">
            <a:avLst>
              <a:gd name="adj1" fmla="val 50000"/>
              <a:gd name="adj2" fmla="val 74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21"/>
          <p:cNvSpPr>
            <a:spLocks noChangeArrowheads="1"/>
          </p:cNvSpPr>
          <p:nvPr/>
        </p:nvSpPr>
        <p:spPr bwMode="auto">
          <a:xfrm>
            <a:off x="285750" y="4572000"/>
            <a:ext cx="646113" cy="215900"/>
          </a:xfrm>
          <a:prstGeom prst="rightArrow">
            <a:avLst>
              <a:gd name="adj1" fmla="val 50000"/>
              <a:gd name="adj2" fmla="val 74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5F9E9-3C6A-41FF-95AA-B988CF910502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428625" y="214313"/>
            <a:ext cx="8286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it-IT" b="0">
              <a:sym typeface="Wingdings" pitchFamily="2" charset="2"/>
            </a:endParaRPr>
          </a:p>
          <a:p>
            <a:pPr algn="just"/>
            <a:endParaRPr lang="it-IT" b="0">
              <a:sym typeface="Wingdings" pitchFamily="2" charset="2"/>
            </a:endParaRPr>
          </a:p>
          <a:p>
            <a:pPr algn="just"/>
            <a:r>
              <a:rPr lang="it-IT" b="0">
                <a:solidFill>
                  <a:srgbClr val="FF3300"/>
                </a:solidFill>
                <a:sym typeface="Wingdings" pitchFamily="2" charset="2"/>
              </a:rPr>
              <a:t>LA </a:t>
            </a:r>
            <a:r>
              <a:rPr lang="it-IT">
                <a:solidFill>
                  <a:srgbClr val="FF3300"/>
                </a:solidFill>
                <a:sym typeface="Wingdings" pitchFamily="2" charset="2"/>
              </a:rPr>
              <a:t>dose media assorbita nella regione T a causa della radiazione emessa da S è</a:t>
            </a:r>
            <a:r>
              <a:rPr lang="it-IT" b="0">
                <a:sym typeface="Wingdings" pitchFamily="2" charset="2"/>
              </a:rPr>
              <a:t>:</a:t>
            </a:r>
          </a:p>
          <a:p>
            <a:pPr algn="just"/>
            <a:endParaRPr lang="it-IT" b="0">
              <a:sym typeface="Wingdings" pitchFamily="2" charset="2"/>
            </a:endParaRPr>
          </a:p>
          <a:p>
            <a:pPr algn="just"/>
            <a:endParaRPr lang="it-IT" b="0"/>
          </a:p>
          <a:p>
            <a:pPr algn="just"/>
            <a:r>
              <a:rPr lang="it-IT" b="0"/>
              <a:t>   </a:t>
            </a:r>
          </a:p>
        </p:txBody>
      </p:sp>
      <p:sp>
        <p:nvSpPr>
          <p:cNvPr id="1031" name="AutoShape 5"/>
          <p:cNvSpPr>
            <a:spLocks noChangeArrowheads="1"/>
          </p:cNvSpPr>
          <p:nvPr/>
        </p:nvSpPr>
        <p:spPr bwMode="auto">
          <a:xfrm>
            <a:off x="571500" y="1428750"/>
            <a:ext cx="504825" cy="288925"/>
          </a:xfrm>
          <a:custGeom>
            <a:avLst/>
            <a:gdLst>
              <a:gd name="T0" fmla="*/ 8848904 w 21600"/>
              <a:gd name="T1" fmla="*/ 0 h 21600"/>
              <a:gd name="T2" fmla="*/ 0 w 21600"/>
              <a:gd name="T3" fmla="*/ 1932360 h 21600"/>
              <a:gd name="T4" fmla="*/ 8848904 w 21600"/>
              <a:gd name="T5" fmla="*/ 3864707 h 21600"/>
              <a:gd name="T6" fmla="*/ 11798530 w 21600"/>
              <a:gd name="T7" fmla="*/ 193236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357313" y="1357313"/>
          <a:ext cx="1222375" cy="571500"/>
        </p:xfrm>
        <a:graphic>
          <a:graphicData uri="http://schemas.openxmlformats.org/presentationml/2006/ole">
            <p:oleObj spid="_x0000_s1026" name="Equazione" r:id="rId3" imgW="545760" imgH="25380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714750" y="1714500"/>
          <a:ext cx="2212975" cy="590550"/>
        </p:xfrm>
        <a:graphic>
          <a:graphicData uri="http://schemas.openxmlformats.org/presentationml/2006/ole">
            <p:oleObj spid="_x0000_s1027" name="Equation" r:id="rId4" imgW="1282680" imgH="342720" progId="Equation.3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1500188" y="2546350"/>
          <a:ext cx="1150937" cy="774700"/>
        </p:xfrm>
        <a:graphic>
          <a:graphicData uri="http://schemas.openxmlformats.org/presentationml/2006/ole">
            <p:oleObj spid="_x0000_s1028" name="Equation" r:id="rId5" imgW="736560" imgH="495000" progId="Equation.3">
              <p:embed/>
            </p:oleObj>
          </a:graphicData>
        </a:graphic>
      </p:graphicFrame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2143125" y="1857375"/>
            <a:ext cx="135731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2286000" y="1857375"/>
            <a:ext cx="7143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785813" y="3429000"/>
            <a:ext cx="28797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/>
              <a:t>Attività integrata depositata nella regione S  nell’intervallo compreso tra t</a:t>
            </a:r>
            <a:r>
              <a:rPr lang="it-IT" sz="1600" baseline="-25000"/>
              <a:t>1</a:t>
            </a:r>
            <a:r>
              <a:rPr lang="it-IT" sz="1600"/>
              <a:t> e t</a:t>
            </a:r>
            <a:r>
              <a:rPr lang="it-IT" sz="1600" baseline="-25000"/>
              <a:t>2</a:t>
            </a:r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auto">
          <a:xfrm>
            <a:off x="4572000" y="2428875"/>
            <a:ext cx="28797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>
                <a:latin typeface="Symbol" pitchFamily="18" charset="2"/>
              </a:rPr>
              <a:t>D</a:t>
            </a:r>
            <a:r>
              <a:rPr lang="it-IT" sz="1600" baseline="-25000"/>
              <a:t>i </a:t>
            </a:r>
            <a:r>
              <a:rPr lang="it-IT" sz="1600"/>
              <a:t>l’energia media emessa per il tipo di radiazione in ciascuna trasformazione nucleare. </a:t>
            </a:r>
            <a:endParaRPr lang="it-IT" sz="1600" baseline="-25000">
              <a:latin typeface="Symbol" pitchFamily="18" charset="2"/>
            </a:endParaRPr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357188" y="4643438"/>
            <a:ext cx="8429625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0"/>
              <a:t>La </a:t>
            </a:r>
            <a:r>
              <a:rPr lang="it-IT" sz="1600"/>
              <a:t>quantità </a:t>
            </a:r>
            <a:r>
              <a:rPr lang="it-IT" sz="1600">
                <a:latin typeface="Symbol" pitchFamily="18" charset="2"/>
              </a:rPr>
              <a:t>F</a:t>
            </a:r>
            <a:r>
              <a:rPr lang="it-IT" sz="1600" b="0" baseline="-25000"/>
              <a:t>i</a:t>
            </a:r>
            <a:r>
              <a:rPr lang="it-IT" sz="1600" b="0"/>
              <a:t> viene determinata con metodi Monte Carlo. In questi casi il corpo viene sostituito da fantocci (fantocci di MIRD, i cui organi e pesi sono rappr. dell’individuo medio).  In casi particolarmente semplici esistono espressioni analitiche. </a:t>
            </a:r>
          </a:p>
          <a:p>
            <a:pPr algn="just">
              <a:spcBef>
                <a:spcPct val="50000"/>
              </a:spcBef>
            </a:pPr>
            <a:r>
              <a:rPr lang="it-IT" sz="1600" b="0"/>
              <a:t>Calcoli per vari organi </a:t>
            </a:r>
            <a:r>
              <a:rPr lang="it-IT" sz="1600"/>
              <a:t>bersaglio e sorgente </a:t>
            </a:r>
            <a:r>
              <a:rPr lang="it-IT" sz="1600" b="0"/>
              <a:t>sono stati effettuati dall’ICRP, le cui tabelle consentono un rapido calcolo della </a:t>
            </a:r>
            <a:r>
              <a:rPr lang="it-IT" sz="1600"/>
              <a:t>dose assorbita </a:t>
            </a:r>
            <a:r>
              <a:rPr lang="it-IT" sz="1600" b="0"/>
              <a:t>in qualsiasi organo a causa </a:t>
            </a:r>
            <a:r>
              <a:rPr lang="it-IT" sz="1600"/>
              <a:t>dell’attività depositata </a:t>
            </a:r>
            <a:r>
              <a:rPr lang="it-IT" sz="1600" b="0"/>
              <a:t>in qualsiasi altro organo.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80428-96CD-4AE9-97A6-56E1E4C50163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48713" cy="746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it-IT" sz="2000">
                <a:solidFill>
                  <a:srgbClr val="FF3300"/>
                </a:solidFill>
                <a:sym typeface="Wingdings" pitchFamily="2" charset="2"/>
              </a:rPr>
              <a:t>Il metabolismo dei radionuclidi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  <a:sym typeface="Wingdings" pitchFamily="2" charset="2"/>
              </a:rPr>
              <a:t>	Fase sistemica: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>
                <a:sym typeface="Wingdings" pitchFamily="2" charset="2"/>
              </a:rPr>
              <a:t>	La determinazione della distribuzione delle attività depositate richiede la conoscenza del m</a:t>
            </a:r>
            <a:r>
              <a:rPr lang="it-IT" b="0"/>
              <a:t>etabolismo dei vari radionuclidi: per mezzo di </a:t>
            </a:r>
            <a:r>
              <a:rPr lang="it-IT" b="0" u="sng"/>
              <a:t>funzione metaboliche</a:t>
            </a:r>
            <a:r>
              <a:rPr lang="it-IT" b="0"/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r>
              <a:rPr lang="it-IT"/>
              <a:t>F. di ritenzione R(t):</a:t>
            </a:r>
            <a:r>
              <a:rPr lang="it-IT" b="0"/>
              <a:t> è la frazione dell’attività iniziale introdotta presente nel corpo intero (o per un organo o tessuto) al tempo t dopo l’introduzione: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endParaRPr lang="it-IT" b="0"/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endParaRPr lang="it-IT" b="0"/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endParaRPr lang="it-IT" b="0"/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endParaRPr lang="it-IT" b="0"/>
          </a:p>
          <a:p>
            <a:pPr marL="342900" indent="-342900" algn="just">
              <a:spcBef>
                <a:spcPct val="50000"/>
              </a:spcBef>
              <a:buFontTx/>
              <a:buAutoNum type="arabicParenR"/>
            </a:pPr>
            <a:r>
              <a:rPr lang="it-IT"/>
              <a:t>F. di escrezione</a:t>
            </a:r>
            <a:r>
              <a:rPr lang="it-IT" b="0"/>
              <a:t>: è la frazione dell’attività iniziale escreta attraverso tutte le vie all’istante t successivo l’introduzione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(E(t) è l’attività escreta  per unità di tempo)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</a:t>
            </a:r>
          </a:p>
          <a:p>
            <a:pPr marL="342900" indent="-342900" algn="just">
              <a:spcBef>
                <a:spcPct val="50000"/>
              </a:spcBef>
            </a:pPr>
            <a:endParaRPr lang="it-IT" b="0"/>
          </a:p>
          <a:p>
            <a:pPr marL="342900" indent="-342900" algn="just">
              <a:spcBef>
                <a:spcPct val="50000"/>
              </a:spcBef>
            </a:pPr>
            <a:endParaRPr lang="it-IT" b="0"/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		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 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786188" y="2643188"/>
          <a:ext cx="1285875" cy="768350"/>
        </p:xfrm>
        <a:graphic>
          <a:graphicData uri="http://schemas.openxmlformats.org/presentationml/2006/ole">
            <p:oleObj spid="_x0000_s2050" name="Equation" r:id="rId3" imgW="723600" imgH="43164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929188" y="5214938"/>
          <a:ext cx="1285875" cy="755650"/>
        </p:xfrm>
        <a:graphic>
          <a:graphicData uri="http://schemas.openxmlformats.org/presentationml/2006/ole">
            <p:oleObj spid="_x0000_s2051" name="Equation" r:id="rId4" imgW="736560" imgH="431640" progId="Equation.3">
              <p:embed/>
            </p:oleObj>
          </a:graphicData>
        </a:graphic>
      </p:graphicFrame>
      <p:sp>
        <p:nvSpPr>
          <p:cNvPr id="2054" name="Rettangolo 14"/>
          <p:cNvSpPr>
            <a:spLocks noChangeArrowheads="1"/>
          </p:cNvSpPr>
          <p:nvPr/>
        </p:nvSpPr>
        <p:spPr bwMode="auto">
          <a:xfrm>
            <a:off x="5286375" y="2786063"/>
            <a:ext cx="450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0"/>
              <a:t>(*)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0E03F-D555-44A6-AE7A-3336568AC09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857250" y="4500563"/>
          <a:ext cx="3500438" cy="822325"/>
        </p:xfrm>
        <a:graphic>
          <a:graphicData uri="http://schemas.openxmlformats.org/presentationml/2006/ole">
            <p:oleObj spid="_x0000_s3074" name="Equation" r:id="rId3" imgW="1752480" imgH="507960" progId="Equation.3">
              <p:embed/>
            </p:oleObj>
          </a:graphicData>
        </a:graphic>
      </p:graphicFrame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1000125" y="5643563"/>
            <a:ext cx="635793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0">
                <a:sym typeface="Wingdings" pitchFamily="2" charset="2"/>
              </a:rPr>
              <a:t>Permette di stimare la frazione di attività presente nel corpo all’istante t, successivo all’introduzione, nota la Y(</a:t>
            </a:r>
            <a:r>
              <a:rPr lang="it-IT" sz="2000" b="0">
                <a:latin typeface="Symbol" pitchFamily="18" charset="2"/>
                <a:sym typeface="Wingdings" pitchFamily="2" charset="2"/>
              </a:rPr>
              <a:t>t</a:t>
            </a:r>
            <a:r>
              <a:rPr lang="it-IT" sz="2000" b="0">
                <a:sym typeface="Wingdings" pitchFamily="2" charset="2"/>
              </a:rPr>
              <a:t>), determinata in base ad osservazioni sperimentali</a:t>
            </a:r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714375" y="2571750"/>
          <a:ext cx="3632200" cy="817563"/>
        </p:xfrm>
        <a:graphic>
          <a:graphicData uri="http://schemas.openxmlformats.org/presentationml/2006/ole">
            <p:oleObj spid="_x0000_s3075" name="Equation" r:id="rId4" imgW="1828800" imgH="507960" progId="Equation.3">
              <p:embed/>
            </p:oleObj>
          </a:graphicData>
        </a:graphic>
      </p:graphicFrame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4286250" y="1714500"/>
            <a:ext cx="376238" cy="271463"/>
          </a:xfrm>
          <a:prstGeom prst="rightArrow">
            <a:avLst>
              <a:gd name="adj1" fmla="val 50000"/>
              <a:gd name="adj2" fmla="val 41842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13"/>
          <p:cNvSpPr>
            <a:spLocks noChangeArrowheads="1"/>
          </p:cNvSpPr>
          <p:nvPr/>
        </p:nvSpPr>
        <p:spPr bwMode="auto">
          <a:xfrm>
            <a:off x="4714875" y="2857500"/>
            <a:ext cx="376238" cy="271463"/>
          </a:xfrm>
          <a:prstGeom prst="rightArrow">
            <a:avLst>
              <a:gd name="adj1" fmla="val 50000"/>
              <a:gd name="adj2" fmla="val 41842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4"/>
          <p:cNvSpPr txBox="1">
            <a:spLocks noChangeArrowheads="1"/>
          </p:cNvSpPr>
          <p:nvPr/>
        </p:nvSpPr>
        <p:spPr bwMode="auto">
          <a:xfrm>
            <a:off x="214313" y="357188"/>
            <a:ext cx="874871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it-IT" b="0"/>
              <a:t>	Tenendo conto della diminuzione dell’attività presente a causa dell’escrezione e del decadimento fisico del radionuclide si ricava </a:t>
            </a:r>
            <a:r>
              <a:rPr lang="it-IT">
                <a:solidFill>
                  <a:srgbClr val="FF3300"/>
                </a:solidFill>
              </a:rPr>
              <a:t>l’attività q(t)</a:t>
            </a:r>
            <a:r>
              <a:rPr lang="it-IT" b="0"/>
              <a:t> e quindi la relazione tra R(t) e Y(t):</a:t>
            </a:r>
          </a:p>
          <a:p>
            <a:pPr marL="342900" indent="-342900" algn="just">
              <a:spcBef>
                <a:spcPct val="50000"/>
              </a:spcBef>
            </a:pPr>
            <a:endParaRPr lang="it-IT" b="0"/>
          </a:p>
          <a:p>
            <a:pPr marL="342900" indent="-342900" algn="just">
              <a:spcBef>
                <a:spcPct val="50000"/>
              </a:spcBef>
            </a:pPr>
            <a:endParaRPr lang="it-IT" b="0"/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			</a:t>
            </a:r>
          </a:p>
          <a:p>
            <a:pPr marL="342900" indent="-342900" algn="just">
              <a:spcBef>
                <a:spcPct val="50000"/>
              </a:spcBef>
            </a:pPr>
            <a:r>
              <a:rPr lang="it-IT" b="0"/>
              <a:t> </a:t>
            </a:r>
          </a:p>
        </p:txBody>
      </p:sp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785813" y="1500188"/>
          <a:ext cx="2928937" cy="720725"/>
        </p:xfrm>
        <a:graphic>
          <a:graphicData uri="http://schemas.openxmlformats.org/presentationml/2006/ole">
            <p:oleObj spid="_x0000_s3076" name="Equazione" r:id="rId5" imgW="1295280" imgH="393480" progId="Equation.3">
              <p:embed/>
            </p:oleObj>
          </a:graphicData>
        </a:graphic>
      </p:graphicFrame>
      <p:cxnSp>
        <p:nvCxnSpPr>
          <p:cNvPr id="3082" name="Connettore 2 12"/>
          <p:cNvCxnSpPr>
            <a:cxnSpLocks noChangeShapeType="1"/>
          </p:cNvCxnSpPr>
          <p:nvPr/>
        </p:nvCxnSpPr>
        <p:spPr bwMode="auto">
          <a:xfrm>
            <a:off x="3286125" y="3214688"/>
            <a:ext cx="857250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83" name="CasellaDiTesto 13"/>
          <p:cNvSpPr txBox="1">
            <a:spLocks noChangeArrowheads="1"/>
          </p:cNvSpPr>
          <p:nvPr/>
        </p:nvSpPr>
        <p:spPr bwMode="auto">
          <a:xfrm>
            <a:off x="4429125" y="3500438"/>
            <a:ext cx="3357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0"/>
              <a:t>Quantità di radionuclide escreta per unità di tempo corretta per il decadimento fisico del radionuclide.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EDDAD-EF98-4569-90D6-74D6FB4DD1B3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500" y="1571625"/>
            <a:ext cx="7993063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>
                <a:sym typeface="Wingdings" pitchFamily="2" charset="2"/>
              </a:rPr>
              <a:t>Ai fini radioprotezionistici l’ICRP raccomanda di assumere pari a 50 anni l’intervallo di tempo successivo all’introduzione del radionuclide. </a:t>
            </a:r>
          </a:p>
          <a:p>
            <a:pPr algn="just">
              <a:spcBef>
                <a:spcPct val="50000"/>
              </a:spcBef>
            </a:pPr>
            <a:r>
              <a:rPr lang="it-IT">
                <a:sym typeface="Wingdings" pitchFamily="2" charset="2"/>
              </a:rPr>
              <a:t>L’equivalente di dose impegnato (Sv)</a:t>
            </a:r>
            <a:r>
              <a:rPr lang="it-IT" b="0">
                <a:sym typeface="Wingdings" pitchFamily="2" charset="2"/>
              </a:rPr>
              <a:t> è:</a:t>
            </a:r>
          </a:p>
          <a:p>
            <a:pPr algn="just">
              <a:spcBef>
                <a:spcPct val="50000"/>
              </a:spcBef>
            </a:pPr>
            <a:endParaRPr lang="it-IT" b="0"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endParaRPr lang="it-IT" b="0"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endParaRPr lang="it-IT" b="0"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endParaRPr lang="it-IT" b="0">
              <a:sym typeface="Wingdings" pitchFamily="2" charset="2"/>
            </a:endParaRPr>
          </a:p>
          <a:p>
            <a:pPr algn="just">
              <a:spcBef>
                <a:spcPct val="50000"/>
              </a:spcBef>
            </a:pPr>
            <a:r>
              <a:rPr lang="it-IT" b="0">
                <a:sym typeface="Wingdings" pitchFamily="2" charset="2"/>
              </a:rPr>
              <a:t>Dove: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b="0">
                <a:sym typeface="Wingdings" pitchFamily="2" charset="2"/>
              </a:rPr>
              <a:t> U</a:t>
            </a:r>
            <a:r>
              <a:rPr lang="it-IT" b="0" baseline="-25000">
                <a:sym typeface="Wingdings" pitchFamily="2" charset="2"/>
              </a:rPr>
              <a:t>S</a:t>
            </a:r>
            <a:r>
              <a:rPr lang="it-IT" b="0">
                <a:sym typeface="Wingdings" pitchFamily="2" charset="2"/>
              </a:rPr>
              <a:t> è il numero totale di disintegrazioni nell’organo S in tutti i 50 anni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b="0">
                <a:sym typeface="Wingdings" pitchFamily="2" charset="2"/>
              </a:rPr>
              <a:t> SEE(TS)</a:t>
            </a:r>
            <a:r>
              <a:rPr lang="it-IT" b="0" baseline="-25000">
                <a:sym typeface="Wingdings" pitchFamily="2" charset="2"/>
              </a:rPr>
              <a:t>i</a:t>
            </a:r>
            <a:r>
              <a:rPr lang="it-IT" b="0">
                <a:sym typeface="Wingdings" pitchFamily="2" charset="2"/>
              </a:rPr>
              <a:t> </a:t>
            </a:r>
            <a:r>
              <a:rPr lang="it-IT">
                <a:sym typeface="Wingdings" pitchFamily="2" charset="2"/>
              </a:rPr>
              <a:t>(</a:t>
            </a:r>
            <a:r>
              <a:rPr lang="it-IT">
                <a:solidFill>
                  <a:srgbClr val="FF0000"/>
                </a:solidFill>
                <a:sym typeface="Wingdings" pitchFamily="2" charset="2"/>
              </a:rPr>
              <a:t>energia specifica efficace</a:t>
            </a:r>
            <a:r>
              <a:rPr lang="it-IT">
                <a:sym typeface="Wingdings" pitchFamily="2" charset="2"/>
              </a:rPr>
              <a:t>)</a:t>
            </a:r>
            <a:r>
              <a:rPr lang="it-IT" b="0">
                <a:sym typeface="Wingdings" pitchFamily="2" charset="2"/>
              </a:rPr>
              <a:t> è l’energia assorbita per grammo nell’organo T, moltiplicata per il fattore di qualità della radiazione </a:t>
            </a:r>
            <a:r>
              <a:rPr lang="it-IT">
                <a:sym typeface="Wingdings" pitchFamily="2" charset="2"/>
              </a:rPr>
              <a:t>Q</a:t>
            </a:r>
            <a:r>
              <a:rPr lang="it-IT" baseline="-25000">
                <a:sym typeface="Wingdings" pitchFamily="2" charset="2"/>
              </a:rPr>
              <a:t>i</a:t>
            </a:r>
            <a:r>
              <a:rPr lang="it-IT" b="0">
                <a:sym typeface="Wingdings" pitchFamily="2" charset="2"/>
              </a:rPr>
              <a:t> (il fattore numerico tiene conto della conversione da MeVg</a:t>
            </a:r>
            <a:r>
              <a:rPr lang="it-IT" b="0" baseline="30000">
                <a:sym typeface="Wingdings" pitchFamily="2" charset="2"/>
              </a:rPr>
              <a:t>-1</a:t>
            </a:r>
            <a:r>
              <a:rPr lang="it-IT" b="0">
                <a:sym typeface="Wingdings" pitchFamily="2" charset="2"/>
              </a:rPr>
              <a:t> a Jkg</a:t>
            </a:r>
            <a:r>
              <a:rPr lang="it-IT" b="0" baseline="30000">
                <a:sym typeface="Wingdings" pitchFamily="2" charset="2"/>
              </a:rPr>
              <a:t>-1</a:t>
            </a:r>
            <a:r>
              <a:rPr lang="it-IT" b="0">
                <a:sym typeface="Wingdings" pitchFamily="2" charset="2"/>
              </a:rPr>
              <a:t>).</a:t>
            </a:r>
          </a:p>
          <a:p>
            <a:pPr algn="just">
              <a:spcBef>
                <a:spcPct val="50000"/>
              </a:spcBef>
            </a:pPr>
            <a:endParaRPr lang="it-IT" b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58888" y="260350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rgbClr val="FF3300"/>
                </a:solidFill>
              </a:rPr>
              <a:t>Calcolo dell’equivalente di dose impegnato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143125" y="2928938"/>
          <a:ext cx="3814763" cy="947737"/>
        </p:xfrm>
        <a:graphic>
          <a:graphicData uri="http://schemas.openxmlformats.org/presentationml/2006/ole">
            <p:oleObj spid="_x0000_s4098" name="Equazione" r:id="rId3" imgW="18795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Energia specifica efficace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EE678-FBC0-4C0C-AC6E-8A1794E6996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430338" y="1643063"/>
          <a:ext cx="5514975" cy="928687"/>
        </p:xfrm>
        <a:graphic>
          <a:graphicData uri="http://schemas.openxmlformats.org/presentationml/2006/ole">
            <p:oleObj spid="_x0000_s5122" name="Equazione" r:id="rId3" imgW="2476440" imgH="431640" progId="Equation.3">
              <p:embed/>
            </p:oleObj>
          </a:graphicData>
        </a:graphic>
      </p:graphicFrame>
      <p:sp>
        <p:nvSpPr>
          <p:cNvPr id="5125" name="CasellaDiTesto 4"/>
          <p:cNvSpPr txBox="1">
            <a:spLocks noChangeArrowheads="1"/>
          </p:cNvSpPr>
          <p:nvPr/>
        </p:nvSpPr>
        <p:spPr bwMode="auto">
          <a:xfrm>
            <a:off x="1428750" y="3000375"/>
            <a:ext cx="5500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j: radionuclide</a:t>
            </a:r>
          </a:p>
          <a:p>
            <a:r>
              <a:rPr lang="en-US" b="0"/>
              <a:t>i: tipi di radiazione emessi dal radionuclide j nell’S</a:t>
            </a:r>
          </a:p>
          <a:p>
            <a:r>
              <a:rPr lang="en-US" b="0"/>
              <a:t>Y</a:t>
            </a:r>
            <a:r>
              <a:rPr lang="en-US" b="0" baseline="-25000"/>
              <a:t>i</a:t>
            </a:r>
            <a:r>
              <a:rPr lang="en-US" b="0"/>
              <a:t>: num. di fotoni/particelle emessi per disintegrazione</a:t>
            </a:r>
          </a:p>
          <a:p>
            <a:r>
              <a:rPr lang="en-US" b="0"/>
              <a:t>E</a:t>
            </a:r>
            <a:r>
              <a:rPr lang="en-US" b="0" baseline="-25000"/>
              <a:t>i</a:t>
            </a:r>
            <a:r>
              <a:rPr lang="en-US" b="0"/>
              <a:t>: la loro energia</a:t>
            </a:r>
          </a:p>
          <a:p>
            <a:r>
              <a:rPr lang="en-US" b="0"/>
              <a:t>AF: la frazione di energia assorbita nell’organo T</a:t>
            </a:r>
          </a:p>
          <a:p>
            <a:r>
              <a:rPr lang="en-US" b="0"/>
              <a:t>Q</a:t>
            </a:r>
            <a:r>
              <a:rPr lang="en-US" b="0" baseline="-25000"/>
              <a:t>i</a:t>
            </a:r>
            <a:r>
              <a:rPr lang="en-US" b="0"/>
              <a:t>: relativo fatt. di qualità </a:t>
            </a:r>
          </a:p>
          <a:p>
            <a:r>
              <a:rPr lang="en-US" b="0"/>
              <a:t>M</a:t>
            </a:r>
            <a:r>
              <a:rPr lang="en-US" b="0" baseline="-25000"/>
              <a:t>T</a:t>
            </a:r>
            <a:r>
              <a:rPr lang="en-US" b="0"/>
              <a:t>: massa organo bersaglio.</a:t>
            </a:r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82613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it-IT" sz="3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Numero totale di disintegrazioni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4EDD2-6AB4-4061-B949-CC9D5566FC1A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000125" y="1428750"/>
          <a:ext cx="1490663" cy="800100"/>
        </p:xfrm>
        <a:graphic>
          <a:graphicData uri="http://schemas.openxmlformats.org/presentationml/2006/ole">
            <p:oleObj spid="_x0000_s6146" name="Equazione" r:id="rId3" imgW="838080" imgH="482400" progId="Equation.3">
              <p:embed/>
            </p:oleObj>
          </a:graphicData>
        </a:graphic>
      </p:graphicFrame>
      <p:sp>
        <p:nvSpPr>
          <p:cNvPr id="6149" name="Line 8"/>
          <p:cNvSpPr>
            <a:spLocks noChangeShapeType="1"/>
          </p:cNvSpPr>
          <p:nvPr/>
        </p:nvSpPr>
        <p:spPr bwMode="auto">
          <a:xfrm flipV="1">
            <a:off x="2714625" y="1500188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3643313" y="1214438"/>
            <a:ext cx="45720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Qualora fosse nota la funzione R(t) l’equazione (*) consente di determinare la U</a:t>
            </a:r>
            <a:r>
              <a:rPr lang="it-IT" b="0" baseline="-25000"/>
              <a:t>S</a:t>
            </a:r>
            <a:r>
              <a:rPr lang="it-IT" b="0"/>
              <a:t> </a:t>
            </a:r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3000375" y="214312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714375" y="2643188"/>
            <a:ext cx="6913563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Modelli matematici dove ciascun organo o tessuto del corpo umano viene rappresentato mediante </a:t>
            </a:r>
            <a:r>
              <a:rPr lang="it-IT">
                <a:solidFill>
                  <a:srgbClr val="FF3300"/>
                </a:solidFill>
              </a:rPr>
              <a:t>compartimenti</a:t>
            </a:r>
            <a:r>
              <a:rPr lang="it-IT" b="0"/>
              <a:t> con scambio di sostanze con una cinetica analoga a quella dei processi di diffusione.</a:t>
            </a:r>
          </a:p>
        </p:txBody>
      </p:sp>
      <p:sp>
        <p:nvSpPr>
          <p:cNvPr id="6153" name="Text Box 4"/>
          <p:cNvSpPr txBox="1">
            <a:spLocks noChangeArrowheads="1"/>
          </p:cNvSpPr>
          <p:nvPr/>
        </p:nvSpPr>
        <p:spPr bwMode="auto">
          <a:xfrm>
            <a:off x="500063" y="3857625"/>
            <a:ext cx="7848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0"/>
              <a:t>I </a:t>
            </a:r>
            <a:r>
              <a:rPr lang="it-IT">
                <a:solidFill>
                  <a:srgbClr val="FF3300"/>
                </a:solidFill>
              </a:rPr>
              <a:t>modelli</a:t>
            </a:r>
            <a:r>
              <a:rPr lang="it-IT" b="0"/>
              <a:t> assunti dall’ICRP sono basati sull’ipotesi che la rimozione di una sostanza da ogni </a:t>
            </a:r>
            <a:r>
              <a:rPr lang="it-IT">
                <a:solidFill>
                  <a:srgbClr val="FF3300"/>
                </a:solidFill>
              </a:rPr>
              <a:t>compartimento</a:t>
            </a:r>
            <a:r>
              <a:rPr lang="it-IT" b="0"/>
              <a:t> del sistema sia regolata da una </a:t>
            </a:r>
            <a:r>
              <a:rPr lang="it-IT" b="0" u="sng"/>
              <a:t>cinetica del primo ordine</a:t>
            </a:r>
            <a:r>
              <a:rPr lang="it-IT" b="0"/>
              <a:t>. Ossia la quantità di sostanza che lascia ciascun compartimento nell’unità di tempo è proporzionale soltanto alla quantità di sostanza presente nel compartimento stesso.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MT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1579</Words>
  <Application>Microsoft Office PowerPoint</Application>
  <PresentationFormat>Presentazione su schermo (4:3)</PresentationFormat>
  <Paragraphs>316</Paragraphs>
  <Slides>23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Albertus MT</vt:lpstr>
      <vt:lpstr>Arial</vt:lpstr>
      <vt:lpstr>Times New Roman</vt:lpstr>
      <vt:lpstr>Wingdings</vt:lpstr>
      <vt:lpstr>Symbol</vt:lpstr>
      <vt:lpstr>Struttura predefinita</vt:lpstr>
      <vt:lpstr>Microsoft Equation 3.0</vt:lpstr>
      <vt:lpstr>Diapositiva 1</vt:lpstr>
      <vt:lpstr>Terminologia</vt:lpstr>
      <vt:lpstr>Diapositiva 3</vt:lpstr>
      <vt:lpstr>Diapositiva 4</vt:lpstr>
      <vt:lpstr>Diapositiva 5</vt:lpstr>
      <vt:lpstr>Diapositiva 6</vt:lpstr>
      <vt:lpstr>Diapositiva 7</vt:lpstr>
      <vt:lpstr>Energia specifica efficace</vt:lpstr>
      <vt:lpstr>Numero totale di disintegrazioni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Esempio (1) </vt:lpstr>
      <vt:lpstr>Esempio (2) 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pugliese</dc:creator>
  <cp:lastModifiedBy>Gabriella</cp:lastModifiedBy>
  <cp:revision>153</cp:revision>
  <dcterms:created xsi:type="dcterms:W3CDTF">2005-03-08T11:49:33Z</dcterms:created>
  <dcterms:modified xsi:type="dcterms:W3CDTF">2010-01-21T16:28:16Z</dcterms:modified>
</cp:coreProperties>
</file>