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6" r:id="rId2"/>
    <p:sldId id="287" r:id="rId3"/>
    <p:sldId id="289" r:id="rId4"/>
    <p:sldId id="258" r:id="rId5"/>
    <p:sldId id="285" r:id="rId6"/>
    <p:sldId id="284" r:id="rId7"/>
    <p:sldId id="269" r:id="rId8"/>
    <p:sldId id="290" r:id="rId9"/>
    <p:sldId id="297" r:id="rId10"/>
    <p:sldId id="298" r:id="rId11"/>
    <p:sldId id="309" r:id="rId12"/>
    <p:sldId id="299" r:id="rId13"/>
    <p:sldId id="300" r:id="rId14"/>
    <p:sldId id="301" r:id="rId15"/>
    <p:sldId id="303" r:id="rId16"/>
    <p:sldId id="302" r:id="rId17"/>
    <p:sldId id="304" r:id="rId18"/>
    <p:sldId id="305" r:id="rId19"/>
    <p:sldId id="306" r:id="rId20"/>
    <p:sldId id="310" r:id="rId21"/>
    <p:sldId id="307" r:id="rId22"/>
    <p:sldId id="260" r:id="rId23"/>
    <p:sldId id="272" r:id="rId24"/>
    <p:sldId id="291" r:id="rId25"/>
    <p:sldId id="311" r:id="rId26"/>
    <p:sldId id="259" r:id="rId27"/>
    <p:sldId id="261" r:id="rId28"/>
    <p:sldId id="271" r:id="rId29"/>
    <p:sldId id="273" r:id="rId30"/>
    <p:sldId id="293" r:id="rId31"/>
    <p:sldId id="275" r:id="rId32"/>
    <p:sldId id="280" r:id="rId33"/>
    <p:sldId id="294" r:id="rId34"/>
    <p:sldId id="295" r:id="rId35"/>
    <p:sldId id="296" r:id="rId36"/>
  </p:sldIdLst>
  <p:sldSz cx="9144000" cy="6858000" type="screen4x3"/>
  <p:notesSz cx="6743700" cy="98806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00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705" autoAdjust="0"/>
    <p:restoredTop sz="94660"/>
  </p:normalViewPr>
  <p:slideViewPr>
    <p:cSldViewPr>
      <p:cViewPr>
        <p:scale>
          <a:sx n="70" d="100"/>
          <a:sy n="70" d="100"/>
        </p:scale>
        <p:origin x="-618"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2210" tIns="46106" rIns="92210" bIns="46106" numCol="1" anchor="t" anchorCtr="0" compatLnSpc="1">
            <a:prstTxWarp prst="textNoShape">
              <a:avLst/>
            </a:prstTxWarp>
          </a:bodyPr>
          <a:lstStyle>
            <a:lvl1pPr defTabSz="922338">
              <a:defRPr sz="1200"/>
            </a:lvl1pPr>
          </a:lstStyle>
          <a:p>
            <a:pPr>
              <a:defRPr/>
            </a:pPr>
            <a:endParaRPr lang="it-IT"/>
          </a:p>
        </p:txBody>
      </p:sp>
      <p:sp>
        <p:nvSpPr>
          <p:cNvPr id="8195"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2210" tIns="46106" rIns="92210" bIns="46106" numCol="1" anchor="t" anchorCtr="0" compatLnSpc="1">
            <a:prstTxWarp prst="textNoShape">
              <a:avLst/>
            </a:prstTxWarp>
          </a:bodyPr>
          <a:lstStyle>
            <a:lvl1pPr algn="r" defTabSz="922338">
              <a:defRPr sz="1200"/>
            </a:lvl1pPr>
          </a:lstStyle>
          <a:p>
            <a:pPr>
              <a:defRPr/>
            </a:pPr>
            <a:endParaRPr lang="it-IT"/>
          </a:p>
        </p:txBody>
      </p:sp>
      <p:sp>
        <p:nvSpPr>
          <p:cNvPr id="23556" name="Rectangle 4"/>
          <p:cNvSpPr>
            <a:spLocks noGrp="1" noRot="1" noChangeAspect="1" noChangeArrowheads="1" noTextEdit="1"/>
          </p:cNvSpPr>
          <p:nvPr>
            <p:ph type="sldImg" idx="2"/>
          </p:nvPr>
        </p:nvSpPr>
        <p:spPr bwMode="auto">
          <a:xfrm>
            <a:off x="903288" y="741363"/>
            <a:ext cx="4940300" cy="37052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4688" y="4692650"/>
            <a:ext cx="5394325" cy="4446588"/>
          </a:xfrm>
          <a:prstGeom prst="rect">
            <a:avLst/>
          </a:prstGeom>
          <a:noFill/>
          <a:ln w="9525">
            <a:noFill/>
            <a:miter lim="800000"/>
            <a:headEnd/>
            <a:tailEnd/>
          </a:ln>
          <a:effectLst/>
        </p:spPr>
        <p:txBody>
          <a:bodyPr vert="horz" wrap="square" lIns="92210" tIns="46106" rIns="92210" bIns="46106"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198" name="Rectangle 6"/>
          <p:cNvSpPr>
            <a:spLocks noGrp="1" noChangeArrowheads="1"/>
          </p:cNvSpPr>
          <p:nvPr>
            <p:ph type="ftr" sz="quarter" idx="4"/>
          </p:nvPr>
        </p:nvSpPr>
        <p:spPr bwMode="auto">
          <a:xfrm>
            <a:off x="0" y="9385300"/>
            <a:ext cx="2922588" cy="493713"/>
          </a:xfrm>
          <a:prstGeom prst="rect">
            <a:avLst/>
          </a:prstGeom>
          <a:noFill/>
          <a:ln w="9525">
            <a:noFill/>
            <a:miter lim="800000"/>
            <a:headEnd/>
            <a:tailEnd/>
          </a:ln>
          <a:effectLst/>
        </p:spPr>
        <p:txBody>
          <a:bodyPr vert="horz" wrap="square" lIns="92210" tIns="46106" rIns="92210" bIns="46106" numCol="1" anchor="b" anchorCtr="0" compatLnSpc="1">
            <a:prstTxWarp prst="textNoShape">
              <a:avLst/>
            </a:prstTxWarp>
          </a:bodyPr>
          <a:lstStyle>
            <a:lvl1pPr defTabSz="922338">
              <a:defRPr sz="1200"/>
            </a:lvl1pPr>
          </a:lstStyle>
          <a:p>
            <a:pPr>
              <a:defRPr/>
            </a:pPr>
            <a:endParaRPr lang="it-IT"/>
          </a:p>
        </p:txBody>
      </p:sp>
      <p:sp>
        <p:nvSpPr>
          <p:cNvPr id="8199" name="Rectangle 7"/>
          <p:cNvSpPr>
            <a:spLocks noGrp="1" noChangeArrowheads="1"/>
          </p:cNvSpPr>
          <p:nvPr>
            <p:ph type="sldNum" sz="quarter" idx="5"/>
          </p:nvPr>
        </p:nvSpPr>
        <p:spPr bwMode="auto">
          <a:xfrm>
            <a:off x="3819525" y="9385300"/>
            <a:ext cx="2922588" cy="493713"/>
          </a:xfrm>
          <a:prstGeom prst="rect">
            <a:avLst/>
          </a:prstGeom>
          <a:noFill/>
          <a:ln w="9525">
            <a:noFill/>
            <a:miter lim="800000"/>
            <a:headEnd/>
            <a:tailEnd/>
          </a:ln>
          <a:effectLst/>
        </p:spPr>
        <p:txBody>
          <a:bodyPr vert="horz" wrap="square" lIns="92210" tIns="46106" rIns="92210" bIns="46106" numCol="1" anchor="b" anchorCtr="0" compatLnSpc="1">
            <a:prstTxWarp prst="textNoShape">
              <a:avLst/>
            </a:prstTxWarp>
          </a:bodyPr>
          <a:lstStyle>
            <a:lvl1pPr algn="r" defTabSz="922338">
              <a:defRPr sz="1200"/>
            </a:lvl1pPr>
          </a:lstStyle>
          <a:p>
            <a:pPr>
              <a:defRPr/>
            </a:pPr>
            <a:fld id="{847AC7AE-C369-4E81-B4F5-21EDD8686D6F}"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268C10F-6D58-47C5-A7A7-A20BCAC52FA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B51799E-1582-4326-A5D3-21849721FEA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58182B8-C937-4E1D-B6D3-B345982FBB83}"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03635F7-FE8E-4EC2-8979-0BDDA16D510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D7D5327-3AA5-48A5-8163-0A123D39519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FBC69D0-31D7-4D2F-8448-FBA533AFD7C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E73AFF8-5F45-4660-AA48-CDE36BD05DF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C5E31A0-A8EA-44F7-A0E9-7E2875616316}"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30EFB56-825D-4AE3-AE90-34EDF77B8D6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6F23D352-D082-4D23-AB28-47F1740858D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71BBB16-B9B1-48A0-92A2-18DD12BAC3B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616492A-27F4-4AE6-BF66-B7028869A11D}"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7423F34-A671-4CA7-AD63-74517A41D1B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IRCP &amp; IRCU</a:t>
            </a:r>
            <a:endParaRPr lang="it-IT" dirty="0"/>
          </a:p>
        </p:txBody>
      </p:sp>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1</a:t>
            </a:fld>
            <a:endParaRPr lang="it-IT"/>
          </a:p>
        </p:txBody>
      </p:sp>
      <p:sp>
        <p:nvSpPr>
          <p:cNvPr id="4" name="Rettangolo 3"/>
          <p:cNvSpPr/>
          <p:nvPr/>
        </p:nvSpPr>
        <p:spPr>
          <a:xfrm>
            <a:off x="428596" y="1714488"/>
            <a:ext cx="8143932" cy="4708981"/>
          </a:xfrm>
          <a:prstGeom prst="rect">
            <a:avLst/>
          </a:prstGeom>
        </p:spPr>
        <p:txBody>
          <a:bodyPr wrap="square">
            <a:spAutoFit/>
          </a:bodyPr>
          <a:lstStyle/>
          <a:p>
            <a:pPr algn="just"/>
            <a:r>
              <a:rPr lang="it-IT" sz="2000" b="1" dirty="0" smtClean="0">
                <a:solidFill>
                  <a:srgbClr val="FF0000"/>
                </a:solidFill>
                <a:latin typeface="Times New Roman" pitchFamily="18" charset="0"/>
                <a:cs typeface="Times New Roman" pitchFamily="18" charset="0"/>
              </a:rPr>
              <a:t>La radioprotezione </a:t>
            </a:r>
            <a:r>
              <a:rPr lang="it-IT" sz="2000" dirty="0">
                <a:latin typeface="Times New Roman" pitchFamily="18" charset="0"/>
                <a:cs typeface="Times New Roman" pitchFamily="18" charset="0"/>
              </a:rPr>
              <a:t>ha lo scopo di assicurare la protezione degli individui (e della loro progenie) </a:t>
            </a:r>
            <a:r>
              <a:rPr lang="it-IT" sz="2000" dirty="0" smtClean="0">
                <a:latin typeface="Times New Roman" pitchFamily="18" charset="0"/>
                <a:cs typeface="Times New Roman" pitchFamily="18" charset="0"/>
              </a:rPr>
              <a:t>dai rischi </a:t>
            </a:r>
            <a:r>
              <a:rPr lang="it-IT" sz="2000" dirty="0">
                <a:latin typeface="Times New Roman" pitchFamily="18" charset="0"/>
                <a:cs typeface="Times New Roman" pitchFamily="18" charset="0"/>
              </a:rPr>
              <a:t>connessi all’esposizione a radiazioni ionizzanti. Il compito di fornire informazioni su </a:t>
            </a:r>
            <a:r>
              <a:rPr lang="it-IT" sz="2000" dirty="0" smtClean="0">
                <a:latin typeface="Times New Roman" pitchFamily="18" charset="0"/>
                <a:cs typeface="Times New Roman" pitchFamily="18" charset="0"/>
              </a:rPr>
              <a:t>questo tema </a:t>
            </a:r>
            <a:r>
              <a:rPr lang="it-IT" sz="2000" dirty="0">
                <a:latin typeface="Times New Roman" pitchFamily="18" charset="0"/>
                <a:cs typeface="Times New Roman" pitchFamily="18" charset="0"/>
              </a:rPr>
              <a:t>è svolto da organismi internazionali: </a:t>
            </a:r>
            <a:endParaRPr lang="it-IT" sz="2000" dirty="0" smtClean="0">
              <a:latin typeface="Times New Roman" pitchFamily="18" charset="0"/>
              <a:cs typeface="Times New Roman" pitchFamily="18" charset="0"/>
            </a:endParaRPr>
          </a:p>
          <a:p>
            <a:pPr algn="just"/>
            <a:endParaRPr lang="it-IT" sz="2000" dirty="0" smtClean="0">
              <a:latin typeface="Times New Roman" pitchFamily="18" charset="0"/>
              <a:cs typeface="Times New Roman" pitchFamily="18" charset="0"/>
            </a:endParaRPr>
          </a:p>
          <a:p>
            <a:pPr marL="342900" indent="-342900" algn="just">
              <a:buAutoNum type="arabicParenR"/>
            </a:pPr>
            <a:r>
              <a:rPr lang="it-IT" sz="2000" b="1" dirty="0" smtClean="0">
                <a:solidFill>
                  <a:schemeClr val="accent2"/>
                </a:solidFill>
                <a:latin typeface="Times New Roman" pitchFamily="18" charset="0"/>
                <a:cs typeface="Times New Roman" pitchFamily="18" charset="0"/>
              </a:rPr>
              <a:t>l’IRCP</a:t>
            </a:r>
            <a:r>
              <a:rPr lang="it-IT" sz="2000" dirty="0" smtClean="0">
                <a:latin typeface="Times New Roman" pitchFamily="18" charset="0"/>
                <a:cs typeface="Times New Roman" pitchFamily="18" charset="0"/>
              </a:rPr>
              <a:t> </a:t>
            </a:r>
            <a:r>
              <a:rPr lang="it-IT" sz="2000" dirty="0">
                <a:latin typeface="Times New Roman" pitchFamily="18" charset="0"/>
                <a:cs typeface="Times New Roman" pitchFamily="18" charset="0"/>
              </a:rPr>
              <a:t>(International </a:t>
            </a:r>
            <a:r>
              <a:rPr lang="it-IT" sz="2000" dirty="0" err="1">
                <a:latin typeface="Times New Roman" pitchFamily="18" charset="0"/>
                <a:cs typeface="Times New Roman" pitchFamily="18" charset="0"/>
              </a:rPr>
              <a:t>Commission</a:t>
            </a:r>
            <a:r>
              <a:rPr lang="it-IT" sz="2000" dirty="0">
                <a:latin typeface="Times New Roman" pitchFamily="18" charset="0"/>
                <a:cs typeface="Times New Roman" pitchFamily="18" charset="0"/>
              </a:rPr>
              <a:t> on </a:t>
            </a:r>
            <a:r>
              <a:rPr lang="it-IT" sz="2000" dirty="0" err="1" smtClean="0">
                <a:latin typeface="Times New Roman" pitchFamily="18" charset="0"/>
                <a:cs typeface="Times New Roman" pitchFamily="18" charset="0"/>
              </a:rPr>
              <a:t>Radiological</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Protection</a:t>
            </a:r>
            <a:r>
              <a:rPr lang="it-IT" sz="2000" dirty="0">
                <a:latin typeface="Times New Roman" pitchFamily="18" charset="0"/>
                <a:cs typeface="Times New Roman" pitchFamily="18" charset="0"/>
              </a:rPr>
              <a:t>), nata nel 1928, formula i principi generali su cui s’ispira la radioprotezione, i quali </a:t>
            </a:r>
            <a:r>
              <a:rPr lang="it-IT" sz="2000" dirty="0" smtClean="0">
                <a:latin typeface="Times New Roman" pitchFamily="18" charset="0"/>
                <a:cs typeface="Times New Roman" pitchFamily="18" charset="0"/>
              </a:rPr>
              <a:t>sono poi </a:t>
            </a:r>
            <a:r>
              <a:rPr lang="it-IT" sz="2000" dirty="0">
                <a:latin typeface="Times New Roman" pitchFamily="18" charset="0"/>
                <a:cs typeface="Times New Roman" pitchFamily="18" charset="0"/>
              </a:rPr>
              <a:t>recepiti dalle legislazioni dei vari Paesi; </a:t>
            </a:r>
            <a:endParaRPr lang="it-IT" sz="2000" dirty="0" smtClean="0">
              <a:latin typeface="Times New Roman" pitchFamily="18" charset="0"/>
              <a:cs typeface="Times New Roman" pitchFamily="18" charset="0"/>
            </a:endParaRPr>
          </a:p>
          <a:p>
            <a:pPr marL="342900" indent="-342900" algn="just">
              <a:buAutoNum type="arabicParenR"/>
            </a:pPr>
            <a:r>
              <a:rPr lang="it-IT" sz="2000" b="1" dirty="0" smtClean="0">
                <a:solidFill>
                  <a:schemeClr val="accent2"/>
                </a:solidFill>
                <a:latin typeface="Times New Roman" pitchFamily="18" charset="0"/>
                <a:cs typeface="Times New Roman" pitchFamily="18" charset="0"/>
              </a:rPr>
              <a:t>l’IRCU</a:t>
            </a:r>
            <a:r>
              <a:rPr lang="it-IT" sz="2000" dirty="0">
                <a:latin typeface="Times New Roman" pitchFamily="18" charset="0"/>
                <a:cs typeface="Times New Roman" pitchFamily="18" charset="0"/>
              </a:rPr>
              <a:t> </a:t>
            </a:r>
            <a:r>
              <a:rPr lang="it-IT" sz="2000" dirty="0" smtClean="0">
                <a:latin typeface="Times New Roman" pitchFamily="18" charset="0"/>
                <a:cs typeface="Times New Roman" pitchFamily="18" charset="0"/>
              </a:rPr>
              <a:t>(International </a:t>
            </a:r>
            <a:r>
              <a:rPr lang="it-IT" sz="2000" dirty="0" err="1">
                <a:latin typeface="Times New Roman" pitchFamily="18" charset="0"/>
                <a:cs typeface="Times New Roman" pitchFamily="18" charset="0"/>
              </a:rPr>
              <a:t>Commission</a:t>
            </a:r>
            <a:r>
              <a:rPr lang="it-IT" sz="2000" dirty="0">
                <a:latin typeface="Times New Roman" pitchFamily="18" charset="0"/>
                <a:cs typeface="Times New Roman" pitchFamily="18" charset="0"/>
              </a:rPr>
              <a:t> on </a:t>
            </a:r>
            <a:r>
              <a:rPr lang="it-IT" sz="2000" dirty="0" err="1">
                <a:latin typeface="Times New Roman" pitchFamily="18" charset="0"/>
                <a:cs typeface="Times New Roman" pitchFamily="18" charset="0"/>
              </a:rPr>
              <a:t>Radiation</a:t>
            </a:r>
            <a:r>
              <a:rPr lang="it-IT" sz="2000" dirty="0">
                <a:latin typeface="Times New Roman" pitchFamily="18" charset="0"/>
                <a:cs typeface="Times New Roman" pitchFamily="18" charset="0"/>
              </a:rPr>
              <a:t> </a:t>
            </a:r>
            <a:r>
              <a:rPr lang="it-IT" sz="2000" dirty="0" err="1" smtClean="0">
                <a:latin typeface="Times New Roman" pitchFamily="18" charset="0"/>
                <a:cs typeface="Times New Roman" pitchFamily="18" charset="0"/>
              </a:rPr>
              <a:t>Units</a:t>
            </a:r>
            <a:r>
              <a:rPr lang="it-IT" sz="2000" dirty="0" smtClean="0">
                <a:latin typeface="Times New Roman" pitchFamily="18" charset="0"/>
                <a:cs typeface="Times New Roman" pitchFamily="18" charset="0"/>
              </a:rPr>
              <a:t> and </a:t>
            </a:r>
            <a:r>
              <a:rPr lang="it-IT" sz="2000" dirty="0" err="1">
                <a:latin typeface="Times New Roman" pitchFamily="18" charset="0"/>
                <a:cs typeface="Times New Roman" pitchFamily="18" charset="0"/>
              </a:rPr>
              <a:t>Measurements</a:t>
            </a:r>
            <a:r>
              <a:rPr lang="it-IT" sz="2000" dirty="0">
                <a:latin typeface="Times New Roman" pitchFamily="18" charset="0"/>
                <a:cs typeface="Times New Roman" pitchFamily="18" charset="0"/>
              </a:rPr>
              <a:t>) ha l’obiettivo di sviluppare raccomandazioni per le qualità e le unità di </a:t>
            </a:r>
            <a:r>
              <a:rPr lang="it-IT" sz="2000" dirty="0" smtClean="0">
                <a:latin typeface="Times New Roman" pitchFamily="18" charset="0"/>
                <a:cs typeface="Times New Roman" pitchFamily="18" charset="0"/>
              </a:rPr>
              <a:t>misura operazionali </a:t>
            </a:r>
            <a:r>
              <a:rPr lang="it-IT" sz="2000" dirty="0">
                <a:latin typeface="Times New Roman" pitchFamily="18" charset="0"/>
                <a:cs typeface="Times New Roman" pitchFamily="18" charset="0"/>
              </a:rPr>
              <a:t>della radioprotezione, caratterizzandole in relazione agli aspetti fisici del campo </a:t>
            </a:r>
            <a:r>
              <a:rPr lang="it-IT" sz="2000" dirty="0" smtClean="0">
                <a:latin typeface="Times New Roman" pitchFamily="18" charset="0"/>
                <a:cs typeface="Times New Roman" pitchFamily="18" charset="0"/>
              </a:rPr>
              <a:t>di radiazione</a:t>
            </a:r>
            <a:r>
              <a:rPr lang="it-IT" sz="2000" dirty="0">
                <a:latin typeface="Times New Roman" pitchFamily="18" charset="0"/>
                <a:cs typeface="Times New Roman" pitchFamily="18" charset="0"/>
              </a:rPr>
              <a:t>. </a:t>
            </a:r>
            <a:endParaRPr lang="it-IT" sz="2000" dirty="0" smtClean="0">
              <a:latin typeface="Times New Roman" pitchFamily="18" charset="0"/>
              <a:cs typeface="Times New Roman" pitchFamily="18" charset="0"/>
            </a:endParaRPr>
          </a:p>
          <a:p>
            <a:pPr marL="342900" indent="-342900" algn="just"/>
            <a:endParaRPr lang="it-IT" sz="2000" dirty="0">
              <a:latin typeface="Times New Roman" pitchFamily="18" charset="0"/>
              <a:cs typeface="Times New Roman" pitchFamily="18" charset="0"/>
            </a:endParaRPr>
          </a:p>
          <a:p>
            <a:pPr marL="342900" indent="-342900" algn="just"/>
            <a:r>
              <a:rPr lang="it-IT" sz="2000" dirty="0" smtClean="0">
                <a:latin typeface="Times New Roman" pitchFamily="18" charset="0"/>
                <a:cs typeface="Times New Roman" pitchFamily="18" charset="0"/>
              </a:rPr>
              <a:t>Le </a:t>
            </a:r>
            <a:r>
              <a:rPr lang="it-IT" sz="2000" dirty="0">
                <a:latin typeface="Times New Roman" pitchFamily="18" charset="0"/>
                <a:cs typeface="Times New Roman" pitchFamily="18" charset="0"/>
              </a:rPr>
              <a:t>raccomandazioni delle due commissioni sono </a:t>
            </a:r>
            <a:r>
              <a:rPr lang="it-IT" sz="2000" dirty="0" smtClean="0">
                <a:latin typeface="Times New Roman" pitchFamily="18" charset="0"/>
                <a:cs typeface="Times New Roman" pitchFamily="18" charset="0"/>
              </a:rPr>
              <a:t>pubblicate </a:t>
            </a:r>
            <a:r>
              <a:rPr lang="it-IT" sz="2000" dirty="0">
                <a:latin typeface="Times New Roman" pitchFamily="18" charset="0"/>
                <a:cs typeface="Times New Roman" pitchFamily="18" charset="0"/>
              </a:rPr>
              <a:t>sotto forma di </a:t>
            </a:r>
            <a:r>
              <a:rPr lang="it-IT" sz="2000" dirty="0" smtClean="0">
                <a:latin typeface="Times New Roman" pitchFamily="18" charset="0"/>
                <a:cs typeface="Times New Roman" pitchFamily="18" charset="0"/>
              </a:rPr>
              <a:t>documenti IRCP </a:t>
            </a:r>
            <a:r>
              <a:rPr lang="it-IT" sz="2000" dirty="0">
                <a:latin typeface="Times New Roman" pitchFamily="18" charset="0"/>
                <a:cs typeface="Times New Roman" pitchFamily="18" charset="0"/>
              </a:rPr>
              <a:t>e IRCU.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3"/>
          <p:cNvSpPr>
            <a:spLocks noGrp="1"/>
          </p:cNvSpPr>
          <p:nvPr>
            <p:ph type="sldNum" sz="quarter" idx="12"/>
          </p:nvPr>
        </p:nvSpPr>
        <p:spPr>
          <a:noFill/>
        </p:spPr>
        <p:txBody>
          <a:bodyPr/>
          <a:lstStyle/>
          <a:p>
            <a:fld id="{D243F191-AA23-4489-97B2-FFED09741BDC}" type="slidenum">
              <a:rPr lang="it-IT" smtClean="0"/>
              <a:pPr/>
              <a:t>10</a:t>
            </a:fld>
            <a:endParaRPr lang="it-IT" smtClean="0"/>
          </a:p>
        </p:txBody>
      </p:sp>
      <p:sp>
        <p:nvSpPr>
          <p:cNvPr id="14339" name="Rectangle 2"/>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dirty="0" smtClean="0">
                <a:solidFill>
                  <a:srgbClr val="FF3300"/>
                </a:solidFill>
                <a:latin typeface="Times New Roman" pitchFamily="18" charset="0"/>
              </a:rPr>
              <a:t>Effetti indotti dalle radiazioni </a:t>
            </a:r>
            <a:r>
              <a:rPr lang="it-IT" sz="3200" b="1" u="sng" dirty="0">
                <a:solidFill>
                  <a:srgbClr val="FF3300"/>
                </a:solidFill>
                <a:latin typeface="Times New Roman" pitchFamily="18" charset="0"/>
              </a:rPr>
              <a:t>ionizzanti</a:t>
            </a:r>
          </a:p>
        </p:txBody>
      </p:sp>
      <p:sp>
        <p:nvSpPr>
          <p:cNvPr id="14340" name="Text Box 3"/>
          <p:cNvSpPr txBox="1">
            <a:spLocks noChangeArrowheads="1"/>
          </p:cNvSpPr>
          <p:nvPr/>
        </p:nvSpPr>
        <p:spPr bwMode="auto">
          <a:xfrm>
            <a:off x="179388" y="804863"/>
            <a:ext cx="8351837" cy="6601807"/>
          </a:xfrm>
          <a:prstGeom prst="rect">
            <a:avLst/>
          </a:prstGeom>
          <a:noFill/>
          <a:ln w="9525" algn="ctr">
            <a:noFill/>
            <a:miter lim="800000"/>
            <a:headEnd/>
            <a:tailEnd/>
          </a:ln>
        </p:spPr>
        <p:txBody>
          <a:bodyPr>
            <a:spAutoFit/>
          </a:bodyPr>
          <a:lstStyle/>
          <a:p>
            <a:pPr marL="342900" indent="-342900" algn="just">
              <a:spcBef>
                <a:spcPct val="50000"/>
              </a:spcBef>
            </a:pPr>
            <a:r>
              <a:rPr lang="it-IT" dirty="0">
                <a:latin typeface="Times New Roman" pitchFamily="18" charset="0"/>
              </a:rPr>
              <a:t>	</a:t>
            </a:r>
            <a:r>
              <a:rPr lang="it-IT" dirty="0" smtClean="0">
                <a:latin typeface="Times New Roman" pitchFamily="18" charset="0"/>
              </a:rPr>
              <a:t>Da un punto di vista biologico gli effetti prodotti </a:t>
            </a:r>
            <a:r>
              <a:rPr lang="it-IT" dirty="0">
                <a:latin typeface="Times New Roman" pitchFamily="18" charset="0"/>
              </a:rPr>
              <a:t>dalle radiazioni ionizzanti sull’uomo possono essere distinti in due categorie principali:</a:t>
            </a:r>
          </a:p>
          <a:p>
            <a:pPr marL="342900" indent="-342900" algn="just">
              <a:spcBef>
                <a:spcPct val="50000"/>
              </a:spcBef>
            </a:pPr>
            <a:r>
              <a:rPr lang="it-IT" dirty="0">
                <a:latin typeface="Times New Roman" pitchFamily="18" charset="0"/>
              </a:rPr>
              <a:t>		 				</a:t>
            </a:r>
            <a:r>
              <a:rPr lang="it-IT" dirty="0" smtClean="0">
                <a:latin typeface="Times New Roman" pitchFamily="18" charset="0"/>
              </a:rPr>
              <a:t>	</a:t>
            </a:r>
            <a:r>
              <a:rPr lang="it-IT" sz="2000" b="1" dirty="0" smtClean="0">
                <a:latin typeface="Times New Roman" pitchFamily="18" charset="0"/>
              </a:rPr>
              <a:t>deterministici</a:t>
            </a:r>
            <a:endParaRPr lang="it-IT" sz="2000" b="1" dirty="0">
              <a:latin typeface="Times New Roman" pitchFamily="18" charset="0"/>
            </a:endParaRPr>
          </a:p>
          <a:p>
            <a:pPr marL="342900" indent="-342900" algn="just">
              <a:spcBef>
                <a:spcPct val="50000"/>
              </a:spcBef>
              <a:buFontTx/>
              <a:buAutoNum type="alphaLcParenR"/>
            </a:pPr>
            <a:r>
              <a:rPr lang="it-IT" b="1" dirty="0">
                <a:solidFill>
                  <a:srgbClr val="FF0000"/>
                </a:solidFill>
                <a:latin typeface="Times New Roman" pitchFamily="18" charset="0"/>
              </a:rPr>
              <a:t>Danni somatici</a:t>
            </a:r>
          </a:p>
          <a:p>
            <a:pPr marL="342900" indent="-342900" algn="just">
              <a:spcBef>
                <a:spcPct val="50000"/>
              </a:spcBef>
            </a:pPr>
            <a:r>
              <a:rPr lang="it-IT" sz="1600" i="1" dirty="0">
                <a:latin typeface="Times New Roman" pitchFamily="18" charset="0"/>
              </a:rPr>
              <a:t>(si manifestano nell’individuo irradiato)</a:t>
            </a:r>
            <a:r>
              <a:rPr lang="it-IT" dirty="0">
                <a:latin typeface="Times New Roman" pitchFamily="18" charset="0"/>
              </a:rPr>
              <a:t>   	</a:t>
            </a:r>
          </a:p>
          <a:p>
            <a:pPr marL="342900" indent="-342900" algn="just">
              <a:spcBef>
                <a:spcPct val="50000"/>
              </a:spcBef>
            </a:pPr>
            <a:r>
              <a:rPr lang="it-IT" dirty="0">
                <a:latin typeface="Times New Roman" pitchFamily="18" charset="0"/>
              </a:rPr>
              <a:t>						</a:t>
            </a:r>
            <a:r>
              <a:rPr lang="it-IT" dirty="0" smtClean="0">
                <a:latin typeface="Times New Roman" pitchFamily="18" charset="0"/>
              </a:rPr>
              <a:t>	</a:t>
            </a:r>
            <a:r>
              <a:rPr lang="it-IT" sz="2000" b="1" dirty="0" smtClean="0">
                <a:latin typeface="Times New Roman" pitchFamily="18" charset="0"/>
              </a:rPr>
              <a:t>stocastici</a:t>
            </a:r>
            <a:endParaRPr lang="it-IT" sz="2000" b="1" dirty="0">
              <a:latin typeface="Times New Roman" pitchFamily="18" charset="0"/>
            </a:endParaRPr>
          </a:p>
          <a:p>
            <a:pPr marL="342900" indent="-342900" algn="just">
              <a:spcBef>
                <a:spcPct val="50000"/>
              </a:spcBef>
              <a:buFontTx/>
              <a:buAutoNum type="alphaLcParenR"/>
            </a:pPr>
            <a:endParaRPr lang="it-IT" b="1" dirty="0">
              <a:solidFill>
                <a:srgbClr val="FF0000"/>
              </a:solidFill>
              <a:latin typeface="Times New Roman" pitchFamily="18" charset="0"/>
            </a:endParaRPr>
          </a:p>
          <a:p>
            <a:pPr marL="342900" indent="-342900" algn="just">
              <a:spcBef>
                <a:spcPct val="50000"/>
              </a:spcBef>
              <a:buFontTx/>
              <a:buAutoNum type="alphaLcParenR" startAt="2"/>
            </a:pPr>
            <a:r>
              <a:rPr lang="it-IT" b="1" dirty="0">
                <a:solidFill>
                  <a:srgbClr val="FF0000"/>
                </a:solidFill>
                <a:latin typeface="Times New Roman" pitchFamily="18" charset="0"/>
              </a:rPr>
              <a:t>Danni genetici 	</a:t>
            </a:r>
            <a:r>
              <a:rPr lang="it-IT" dirty="0">
                <a:latin typeface="Times New Roman" pitchFamily="18" charset="0"/>
              </a:rPr>
              <a:t>		</a:t>
            </a:r>
            <a:r>
              <a:rPr lang="it-IT" sz="2000" b="1" dirty="0">
                <a:latin typeface="Times New Roman" pitchFamily="18" charset="0"/>
              </a:rPr>
              <a:t>stocastici.</a:t>
            </a:r>
            <a:r>
              <a:rPr lang="it-IT" dirty="0">
                <a:latin typeface="Times New Roman" pitchFamily="18" charset="0"/>
              </a:rPr>
              <a:t>		</a:t>
            </a:r>
          </a:p>
          <a:p>
            <a:pPr marL="342900" indent="-342900" algn="just">
              <a:spcBef>
                <a:spcPct val="50000"/>
              </a:spcBef>
            </a:pPr>
            <a:r>
              <a:rPr lang="it-IT" dirty="0">
                <a:latin typeface="Times New Roman" pitchFamily="18" charset="0"/>
              </a:rPr>
              <a:t>	</a:t>
            </a:r>
            <a:r>
              <a:rPr lang="it-IT" sz="1600" i="1" dirty="0">
                <a:latin typeface="Times New Roman" pitchFamily="18" charset="0"/>
              </a:rPr>
              <a:t>(si manifestano nella sua progenie)</a:t>
            </a:r>
            <a:r>
              <a:rPr lang="it-IT" dirty="0"/>
              <a:t> </a:t>
            </a:r>
          </a:p>
          <a:p>
            <a:pPr marL="342900" indent="-342900" algn="just">
              <a:spcBef>
                <a:spcPct val="50000"/>
              </a:spcBef>
            </a:pPr>
            <a:endParaRPr lang="it-IT" dirty="0">
              <a:latin typeface="Times New Roman" pitchFamily="18" charset="0"/>
            </a:endParaRPr>
          </a:p>
          <a:p>
            <a:pPr marL="342900" indent="-342900" algn="just">
              <a:spcBef>
                <a:spcPct val="50000"/>
              </a:spcBef>
            </a:pPr>
            <a:r>
              <a:rPr lang="it-IT" dirty="0">
                <a:latin typeface="Times New Roman" pitchFamily="18" charset="0"/>
              </a:rPr>
              <a:t>	Danni </a:t>
            </a:r>
            <a:r>
              <a:rPr lang="it-IT" b="1" dirty="0">
                <a:solidFill>
                  <a:srgbClr val="FF3300"/>
                </a:solidFill>
                <a:latin typeface="Times New Roman" pitchFamily="18" charset="0"/>
              </a:rPr>
              <a:t>deterministici:</a:t>
            </a:r>
            <a:r>
              <a:rPr lang="it-IT" dirty="0">
                <a:latin typeface="Times New Roman" pitchFamily="18" charset="0"/>
              </a:rPr>
              <a:t> la frequenza e la gravità variano con la dose;  è individuabile una </a:t>
            </a:r>
            <a:r>
              <a:rPr lang="it-IT" u="sng" dirty="0">
                <a:latin typeface="Times New Roman" pitchFamily="18" charset="0"/>
              </a:rPr>
              <a:t>dose-soglia</a:t>
            </a:r>
            <a:r>
              <a:rPr lang="it-IT" dirty="0">
                <a:latin typeface="Times New Roman" pitchFamily="18" charset="0"/>
              </a:rPr>
              <a:t>. </a:t>
            </a:r>
            <a:r>
              <a:rPr lang="it-IT" dirty="0" smtClean="0">
                <a:latin typeface="Times New Roman" pitchFamily="18" charset="0"/>
              </a:rPr>
              <a:t>Il periodo di latenza è solitamente breve. </a:t>
            </a:r>
            <a:endParaRPr lang="it-IT" dirty="0">
              <a:latin typeface="Times New Roman" pitchFamily="18" charset="0"/>
            </a:endParaRPr>
          </a:p>
          <a:p>
            <a:pPr marL="342900" indent="-342900" algn="just">
              <a:spcBef>
                <a:spcPct val="50000"/>
              </a:spcBef>
            </a:pPr>
            <a:r>
              <a:rPr lang="it-IT" dirty="0">
                <a:latin typeface="Times New Roman" pitchFamily="18" charset="0"/>
              </a:rPr>
              <a:t>	Danni </a:t>
            </a:r>
            <a:r>
              <a:rPr lang="it-IT" b="1" dirty="0">
                <a:solidFill>
                  <a:srgbClr val="FF3300"/>
                </a:solidFill>
                <a:latin typeface="Times New Roman" pitchFamily="18" charset="0"/>
              </a:rPr>
              <a:t>stocastici</a:t>
            </a:r>
            <a:r>
              <a:rPr lang="it-IT" dirty="0">
                <a:latin typeface="Times New Roman" pitchFamily="18" charset="0"/>
              </a:rPr>
              <a:t>: la probabilità d’accadimento </a:t>
            </a:r>
            <a:r>
              <a:rPr lang="it-IT" dirty="0" smtClean="0">
                <a:latin typeface="Times New Roman" pitchFamily="18" charset="0"/>
              </a:rPr>
              <a:t>(s</a:t>
            </a:r>
            <a:r>
              <a:rPr lang="it-IT" dirty="0" smtClean="0">
                <a:latin typeface="Times New Roman" pitchFamily="18" charset="0"/>
              </a:rPr>
              <a:t>ono </a:t>
            </a:r>
            <a:r>
              <a:rPr lang="it-IT" dirty="0" smtClean="0">
                <a:latin typeface="Times New Roman" pitchFamily="18" charset="0"/>
              </a:rPr>
              <a:t>di tipo </a:t>
            </a:r>
            <a:r>
              <a:rPr lang="it-IT" dirty="0" smtClean="0">
                <a:latin typeface="Times New Roman" pitchFamily="18" charset="0"/>
              </a:rPr>
              <a:t>probabilistico) e </a:t>
            </a:r>
            <a:r>
              <a:rPr lang="it-IT" dirty="0">
                <a:latin typeface="Times New Roman" pitchFamily="18" charset="0"/>
              </a:rPr>
              <a:t>non la gravità è funzione della dose; è esclusa l’esistenza di una dose soglia</a:t>
            </a:r>
            <a:r>
              <a:rPr lang="it-IT" dirty="0" smtClean="0">
                <a:latin typeface="Times New Roman" pitchFamily="18" charset="0"/>
              </a:rPr>
              <a:t>. </a:t>
            </a:r>
            <a:r>
              <a:rPr lang="it-IT" dirty="0" smtClean="0">
                <a:latin typeface="Times New Roman" pitchFamily="18" charset="0"/>
              </a:rPr>
              <a:t>Hanno lunghi periodi di latenza. </a:t>
            </a:r>
            <a:endParaRPr lang="it-IT" dirty="0">
              <a:latin typeface="Times New Roman" pitchFamily="18" charset="0"/>
            </a:endParaRPr>
          </a:p>
          <a:p>
            <a:pPr marL="342900" indent="-342900" algn="just">
              <a:spcBef>
                <a:spcPct val="50000"/>
              </a:spcBef>
            </a:pPr>
            <a:r>
              <a:rPr lang="it-IT" b="1" dirty="0">
                <a:latin typeface="Times New Roman" pitchFamily="18" charset="0"/>
              </a:rPr>
              <a:t>	</a:t>
            </a:r>
          </a:p>
          <a:p>
            <a:pPr marL="342900" indent="-342900" algn="just">
              <a:spcBef>
                <a:spcPct val="50000"/>
              </a:spcBef>
            </a:pPr>
            <a:r>
              <a:rPr lang="it-IT" b="1" dirty="0">
                <a:latin typeface="Times New Roman" pitchFamily="18" charset="0"/>
              </a:rPr>
              <a:t>	</a:t>
            </a:r>
          </a:p>
        </p:txBody>
      </p:sp>
      <p:sp>
        <p:nvSpPr>
          <p:cNvPr id="14341" name="AutoShape 4"/>
          <p:cNvSpPr>
            <a:spLocks noChangeArrowheads="1"/>
          </p:cNvSpPr>
          <p:nvPr/>
        </p:nvSpPr>
        <p:spPr bwMode="auto">
          <a:xfrm rot="21170915">
            <a:off x="4018531" y="1712005"/>
            <a:ext cx="1130300" cy="360363"/>
          </a:xfrm>
          <a:custGeom>
            <a:avLst/>
            <a:gdLst>
              <a:gd name="T0" fmla="*/ 44360347 w 21600"/>
              <a:gd name="T1" fmla="*/ 0 h 21600"/>
              <a:gd name="T2" fmla="*/ 0 w 21600"/>
              <a:gd name="T3" fmla="*/ 3006061 h 21600"/>
              <a:gd name="T4" fmla="*/ 44360347 w 21600"/>
              <a:gd name="T5" fmla="*/ 6012106 h 21600"/>
              <a:gd name="T6" fmla="*/ 59147139 w 21600"/>
              <a:gd name="T7" fmla="*/ 30060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14342" name="AutoShape 5"/>
          <p:cNvSpPr>
            <a:spLocks noChangeArrowheads="1"/>
          </p:cNvSpPr>
          <p:nvPr/>
        </p:nvSpPr>
        <p:spPr bwMode="auto">
          <a:xfrm rot="1107314">
            <a:off x="3908732" y="2526811"/>
            <a:ext cx="1008062" cy="360363"/>
          </a:xfrm>
          <a:custGeom>
            <a:avLst/>
            <a:gdLst>
              <a:gd name="T0" fmla="*/ 35284316 w 21600"/>
              <a:gd name="T1" fmla="*/ 0 h 21600"/>
              <a:gd name="T2" fmla="*/ 0 w 21600"/>
              <a:gd name="T3" fmla="*/ 3006061 h 21600"/>
              <a:gd name="T4" fmla="*/ 35284316 w 21600"/>
              <a:gd name="T5" fmla="*/ 6012106 h 21600"/>
              <a:gd name="T6" fmla="*/ 47045781 w 21600"/>
              <a:gd name="T7" fmla="*/ 30060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14343" name="AutoShape 6"/>
          <p:cNvSpPr>
            <a:spLocks noChangeArrowheads="1"/>
          </p:cNvSpPr>
          <p:nvPr/>
        </p:nvSpPr>
        <p:spPr bwMode="auto">
          <a:xfrm>
            <a:off x="2916238" y="3717925"/>
            <a:ext cx="503237" cy="287338"/>
          </a:xfrm>
          <a:custGeom>
            <a:avLst/>
            <a:gdLst>
              <a:gd name="T0" fmla="*/ 8793321 w 21600"/>
              <a:gd name="T1" fmla="*/ 0 h 21600"/>
              <a:gd name="T2" fmla="*/ 0 w 21600"/>
              <a:gd name="T3" fmla="*/ 1911184 h 21600"/>
              <a:gd name="T4" fmla="*/ 8793321 w 21600"/>
              <a:gd name="T5" fmla="*/ 3822367 h 21600"/>
              <a:gd name="T6" fmla="*/ 11724419 w 21600"/>
              <a:gd name="T7" fmla="*/ 191118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11</a:t>
            </a:fld>
            <a:endParaRPr lang="it-IT"/>
          </a:p>
        </p:txBody>
      </p:sp>
      <p:sp>
        <p:nvSpPr>
          <p:cNvPr id="4" name="Rettangolo 3"/>
          <p:cNvSpPr/>
          <p:nvPr/>
        </p:nvSpPr>
        <p:spPr>
          <a:xfrm>
            <a:off x="285720" y="1000108"/>
            <a:ext cx="8429684" cy="5632311"/>
          </a:xfrm>
          <a:prstGeom prst="rect">
            <a:avLst/>
          </a:prstGeom>
          <a:solidFill>
            <a:schemeClr val="accent5"/>
          </a:solidFill>
        </p:spPr>
        <p:txBody>
          <a:bodyPr wrap="square">
            <a:spAutoFit/>
          </a:bodyPr>
          <a:lstStyle/>
          <a:p>
            <a:pPr algn="just"/>
            <a:r>
              <a:rPr lang="it-IT" sz="2000" dirty="0">
                <a:latin typeface="Times New Roman" pitchFamily="18" charset="0"/>
                <a:cs typeface="Times New Roman" pitchFamily="18" charset="0"/>
              </a:rPr>
              <a:t>In generale, a proposito dell’irradiazione di cellule viventi con radiazioni ionizzanti, </a:t>
            </a:r>
            <a:r>
              <a:rPr lang="it-IT" sz="2000" dirty="0" smtClean="0">
                <a:latin typeface="Times New Roman" pitchFamily="18" charset="0"/>
                <a:cs typeface="Times New Roman" pitchFamily="18" charset="0"/>
              </a:rPr>
              <a:t>è il </a:t>
            </a:r>
            <a:r>
              <a:rPr lang="it-IT" sz="2000" b="1" dirty="0" smtClean="0">
                <a:latin typeface="Times New Roman" pitchFamily="18" charset="0"/>
                <a:cs typeface="Times New Roman" pitchFamily="18" charset="0"/>
              </a:rPr>
              <a:t>DNA il </a:t>
            </a:r>
            <a:r>
              <a:rPr lang="it-IT" sz="2000" b="1" dirty="0">
                <a:latin typeface="Times New Roman" pitchFamily="18" charset="0"/>
                <a:cs typeface="Times New Roman" pitchFamily="18" charset="0"/>
              </a:rPr>
              <a:t>bersaglio </a:t>
            </a:r>
            <a:r>
              <a:rPr lang="it-IT" sz="2000" b="1" dirty="0" smtClean="0">
                <a:latin typeface="Times New Roman" pitchFamily="18" charset="0"/>
                <a:cs typeface="Times New Roman" pitchFamily="18" charset="0"/>
              </a:rPr>
              <a:t>principale</a:t>
            </a:r>
            <a:r>
              <a:rPr lang="it-IT" sz="2000" dirty="0" smtClean="0">
                <a:latin typeface="Times New Roman" pitchFamily="18" charset="0"/>
                <a:cs typeface="Times New Roman" pitchFamily="18" charset="0"/>
              </a:rPr>
              <a:t>: </a:t>
            </a:r>
            <a:r>
              <a:rPr lang="it-IT" sz="2000" dirty="0">
                <a:latin typeface="Times New Roman" pitchFamily="18" charset="0"/>
                <a:cs typeface="Times New Roman" pitchFamily="18" charset="0"/>
              </a:rPr>
              <a:t>molti degli effetti acuti </a:t>
            </a:r>
            <a:r>
              <a:rPr lang="it-IT" sz="2000" dirty="0" smtClean="0">
                <a:latin typeface="Times New Roman" pitchFamily="18" charset="0"/>
                <a:cs typeface="Times New Roman" pitchFamily="18" charset="0"/>
              </a:rPr>
              <a:t>osservati negli </a:t>
            </a:r>
            <a:r>
              <a:rPr lang="it-IT" sz="2000" dirty="0">
                <a:latin typeface="Times New Roman" pitchFamily="18" charset="0"/>
                <a:cs typeface="Times New Roman" pitchFamily="18" charset="0"/>
              </a:rPr>
              <a:t>organismi sono dovuti alla morte delle cellule quando cercano di riprodursi (</a:t>
            </a:r>
            <a:r>
              <a:rPr lang="it-IT" sz="2000" dirty="0" smtClean="0">
                <a:latin typeface="Times New Roman" pitchFamily="18" charset="0"/>
                <a:cs typeface="Times New Roman" pitchFamily="18" charset="0"/>
              </a:rPr>
              <a:t>morte riproduttiva </a:t>
            </a:r>
            <a:r>
              <a:rPr lang="it-IT" sz="2000" dirty="0">
                <a:latin typeface="Times New Roman" pitchFamily="18" charset="0"/>
                <a:cs typeface="Times New Roman" pitchFamily="18" charset="0"/>
              </a:rPr>
              <a:t>della cellula</a:t>
            </a:r>
            <a:r>
              <a:rPr lang="it-IT" sz="2000" dirty="0" smtClean="0">
                <a:latin typeface="Times New Roman" pitchFamily="18" charset="0"/>
                <a:cs typeface="Times New Roman" pitchFamily="18" charset="0"/>
              </a:rPr>
              <a:t>).</a:t>
            </a:r>
          </a:p>
          <a:p>
            <a:pPr algn="just"/>
            <a:endParaRPr lang="it-IT" sz="2000" dirty="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Non </a:t>
            </a:r>
            <a:r>
              <a:rPr lang="it-IT" sz="2000" dirty="0">
                <a:latin typeface="Times New Roman" pitchFamily="18" charset="0"/>
                <a:cs typeface="Times New Roman" pitchFamily="18" charset="0"/>
              </a:rPr>
              <a:t>appena si ha un anomalia del DNA, vengono messi in </a:t>
            </a:r>
            <a:r>
              <a:rPr lang="it-IT" sz="2000" dirty="0" smtClean="0">
                <a:latin typeface="Times New Roman" pitchFamily="18" charset="0"/>
                <a:cs typeface="Times New Roman" pitchFamily="18" charset="0"/>
              </a:rPr>
              <a:t>moto meccanismi </a:t>
            </a:r>
            <a:r>
              <a:rPr lang="it-IT" sz="2000" dirty="0">
                <a:latin typeface="Times New Roman" pitchFamily="18" charset="0"/>
                <a:cs typeface="Times New Roman" pitchFamily="18" charset="0"/>
              </a:rPr>
              <a:t>per la sua riparazione; nel caso in cui essa sia effettuata in </a:t>
            </a:r>
            <a:r>
              <a:rPr lang="it-IT" sz="2000" dirty="0" smtClean="0">
                <a:latin typeface="Times New Roman" pitchFamily="18" charset="0"/>
                <a:cs typeface="Times New Roman" pitchFamily="18" charset="0"/>
              </a:rPr>
              <a:t> maniera </a:t>
            </a:r>
            <a:r>
              <a:rPr lang="it-IT" sz="2000" dirty="0">
                <a:latin typeface="Times New Roman" pitchFamily="18" charset="0"/>
                <a:cs typeface="Times New Roman" pitchFamily="18" charset="0"/>
              </a:rPr>
              <a:t>errata il DNA </a:t>
            </a:r>
            <a:r>
              <a:rPr lang="it-IT" sz="2000" dirty="0" smtClean="0">
                <a:latin typeface="Times New Roman" pitchFamily="18" charset="0"/>
                <a:cs typeface="Times New Roman" pitchFamily="18" charset="0"/>
              </a:rPr>
              <a:t>si modifica</a:t>
            </a:r>
            <a:r>
              <a:rPr lang="it-IT" sz="2000" dirty="0">
                <a:latin typeface="Times New Roman" pitchFamily="18" charset="0"/>
                <a:cs typeface="Times New Roman" pitchFamily="18" charset="0"/>
              </a:rPr>
              <a:t>, con conseguenti danni biologici di varia entità</a:t>
            </a:r>
            <a:r>
              <a:rPr lang="it-IT" sz="2000" dirty="0" smtClean="0">
                <a:latin typeface="Times New Roman" pitchFamily="18" charset="0"/>
                <a:cs typeface="Times New Roman" pitchFamily="18" charset="0"/>
              </a:rPr>
              <a:t>.  Tipicamente </a:t>
            </a:r>
            <a:r>
              <a:rPr lang="it-IT" sz="2000" dirty="0">
                <a:latin typeface="Times New Roman" pitchFamily="18" charset="0"/>
                <a:cs typeface="Times New Roman" pitchFamily="18" charset="0"/>
              </a:rPr>
              <a:t>nel caso di dosi molto elevate, con conseguenti effetti deterministici </a:t>
            </a:r>
            <a:r>
              <a:rPr lang="it-IT" sz="2000" dirty="0" smtClean="0">
                <a:latin typeface="Times New Roman" pitchFamily="18" charset="0"/>
                <a:cs typeface="Times New Roman" pitchFamily="18" charset="0"/>
              </a:rPr>
              <a:t>sull’organismo si </a:t>
            </a:r>
            <a:r>
              <a:rPr lang="it-IT" sz="2000" dirty="0">
                <a:latin typeface="Times New Roman" pitchFamily="18" charset="0"/>
                <a:cs typeface="Times New Roman" pitchFamily="18" charset="0"/>
              </a:rPr>
              <a:t>assiste ad </a:t>
            </a:r>
            <a:r>
              <a:rPr lang="it-IT" sz="2000" dirty="0" smtClean="0">
                <a:latin typeface="Times New Roman" pitchFamily="18" charset="0"/>
                <a:cs typeface="Times New Roman" pitchFamily="18" charset="0"/>
              </a:rPr>
              <a:t>una diminuzione </a:t>
            </a:r>
            <a:r>
              <a:rPr lang="it-IT" sz="2000" dirty="0">
                <a:latin typeface="Times New Roman" pitchFamily="18" charset="0"/>
                <a:cs typeface="Times New Roman" pitchFamily="18" charset="0"/>
              </a:rPr>
              <a:t>rapida della popolazione di cellule, nel giro di poche ore o giorni dall’esposizione</a:t>
            </a:r>
            <a:r>
              <a:rPr lang="it-IT" sz="2000" dirty="0" smtClean="0">
                <a:latin typeface="Times New Roman" pitchFamily="18" charset="0"/>
                <a:cs typeface="Times New Roman" pitchFamily="18" charset="0"/>
              </a:rPr>
              <a:t>. </a:t>
            </a:r>
          </a:p>
          <a:p>
            <a:pPr algn="just"/>
            <a:endParaRPr lang="it-IT" sz="2000" dirty="0">
              <a:latin typeface="Times New Roman" pitchFamily="18" charset="0"/>
              <a:cs typeface="Times New Roman" pitchFamily="18" charset="0"/>
            </a:endParaRPr>
          </a:p>
          <a:p>
            <a:pPr algn="just"/>
            <a:r>
              <a:rPr lang="it-IT" sz="2000" dirty="0">
                <a:latin typeface="Times New Roman" pitchFamily="18" charset="0"/>
                <a:cs typeface="Times New Roman" pitchFamily="18" charset="0"/>
              </a:rPr>
              <a:t>Tuttavia in popolazioni cellulari con ciclo riproduttivo lento, la morte </a:t>
            </a:r>
            <a:r>
              <a:rPr lang="it-IT" sz="2000" dirty="0" smtClean="0">
                <a:latin typeface="Times New Roman" pitchFamily="18" charset="0"/>
                <a:cs typeface="Times New Roman" pitchFamily="18" charset="0"/>
              </a:rPr>
              <a:t>avviene dopo </a:t>
            </a:r>
            <a:r>
              <a:rPr lang="it-IT" sz="2000" dirty="0">
                <a:latin typeface="Times New Roman" pitchFamily="18" charset="0"/>
                <a:cs typeface="Times New Roman" pitchFamily="18" charset="0"/>
              </a:rPr>
              <a:t>mesi o </a:t>
            </a:r>
            <a:r>
              <a:rPr lang="it-IT" sz="2000" dirty="0" smtClean="0">
                <a:latin typeface="Times New Roman" pitchFamily="18" charset="0"/>
                <a:cs typeface="Times New Roman" pitchFamily="18" charset="0"/>
              </a:rPr>
              <a:t>anche per </a:t>
            </a:r>
            <a:r>
              <a:rPr lang="it-IT" sz="2000" dirty="0">
                <a:latin typeface="Times New Roman" pitchFamily="18" charset="0"/>
                <a:cs typeface="Times New Roman" pitchFamily="18" charset="0"/>
              </a:rPr>
              <a:t>anni. Il grado di uccisione delle cellule in una popolazione, nonché la gravità del </a:t>
            </a:r>
            <a:r>
              <a:rPr lang="it-IT" sz="2000" dirty="0" smtClean="0">
                <a:latin typeface="Times New Roman" pitchFamily="18" charset="0"/>
                <a:cs typeface="Times New Roman" pitchFamily="18" charset="0"/>
              </a:rPr>
              <a:t>detrimento complessivo </a:t>
            </a:r>
            <a:r>
              <a:rPr lang="it-IT" sz="2000" dirty="0">
                <a:latin typeface="Times New Roman" pitchFamily="18" charset="0"/>
                <a:cs typeface="Times New Roman" pitchFamily="18" charset="0"/>
              </a:rPr>
              <a:t>all’organismo, </a:t>
            </a:r>
            <a:r>
              <a:rPr lang="it-IT" sz="2000" b="1" dirty="0">
                <a:latin typeface="Times New Roman" pitchFamily="18" charset="0"/>
                <a:cs typeface="Times New Roman" pitchFamily="18" charset="0"/>
              </a:rPr>
              <a:t>aumentano con la dose</a:t>
            </a:r>
            <a:r>
              <a:rPr lang="it-IT" sz="2000" dirty="0">
                <a:latin typeface="Times New Roman" pitchFamily="18" charset="0"/>
                <a:cs typeface="Times New Roman" pitchFamily="18" charset="0"/>
              </a:rPr>
              <a:t>, purché sia superata una </a:t>
            </a:r>
            <a:r>
              <a:rPr lang="it-IT" sz="2000" b="1" dirty="0">
                <a:latin typeface="Times New Roman" pitchFamily="18" charset="0"/>
                <a:cs typeface="Times New Roman" pitchFamily="18" charset="0"/>
              </a:rPr>
              <a:t>certa soglia </a:t>
            </a:r>
            <a:r>
              <a:rPr lang="it-IT" sz="2000" b="1" dirty="0" smtClean="0">
                <a:latin typeface="Times New Roman" pitchFamily="18" charset="0"/>
                <a:cs typeface="Times New Roman" pitchFamily="18" charset="0"/>
              </a:rPr>
              <a:t>minima</a:t>
            </a:r>
            <a:r>
              <a:rPr lang="it-IT" sz="2000" dirty="0" smtClean="0">
                <a:latin typeface="Times New Roman" pitchFamily="18" charset="0"/>
                <a:cs typeface="Times New Roman" pitchFamily="18" charset="0"/>
              </a:rPr>
              <a:t>: </a:t>
            </a:r>
            <a:r>
              <a:rPr lang="it-IT" sz="2000" dirty="0">
                <a:latin typeface="Times New Roman" pitchFamily="18" charset="0"/>
                <a:cs typeface="Times New Roman" pitchFamily="18" charset="0"/>
              </a:rPr>
              <a:t>se un numero sufficiente di cellule vengono uccise in un organo o </a:t>
            </a:r>
            <a:r>
              <a:rPr lang="it-IT" sz="2000" dirty="0" smtClean="0">
                <a:latin typeface="Times New Roman" pitchFamily="18" charset="0"/>
                <a:cs typeface="Times New Roman" pitchFamily="18" charset="0"/>
              </a:rPr>
              <a:t>tessuto si </a:t>
            </a:r>
            <a:r>
              <a:rPr lang="it-IT" sz="2000" dirty="0">
                <a:latin typeface="Times New Roman" pitchFamily="18" charset="0"/>
                <a:cs typeface="Times New Roman" pitchFamily="18" charset="0"/>
              </a:rPr>
              <a:t>compromette la sua funzionalità, e in casi estremi l’organismo può morire.</a:t>
            </a:r>
          </a:p>
        </p:txBody>
      </p:sp>
      <p:sp>
        <p:nvSpPr>
          <p:cNvPr id="5" name="Rectangle 3"/>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dirty="0">
                <a:solidFill>
                  <a:srgbClr val="FF3300"/>
                </a:solidFill>
                <a:latin typeface="Times New Roman" pitchFamily="18" charset="0"/>
              </a:rPr>
              <a:t>Effetti deterministici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4"/>
          <p:cNvSpPr>
            <a:spLocks noGrp="1"/>
          </p:cNvSpPr>
          <p:nvPr>
            <p:ph type="sldNum" sz="quarter" idx="12"/>
          </p:nvPr>
        </p:nvSpPr>
        <p:spPr>
          <a:noFill/>
        </p:spPr>
        <p:txBody>
          <a:bodyPr/>
          <a:lstStyle/>
          <a:p>
            <a:fld id="{56B9D38B-330A-4E3E-A717-87916B4CD701}" type="slidenum">
              <a:rPr lang="it-IT" smtClean="0"/>
              <a:pPr/>
              <a:t>12</a:t>
            </a:fld>
            <a:endParaRPr lang="it-IT" smtClean="0"/>
          </a:p>
        </p:txBody>
      </p:sp>
      <p:sp>
        <p:nvSpPr>
          <p:cNvPr id="24580" name="Text Box 4"/>
          <p:cNvSpPr txBox="1">
            <a:spLocks noChangeArrowheads="1"/>
          </p:cNvSpPr>
          <p:nvPr/>
        </p:nvSpPr>
        <p:spPr bwMode="auto">
          <a:xfrm>
            <a:off x="285720" y="1714488"/>
            <a:ext cx="8501062" cy="2862262"/>
          </a:xfrm>
          <a:prstGeom prst="rect">
            <a:avLst/>
          </a:prstGeom>
          <a:solidFill>
            <a:schemeClr val="accent5"/>
          </a:solidFill>
          <a:ln w="9525">
            <a:noFill/>
            <a:miter lim="800000"/>
            <a:headEnd/>
            <a:tailEnd/>
          </a:ln>
          <a:effectLst/>
        </p:spPr>
        <p:txBody>
          <a:bodyPr>
            <a:spAutoFit/>
          </a:bodyPr>
          <a:lstStyle/>
          <a:p>
            <a:pPr marL="342900" indent="-342900" algn="just">
              <a:spcBef>
                <a:spcPct val="50000"/>
              </a:spcBef>
              <a:defRPr/>
            </a:pPr>
            <a:r>
              <a:rPr lang="it-IT" sz="2000" dirty="0">
                <a:latin typeface="Times New Roman" pitchFamily="18" charset="0"/>
              </a:rPr>
              <a:t> I danni deterministici hanno in comune le seguenti caratteristiche:</a:t>
            </a:r>
          </a:p>
          <a:p>
            <a:pPr marL="342900" indent="-342900" algn="just">
              <a:spcBef>
                <a:spcPct val="50000"/>
              </a:spcBef>
              <a:buFontTx/>
              <a:buAutoNum type="arabicPeriod"/>
              <a:defRPr/>
            </a:pPr>
            <a:r>
              <a:rPr lang="it-IT" sz="2000" dirty="0">
                <a:latin typeface="Times New Roman" pitchFamily="18" charset="0"/>
              </a:rPr>
              <a:t> compaiono al superamento della </a:t>
            </a:r>
            <a:r>
              <a:rPr lang="it-IT" sz="2000" b="1" i="1" dirty="0">
                <a:latin typeface="Times New Roman" pitchFamily="18" charset="0"/>
              </a:rPr>
              <a:t>dose soglia;</a:t>
            </a:r>
          </a:p>
          <a:p>
            <a:pPr marL="342900" indent="-342900" algn="just">
              <a:spcBef>
                <a:spcPct val="50000"/>
              </a:spcBef>
              <a:buFontTx/>
              <a:buAutoNum type="arabicPeriod"/>
              <a:defRPr/>
            </a:pPr>
            <a:r>
              <a:rPr lang="it-IT" sz="2000" dirty="0">
                <a:latin typeface="Times New Roman" pitchFamily="18" charset="0"/>
              </a:rPr>
              <a:t> il superamento della dose soglia comporta l’insorgenza dell’effetto in </a:t>
            </a:r>
            <a:r>
              <a:rPr lang="it-IT" sz="2000" b="1" dirty="0">
                <a:latin typeface="Times New Roman" pitchFamily="18" charset="0"/>
              </a:rPr>
              <a:t>tutti gli irradiati</a:t>
            </a:r>
            <a:r>
              <a:rPr lang="it-IT" sz="2000" dirty="0">
                <a:latin typeface="Times New Roman" pitchFamily="18" charset="0"/>
              </a:rPr>
              <a:t>; il valore della dose soglia è anche funzione della distribuzione temporale della dose;</a:t>
            </a:r>
          </a:p>
          <a:p>
            <a:pPr marL="342900" indent="-342900" algn="just">
              <a:spcBef>
                <a:spcPct val="50000"/>
              </a:spcBef>
              <a:buFontTx/>
              <a:buAutoNum type="arabicPeriod"/>
              <a:defRPr/>
            </a:pPr>
            <a:r>
              <a:rPr lang="it-IT" sz="2000" dirty="0">
                <a:latin typeface="Times New Roman" pitchFamily="18" charset="0"/>
              </a:rPr>
              <a:t> il periodo di </a:t>
            </a:r>
            <a:r>
              <a:rPr lang="it-IT" sz="2000" b="1" i="1" dirty="0">
                <a:latin typeface="Times New Roman" pitchFamily="18" charset="0"/>
              </a:rPr>
              <a:t>latenza</a:t>
            </a:r>
            <a:r>
              <a:rPr lang="it-IT" sz="2000" dirty="0">
                <a:latin typeface="Times New Roman" pitchFamily="18" charset="0"/>
              </a:rPr>
              <a:t> è solitamente breve (solo in alcuni casi è tardiva);</a:t>
            </a:r>
          </a:p>
          <a:p>
            <a:pPr marL="342900" indent="-342900" algn="just">
              <a:spcBef>
                <a:spcPct val="50000"/>
              </a:spcBef>
              <a:buFontTx/>
              <a:buAutoNum type="arabicPeriod"/>
              <a:defRPr/>
            </a:pPr>
            <a:r>
              <a:rPr lang="it-IT" sz="2000" dirty="0">
                <a:latin typeface="Times New Roman" pitchFamily="18" charset="0"/>
              </a:rPr>
              <a:t> la </a:t>
            </a:r>
            <a:r>
              <a:rPr lang="it-IT" sz="2000" b="1" dirty="0">
                <a:latin typeface="Times New Roman" pitchFamily="18" charset="0"/>
              </a:rPr>
              <a:t>gravità </a:t>
            </a:r>
            <a:r>
              <a:rPr lang="it-IT" sz="2000" dirty="0">
                <a:latin typeface="Times New Roman" pitchFamily="18" charset="0"/>
              </a:rPr>
              <a:t>delle manifestazioni aumenta con </a:t>
            </a:r>
            <a:r>
              <a:rPr lang="it-IT" sz="2000" b="1" dirty="0">
                <a:latin typeface="Times New Roman" pitchFamily="18" charset="0"/>
              </a:rPr>
              <a:t>l’aumentare della dose</a:t>
            </a:r>
            <a:r>
              <a:rPr lang="it-IT" sz="2000" dirty="0">
                <a:latin typeface="Times New Roman" pitchFamily="18" charset="0"/>
              </a:rPr>
              <a:t>. . </a:t>
            </a:r>
          </a:p>
        </p:txBody>
      </p:sp>
      <p:sp>
        <p:nvSpPr>
          <p:cNvPr id="15364" name="Rectangle 3"/>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dirty="0">
                <a:solidFill>
                  <a:srgbClr val="FF3300"/>
                </a:solidFill>
                <a:latin typeface="Times New Roman" pitchFamily="18" charset="0"/>
              </a:rPr>
              <a:t>Effetti deterministici </a:t>
            </a:r>
            <a:r>
              <a:rPr lang="it-IT" sz="3200" b="1" u="sng" dirty="0" smtClean="0">
                <a:solidFill>
                  <a:srgbClr val="FF3300"/>
                </a:solidFill>
                <a:latin typeface="Times New Roman" pitchFamily="18" charset="0"/>
              </a:rPr>
              <a:t>(2)</a:t>
            </a:r>
            <a:endParaRPr lang="it-IT" sz="3200" b="1" u="sng" dirty="0">
              <a:solidFill>
                <a:srgbClr val="FF3300"/>
              </a:solidFill>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1"/>
          <p:cNvSpPr>
            <a:spLocks noGrp="1"/>
          </p:cNvSpPr>
          <p:nvPr>
            <p:ph type="sldNum" sz="quarter" idx="12"/>
          </p:nvPr>
        </p:nvSpPr>
        <p:spPr>
          <a:noFill/>
        </p:spPr>
        <p:txBody>
          <a:bodyPr/>
          <a:lstStyle/>
          <a:p>
            <a:fld id="{386AE586-A68A-4C73-ABC9-6ED98F186813}" type="slidenum">
              <a:rPr lang="it-IT" smtClean="0"/>
              <a:pPr/>
              <a:t>13</a:t>
            </a:fld>
            <a:endParaRPr lang="it-IT" smtClean="0"/>
          </a:p>
        </p:txBody>
      </p:sp>
      <p:graphicFrame>
        <p:nvGraphicFramePr>
          <p:cNvPr id="3" name="Group 139"/>
          <p:cNvGraphicFramePr>
            <a:graphicFrameLocks/>
          </p:cNvGraphicFramePr>
          <p:nvPr/>
        </p:nvGraphicFramePr>
        <p:xfrm>
          <a:off x="214313" y="357188"/>
          <a:ext cx="8572560" cy="5919216"/>
        </p:xfrm>
        <a:graphic>
          <a:graphicData uri="http://schemas.openxmlformats.org/drawingml/2006/table">
            <a:tbl>
              <a:tblPr/>
              <a:tblGrid>
                <a:gridCol w="1906090"/>
                <a:gridCol w="2165876"/>
                <a:gridCol w="2358666"/>
                <a:gridCol w="2141928"/>
              </a:tblGrid>
              <a:tr h="296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rgbClr val="FF0000"/>
                          </a:solidFill>
                          <a:effectLst/>
                          <a:latin typeface="Times New Roman" pitchFamily="18" charset="0"/>
                          <a:cs typeface="Times New Roman" pitchFamily="18" charset="0"/>
                        </a:rPr>
                        <a:t>                  Soglia di dose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r>
              <a:tr h="603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Tessuto ed effetto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Equivalente di dose totale ricevuto in una singola breve esposizione (Sv)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Equivalente di dose totale ricevuto per esposizioni frazionate o protratte (Sv)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Dose annuale ricevuta per esposizioni frazionate o protratte per molti anni (Sv/anno)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Testicoli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Sterilità temporanea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Sterilità permanente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0.15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3.5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Ovaie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Sterilità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   2.6-6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&gt; 0.2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Cristallino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Opacità osservabili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Deficit visivo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    0.5-2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&gt;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&gt; 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&gt; 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Midollo osseo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Depressione dell’emopoiesi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Aplasia mortale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    0.5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    1.5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&gt; 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           &gt;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22" name="Text Box 140"/>
          <p:cNvSpPr txBox="1">
            <a:spLocks noChangeArrowheads="1"/>
          </p:cNvSpPr>
          <p:nvPr/>
        </p:nvSpPr>
        <p:spPr bwMode="auto">
          <a:xfrm>
            <a:off x="571500" y="6407150"/>
            <a:ext cx="7500938" cy="307975"/>
          </a:xfrm>
          <a:prstGeom prst="rect">
            <a:avLst/>
          </a:prstGeom>
          <a:noFill/>
          <a:ln w="9525">
            <a:noFill/>
            <a:miter lim="800000"/>
            <a:headEnd/>
            <a:tailEnd/>
          </a:ln>
        </p:spPr>
        <p:txBody>
          <a:bodyPr>
            <a:spAutoFit/>
          </a:bodyPr>
          <a:lstStyle/>
          <a:p>
            <a:pPr>
              <a:spcBef>
                <a:spcPct val="50000"/>
              </a:spcBef>
            </a:pPr>
            <a:r>
              <a:rPr lang="it-IT" sz="1400" i="1"/>
              <a:t>NA indica non applicabile, la soglia dipende dall’intensità di dose e non dalla dose dotale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noFill/>
        </p:spPr>
        <p:txBody>
          <a:bodyPr/>
          <a:lstStyle/>
          <a:p>
            <a:fld id="{93984997-D964-48FF-8D77-8D289944E26F}" type="slidenum">
              <a:rPr lang="it-IT" smtClean="0"/>
              <a:pPr/>
              <a:t>14</a:t>
            </a:fld>
            <a:endParaRPr lang="it-IT" smtClean="0"/>
          </a:p>
        </p:txBody>
      </p:sp>
      <p:sp>
        <p:nvSpPr>
          <p:cNvPr id="17411" name="Text Box 4"/>
          <p:cNvSpPr txBox="1">
            <a:spLocks noChangeArrowheads="1"/>
          </p:cNvSpPr>
          <p:nvPr/>
        </p:nvSpPr>
        <p:spPr bwMode="auto">
          <a:xfrm>
            <a:off x="250825" y="777875"/>
            <a:ext cx="8178827" cy="1200329"/>
          </a:xfrm>
          <a:prstGeom prst="rect">
            <a:avLst/>
          </a:prstGeom>
          <a:solidFill>
            <a:schemeClr val="accent5"/>
          </a:solidFill>
          <a:ln w="9525">
            <a:noFill/>
            <a:miter lim="800000"/>
            <a:headEnd/>
            <a:tailEnd/>
          </a:ln>
        </p:spPr>
        <p:txBody>
          <a:bodyPr wrap="square">
            <a:spAutoFit/>
          </a:bodyPr>
          <a:lstStyle/>
          <a:p>
            <a:pPr marL="342900" indent="-342900" algn="just">
              <a:spcBef>
                <a:spcPct val="50000"/>
              </a:spcBef>
            </a:pPr>
            <a:r>
              <a:rPr lang="it-IT" b="1" dirty="0">
                <a:latin typeface="Times New Roman" pitchFamily="18" charset="0"/>
              </a:rPr>
              <a:t>	</a:t>
            </a:r>
            <a:r>
              <a:rPr lang="it-IT" dirty="0">
                <a:latin typeface="Times New Roman" pitchFamily="18" charset="0"/>
              </a:rPr>
              <a:t>Quando l’irradiazione avviene a </a:t>
            </a:r>
            <a:r>
              <a:rPr lang="it-IT" b="1" dirty="0">
                <a:latin typeface="Times New Roman" pitchFamily="18" charset="0"/>
              </a:rPr>
              <a:t>corpo intero e per dosi elevate </a:t>
            </a:r>
            <a:r>
              <a:rPr lang="it-IT" dirty="0">
                <a:latin typeface="Times New Roman" pitchFamily="18" charset="0"/>
              </a:rPr>
              <a:t>si hanno: </a:t>
            </a:r>
            <a:r>
              <a:rPr lang="it-IT" b="1" dirty="0">
                <a:solidFill>
                  <a:srgbClr val="FF0000"/>
                </a:solidFill>
                <a:latin typeface="Times New Roman" pitchFamily="18" charset="0"/>
              </a:rPr>
              <a:t>sindromi da </a:t>
            </a:r>
            <a:r>
              <a:rPr lang="it-IT" b="1" u="sng" dirty="0">
                <a:solidFill>
                  <a:srgbClr val="FF0000"/>
                </a:solidFill>
                <a:latin typeface="Times New Roman" pitchFamily="18" charset="0"/>
              </a:rPr>
              <a:t>irradiazione acuta</a:t>
            </a:r>
            <a:r>
              <a:rPr lang="it-IT" dirty="0">
                <a:latin typeface="Times New Roman" pitchFamily="18" charset="0"/>
              </a:rPr>
              <a:t>.  Caratterizzata da tre forme cliniche (ematologica, gastrointestinale e neurologica) progressivamente </a:t>
            </a:r>
            <a:r>
              <a:rPr lang="it-IT" dirty="0" err="1">
                <a:latin typeface="Times New Roman" pitchFamily="18" charset="0"/>
              </a:rPr>
              <a:t>ingravescenti</a:t>
            </a:r>
            <a:r>
              <a:rPr lang="it-IT" dirty="0">
                <a:latin typeface="Times New Roman" pitchFamily="18" charset="0"/>
              </a:rPr>
              <a:t> che sopravvengono in funzione delle rispettive dosi-soglia</a:t>
            </a:r>
            <a:r>
              <a:rPr lang="it-IT" dirty="0" smtClean="0">
                <a:latin typeface="Times New Roman" pitchFamily="18" charset="0"/>
              </a:rPr>
              <a:t>.</a:t>
            </a:r>
            <a:endParaRPr lang="it-IT" dirty="0">
              <a:latin typeface="Times New Roman" pitchFamily="18" charset="0"/>
            </a:endParaRPr>
          </a:p>
        </p:txBody>
      </p:sp>
      <p:sp>
        <p:nvSpPr>
          <p:cNvPr id="17412" name="Rectangle 5"/>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dirty="0">
                <a:solidFill>
                  <a:srgbClr val="FF3300"/>
                </a:solidFill>
                <a:latin typeface="Times New Roman" pitchFamily="18" charset="0"/>
              </a:rPr>
              <a:t>Effetti </a:t>
            </a:r>
            <a:r>
              <a:rPr lang="it-IT" sz="3200" b="1" u="sng" dirty="0" smtClean="0">
                <a:solidFill>
                  <a:srgbClr val="FF3300"/>
                </a:solidFill>
                <a:latin typeface="Times New Roman" pitchFamily="18" charset="0"/>
              </a:rPr>
              <a:t>deterministici: </a:t>
            </a:r>
            <a:r>
              <a:rPr lang="it-IT" sz="3200" b="1" u="sng" dirty="0" err="1" smtClean="0">
                <a:solidFill>
                  <a:srgbClr val="FF3300"/>
                </a:solidFill>
                <a:latin typeface="Times New Roman" pitchFamily="18" charset="0"/>
              </a:rPr>
              <a:t>irrad</a:t>
            </a:r>
            <a:r>
              <a:rPr lang="it-IT" sz="3200" b="1" u="sng" dirty="0" smtClean="0">
                <a:solidFill>
                  <a:srgbClr val="FF3300"/>
                </a:solidFill>
                <a:latin typeface="Times New Roman" pitchFamily="18" charset="0"/>
              </a:rPr>
              <a:t>. Acuta</a:t>
            </a:r>
            <a:endParaRPr lang="it-IT" sz="3200" b="1" u="sng" dirty="0">
              <a:solidFill>
                <a:srgbClr val="FF3300"/>
              </a:solidFill>
              <a:latin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857223" y="2214554"/>
            <a:ext cx="6528127" cy="4469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15</a:t>
            </a:fld>
            <a:endParaRPr lang="it-IT"/>
          </a:p>
        </p:txBody>
      </p:sp>
      <p:pic>
        <p:nvPicPr>
          <p:cNvPr id="57346" name="Picture 2"/>
          <p:cNvPicPr>
            <a:picLocks noChangeAspect="1" noChangeArrowheads="1"/>
          </p:cNvPicPr>
          <p:nvPr/>
        </p:nvPicPr>
        <p:blipFill>
          <a:blip r:embed="rId2" cstate="print"/>
          <a:srcRect/>
          <a:stretch>
            <a:fillRect/>
          </a:stretch>
        </p:blipFill>
        <p:spPr bwMode="auto">
          <a:xfrm>
            <a:off x="357158" y="928670"/>
            <a:ext cx="7639050" cy="5524500"/>
          </a:xfrm>
          <a:prstGeom prst="rect">
            <a:avLst/>
          </a:prstGeom>
          <a:noFill/>
          <a:ln w="9525">
            <a:noFill/>
            <a:miter lim="800000"/>
            <a:headEnd/>
            <a:tailEnd/>
          </a:ln>
        </p:spPr>
      </p:pic>
      <p:sp>
        <p:nvSpPr>
          <p:cNvPr id="5" name="Rectangle 5"/>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dirty="0">
                <a:solidFill>
                  <a:srgbClr val="FF3300"/>
                </a:solidFill>
                <a:latin typeface="Times New Roman" pitchFamily="18" charset="0"/>
              </a:rPr>
              <a:t>Effetti </a:t>
            </a:r>
            <a:r>
              <a:rPr lang="it-IT" sz="3200" b="1" u="sng" dirty="0" smtClean="0">
                <a:solidFill>
                  <a:srgbClr val="FF3300"/>
                </a:solidFill>
                <a:latin typeface="Times New Roman" pitchFamily="18" charset="0"/>
              </a:rPr>
              <a:t>deterministici: </a:t>
            </a:r>
            <a:r>
              <a:rPr lang="it-IT" sz="3200" b="1" u="sng" dirty="0" err="1" smtClean="0">
                <a:solidFill>
                  <a:srgbClr val="FF3300"/>
                </a:solidFill>
                <a:latin typeface="Times New Roman" pitchFamily="18" charset="0"/>
              </a:rPr>
              <a:t>irrad</a:t>
            </a:r>
            <a:r>
              <a:rPr lang="it-IT" sz="3200" b="1" u="sng" dirty="0" smtClean="0">
                <a:solidFill>
                  <a:srgbClr val="FF3300"/>
                </a:solidFill>
                <a:latin typeface="Times New Roman" pitchFamily="18" charset="0"/>
              </a:rPr>
              <a:t>. Acuta</a:t>
            </a:r>
            <a:endParaRPr lang="it-IT" sz="3200" b="1" u="sng" dirty="0">
              <a:solidFill>
                <a:srgbClr val="FF3300"/>
              </a:solidFill>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16</a:t>
            </a:fld>
            <a:endParaRPr lang="it-IT"/>
          </a:p>
        </p:txBody>
      </p:sp>
      <p:pic>
        <p:nvPicPr>
          <p:cNvPr id="5" name="Picture 6" descr="3"/>
          <p:cNvPicPr>
            <a:picLocks noChangeAspect="1" noChangeArrowheads="1"/>
          </p:cNvPicPr>
          <p:nvPr/>
        </p:nvPicPr>
        <p:blipFill>
          <a:blip r:embed="rId2" cstate="print"/>
          <a:srcRect/>
          <a:stretch>
            <a:fillRect/>
          </a:stretch>
        </p:blipFill>
        <p:spPr bwMode="auto">
          <a:xfrm>
            <a:off x="571472" y="871724"/>
            <a:ext cx="7143800" cy="5276649"/>
          </a:xfrm>
          <a:prstGeom prst="rect">
            <a:avLst/>
          </a:prstGeom>
          <a:noFill/>
          <a:ln w="9525">
            <a:noFill/>
            <a:miter lim="800000"/>
            <a:headEnd/>
            <a:tailEnd/>
          </a:ln>
        </p:spPr>
      </p:pic>
      <p:sp>
        <p:nvSpPr>
          <p:cNvPr id="6" name="Rectangle 5"/>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dirty="0">
                <a:solidFill>
                  <a:srgbClr val="FF3300"/>
                </a:solidFill>
                <a:latin typeface="Times New Roman" pitchFamily="18" charset="0"/>
              </a:rPr>
              <a:t>Effetti </a:t>
            </a:r>
            <a:r>
              <a:rPr lang="it-IT" sz="3200" b="1" u="sng" dirty="0" smtClean="0">
                <a:solidFill>
                  <a:srgbClr val="FF3300"/>
                </a:solidFill>
                <a:latin typeface="Times New Roman" pitchFamily="18" charset="0"/>
              </a:rPr>
              <a:t>deterministici: </a:t>
            </a:r>
            <a:r>
              <a:rPr lang="it-IT" sz="3200" b="1" u="sng" dirty="0" err="1" smtClean="0">
                <a:solidFill>
                  <a:srgbClr val="FF3300"/>
                </a:solidFill>
                <a:latin typeface="Times New Roman" pitchFamily="18" charset="0"/>
              </a:rPr>
              <a:t>irrad</a:t>
            </a:r>
            <a:r>
              <a:rPr lang="it-IT" sz="3200" b="1" u="sng" dirty="0" smtClean="0">
                <a:solidFill>
                  <a:srgbClr val="FF3300"/>
                </a:solidFill>
                <a:latin typeface="Times New Roman" pitchFamily="18" charset="0"/>
              </a:rPr>
              <a:t>. Acuta</a:t>
            </a:r>
            <a:endParaRPr lang="it-IT" sz="3200" b="1" u="sng" dirty="0">
              <a:solidFill>
                <a:srgbClr val="FF3300"/>
              </a:solidFill>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4"/>
          <p:cNvSpPr>
            <a:spLocks noGrp="1"/>
          </p:cNvSpPr>
          <p:nvPr>
            <p:ph type="sldNum" sz="quarter" idx="12"/>
          </p:nvPr>
        </p:nvSpPr>
        <p:spPr>
          <a:noFill/>
        </p:spPr>
        <p:txBody>
          <a:bodyPr/>
          <a:lstStyle/>
          <a:p>
            <a:fld id="{894E1DD3-580A-4285-AA64-C63CA3F999DD}" type="slidenum">
              <a:rPr lang="it-IT" smtClean="0"/>
              <a:pPr/>
              <a:t>17</a:t>
            </a:fld>
            <a:endParaRPr lang="it-IT" smtClean="0"/>
          </a:p>
        </p:txBody>
      </p:sp>
      <p:sp>
        <p:nvSpPr>
          <p:cNvPr id="18435" name="Rectangle 3"/>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dirty="0">
                <a:solidFill>
                  <a:srgbClr val="FF3300"/>
                </a:solidFill>
                <a:latin typeface="Times New Roman" pitchFamily="18" charset="0"/>
              </a:rPr>
              <a:t>Effetti stocastici</a:t>
            </a:r>
          </a:p>
        </p:txBody>
      </p:sp>
      <p:sp>
        <p:nvSpPr>
          <p:cNvPr id="25604" name="Text Box 4"/>
          <p:cNvSpPr txBox="1">
            <a:spLocks noChangeArrowheads="1"/>
          </p:cNvSpPr>
          <p:nvPr/>
        </p:nvSpPr>
        <p:spPr bwMode="auto">
          <a:xfrm>
            <a:off x="285750" y="1260475"/>
            <a:ext cx="8675688" cy="4740275"/>
          </a:xfrm>
          <a:prstGeom prst="rect">
            <a:avLst/>
          </a:prstGeom>
          <a:solidFill>
            <a:schemeClr val="accent5"/>
          </a:solidFill>
          <a:ln w="9525">
            <a:noFill/>
            <a:miter lim="800000"/>
            <a:headEnd/>
            <a:tailEnd/>
          </a:ln>
          <a:effectLst/>
        </p:spPr>
        <p:txBody>
          <a:bodyPr>
            <a:spAutoFit/>
          </a:bodyPr>
          <a:lstStyle/>
          <a:p>
            <a:pPr marL="342900" indent="-342900" algn="just">
              <a:lnSpc>
                <a:spcPct val="110000"/>
              </a:lnSpc>
              <a:spcBef>
                <a:spcPct val="50000"/>
              </a:spcBef>
              <a:buFont typeface="Wingdings" pitchFamily="2" charset="2"/>
              <a:buChar char="Ø"/>
              <a:defRPr/>
            </a:pPr>
            <a:r>
              <a:rPr lang="it-IT" sz="2000" dirty="0">
                <a:latin typeface="Times New Roman" pitchFamily="18" charset="0"/>
              </a:rPr>
              <a:t>  </a:t>
            </a:r>
            <a:r>
              <a:rPr lang="it-IT" sz="2000" dirty="0" smtClean="0">
                <a:latin typeface="Times New Roman" pitchFamily="18" charset="0"/>
              </a:rPr>
              <a:t>L’esposizione </a:t>
            </a:r>
            <a:r>
              <a:rPr lang="it-IT" sz="2000" dirty="0">
                <a:latin typeface="Times New Roman" pitchFamily="18" charset="0"/>
              </a:rPr>
              <a:t>a </a:t>
            </a:r>
            <a:r>
              <a:rPr lang="it-IT" sz="2000" b="1" dirty="0">
                <a:solidFill>
                  <a:srgbClr val="FF0000"/>
                </a:solidFill>
                <a:latin typeface="Times New Roman" pitchFamily="18" charset="0"/>
              </a:rPr>
              <a:t>basse dosi</a:t>
            </a:r>
            <a:r>
              <a:rPr lang="it-IT" sz="2000" dirty="0">
                <a:solidFill>
                  <a:srgbClr val="FF0000"/>
                </a:solidFill>
                <a:latin typeface="Times New Roman" pitchFamily="18" charset="0"/>
              </a:rPr>
              <a:t> </a:t>
            </a:r>
            <a:r>
              <a:rPr lang="it-IT" sz="2000" dirty="0">
                <a:latin typeface="Times New Roman" pitchFamily="18" charset="0"/>
              </a:rPr>
              <a:t>NON determina la comparsa di danni immediati, ma aumenta le probabilità statistiche di comparsa di danni (</a:t>
            </a:r>
            <a:r>
              <a:rPr lang="it-IT" sz="2000" b="1" dirty="0">
                <a:latin typeface="Times New Roman" pitchFamily="18" charset="0"/>
              </a:rPr>
              <a:t>leucemie e tumori</a:t>
            </a:r>
            <a:r>
              <a:rPr lang="it-IT" sz="2000" dirty="0">
                <a:latin typeface="Times New Roman" pitchFamily="18" charset="0"/>
              </a:rPr>
              <a:t>).</a:t>
            </a:r>
          </a:p>
          <a:p>
            <a:pPr marL="342900" indent="-342900" algn="just">
              <a:lnSpc>
                <a:spcPct val="110000"/>
              </a:lnSpc>
              <a:spcBef>
                <a:spcPct val="50000"/>
              </a:spcBef>
              <a:buFont typeface="Wingdings" pitchFamily="2" charset="2"/>
              <a:buChar char="Ø"/>
              <a:defRPr/>
            </a:pPr>
            <a:r>
              <a:rPr lang="it-IT" sz="2000" dirty="0">
                <a:latin typeface="Times New Roman" pitchFamily="18" charset="0"/>
              </a:rPr>
              <a:t> non esistono livelli di sicurezza assoluta per l’esposizione alla radiazioni </a:t>
            </a:r>
            <a:r>
              <a:rPr lang="it-IT" sz="2000" b="1" dirty="0">
                <a:solidFill>
                  <a:srgbClr val="FF0000"/>
                </a:solidFill>
                <a:latin typeface="Times New Roman" pitchFamily="18" charset="0"/>
              </a:rPr>
              <a:t>(assenza di soglia)</a:t>
            </a:r>
          </a:p>
          <a:p>
            <a:pPr marL="342900" indent="-342900" algn="just">
              <a:lnSpc>
                <a:spcPct val="110000"/>
              </a:lnSpc>
              <a:spcBef>
                <a:spcPct val="50000"/>
              </a:spcBef>
              <a:buFont typeface="Wingdings" pitchFamily="2" charset="2"/>
              <a:buChar char="Ø"/>
              <a:defRPr/>
            </a:pPr>
            <a:r>
              <a:rPr lang="it-IT" sz="2000" b="1" dirty="0">
                <a:latin typeface="Times New Roman" pitchFamily="18" charset="0"/>
              </a:rPr>
              <a:t> </a:t>
            </a:r>
            <a:r>
              <a:rPr lang="it-IT" sz="2000" dirty="0">
                <a:latin typeface="Times New Roman" pitchFamily="18" charset="0"/>
              </a:rPr>
              <a:t>l’esposto non è automaticamente destinato a sviluppare cancro o danno genetico ma è 	soggetto ad un rischio maggiore di un non esposto </a:t>
            </a:r>
            <a:r>
              <a:rPr lang="it-IT" sz="2000" b="1" dirty="0">
                <a:solidFill>
                  <a:srgbClr val="FF0000"/>
                </a:solidFill>
                <a:latin typeface="Times New Roman" pitchFamily="18" charset="0"/>
              </a:rPr>
              <a:t>(carattere probabilistico).</a:t>
            </a:r>
          </a:p>
          <a:p>
            <a:pPr marL="342900" indent="-342900" algn="just">
              <a:lnSpc>
                <a:spcPct val="110000"/>
              </a:lnSpc>
              <a:spcBef>
                <a:spcPct val="50000"/>
              </a:spcBef>
              <a:buFont typeface="Wingdings" pitchFamily="2" charset="2"/>
              <a:buChar char="Ø"/>
              <a:defRPr/>
            </a:pPr>
            <a:r>
              <a:rPr lang="it-IT" sz="2000" dirty="0">
                <a:latin typeface="Times New Roman" pitchFamily="18" charset="0"/>
              </a:rPr>
              <a:t>la dose non determina la gravità: “legge del tutto o nulla”.</a:t>
            </a:r>
          </a:p>
          <a:p>
            <a:pPr marL="342900" indent="-342900" algn="just">
              <a:lnSpc>
                <a:spcPct val="110000"/>
              </a:lnSpc>
              <a:spcBef>
                <a:spcPct val="50000"/>
              </a:spcBef>
              <a:buFont typeface="Wingdings" pitchFamily="2" charset="2"/>
              <a:buChar char="Ø"/>
              <a:defRPr/>
            </a:pPr>
            <a:r>
              <a:rPr lang="it-IT" sz="2000" dirty="0">
                <a:latin typeface="Times New Roman" pitchFamily="18" charset="0"/>
              </a:rPr>
              <a:t>sono indistinguibili da tumori indotti da altri cancerogeni</a:t>
            </a:r>
          </a:p>
          <a:p>
            <a:pPr marL="342900" indent="-342900" algn="just">
              <a:lnSpc>
                <a:spcPct val="110000"/>
              </a:lnSpc>
              <a:spcBef>
                <a:spcPct val="50000"/>
              </a:spcBef>
              <a:buFont typeface="Wingdings" pitchFamily="2" charset="2"/>
              <a:buChar char="Ø"/>
              <a:defRPr/>
            </a:pPr>
            <a:r>
              <a:rPr lang="it-IT" sz="2000" b="1" dirty="0">
                <a:solidFill>
                  <a:srgbClr val="FF0000"/>
                </a:solidFill>
                <a:latin typeface="Times New Roman" pitchFamily="18" charset="0"/>
              </a:rPr>
              <a:t> Latenza lunga o molto lunga. </a:t>
            </a:r>
            <a:r>
              <a:rPr lang="it-IT" sz="2000" dirty="0">
                <a:latin typeface="Times New Roman" pitchFamily="18" charset="0"/>
              </a:rPr>
              <a:t>	</a:t>
            </a:r>
          </a:p>
          <a:p>
            <a:pPr marL="342900" indent="-342900" algn="just">
              <a:lnSpc>
                <a:spcPct val="110000"/>
              </a:lnSpc>
              <a:spcBef>
                <a:spcPct val="50000"/>
              </a:spcBef>
              <a:defRPr/>
            </a:pPr>
            <a:r>
              <a:rPr lang="it-IT" sz="2000" dirty="0">
                <a:latin typeface="Times New Roman" pitchFamily="18" charset="0"/>
              </a:rPr>
              <a:t> </a:t>
            </a:r>
          </a:p>
        </p:txBody>
      </p:sp>
      <p:sp>
        <p:nvSpPr>
          <p:cNvPr id="18437" name="Text Box 9"/>
          <p:cNvSpPr txBox="1">
            <a:spLocks noChangeArrowheads="1"/>
          </p:cNvSpPr>
          <p:nvPr/>
        </p:nvSpPr>
        <p:spPr bwMode="auto">
          <a:xfrm>
            <a:off x="9593263" y="3305175"/>
            <a:ext cx="184150" cy="366713"/>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1"/>
          <p:cNvSpPr>
            <a:spLocks noGrp="1"/>
          </p:cNvSpPr>
          <p:nvPr>
            <p:ph type="sldNum" sz="quarter" idx="12"/>
          </p:nvPr>
        </p:nvSpPr>
        <p:spPr>
          <a:noFill/>
        </p:spPr>
        <p:txBody>
          <a:bodyPr/>
          <a:lstStyle/>
          <a:p>
            <a:fld id="{06A55F57-CE03-436A-A96E-D93B0D75DC4E}" type="slidenum">
              <a:rPr lang="it-IT" smtClean="0"/>
              <a:pPr/>
              <a:t>18</a:t>
            </a:fld>
            <a:endParaRPr lang="it-IT" smtClean="0"/>
          </a:p>
        </p:txBody>
      </p:sp>
      <p:pic>
        <p:nvPicPr>
          <p:cNvPr id="19459" name="Picture 10" descr="4"/>
          <p:cNvPicPr>
            <a:picLocks noChangeAspect="1" noChangeArrowheads="1"/>
          </p:cNvPicPr>
          <p:nvPr/>
        </p:nvPicPr>
        <p:blipFill>
          <a:blip r:embed="rId2" cstate="print"/>
          <a:srcRect/>
          <a:stretch>
            <a:fillRect/>
          </a:stretch>
        </p:blipFill>
        <p:spPr bwMode="auto">
          <a:xfrm>
            <a:off x="642910" y="2928934"/>
            <a:ext cx="5286412" cy="3683147"/>
          </a:xfrm>
          <a:prstGeom prst="rect">
            <a:avLst/>
          </a:prstGeom>
          <a:noFill/>
          <a:ln w="9525">
            <a:noFill/>
            <a:miter lim="800000"/>
            <a:headEnd/>
            <a:tailEnd/>
          </a:ln>
        </p:spPr>
      </p:pic>
      <p:sp>
        <p:nvSpPr>
          <p:cNvPr id="4" name="Rettangolo 3"/>
          <p:cNvSpPr/>
          <p:nvPr/>
        </p:nvSpPr>
        <p:spPr>
          <a:xfrm>
            <a:off x="357158" y="834924"/>
            <a:ext cx="8286808" cy="2308324"/>
          </a:xfrm>
          <a:prstGeom prst="rect">
            <a:avLst/>
          </a:prstGeom>
          <a:solidFill>
            <a:schemeClr val="accent5"/>
          </a:solidFill>
        </p:spPr>
        <p:txBody>
          <a:bodyPr wrap="square">
            <a:spAutoFit/>
          </a:bodyPr>
          <a:lstStyle/>
          <a:p>
            <a:pPr algn="just"/>
            <a:r>
              <a:rPr lang="it-IT" dirty="0" smtClean="0">
                <a:latin typeface="Times New Roman" pitchFamily="18" charset="0"/>
                <a:cs typeface="Times New Roman" pitchFamily="18" charset="0"/>
              </a:rPr>
              <a:t>N</a:t>
            </a:r>
            <a:r>
              <a:rPr lang="it-IT" dirty="0" smtClean="0">
                <a:latin typeface="Times New Roman" pitchFamily="18" charset="0"/>
                <a:cs typeface="Times New Roman" pitchFamily="18" charset="0"/>
              </a:rPr>
              <a:t>el </a:t>
            </a:r>
            <a:r>
              <a:rPr lang="it-IT" dirty="0" smtClean="0">
                <a:latin typeface="Times New Roman" pitchFamily="18" charset="0"/>
                <a:cs typeface="Times New Roman" pitchFamily="18" charset="0"/>
              </a:rPr>
              <a:t>caso di </a:t>
            </a:r>
            <a:r>
              <a:rPr lang="it-IT" dirty="0" smtClean="0">
                <a:latin typeface="Times New Roman" pitchFamily="18" charset="0"/>
                <a:cs typeface="Times New Roman" pitchFamily="18" charset="0"/>
              </a:rPr>
              <a:t>effetti </a:t>
            </a:r>
            <a:r>
              <a:rPr lang="it-IT" dirty="0" smtClean="0">
                <a:latin typeface="Times New Roman" pitchFamily="18" charset="0"/>
                <a:cs typeface="Times New Roman" pitchFamily="18" charset="0"/>
              </a:rPr>
              <a:t>stocastici </a:t>
            </a:r>
            <a:r>
              <a:rPr lang="it-IT" dirty="0" smtClean="0">
                <a:latin typeface="Times New Roman" pitchFamily="18" charset="0"/>
                <a:cs typeface="Times New Roman" pitchFamily="18" charset="0"/>
              </a:rPr>
              <a:t>sull’organismo </a:t>
            </a:r>
            <a:r>
              <a:rPr lang="it-IT" dirty="0" smtClean="0">
                <a:latin typeface="Times New Roman" pitchFamily="18" charset="0"/>
                <a:cs typeface="Times New Roman" pitchFamily="18" charset="0"/>
              </a:rPr>
              <a:t>si hanno variazioni </a:t>
            </a:r>
            <a:r>
              <a:rPr lang="it-IT" dirty="0" smtClean="0">
                <a:latin typeface="Times New Roman" pitchFamily="18" charset="0"/>
                <a:cs typeface="Times New Roman" pitchFamily="18" charset="0"/>
              </a:rPr>
              <a:t>nelle cellule </a:t>
            </a:r>
            <a:r>
              <a:rPr lang="it-IT" dirty="0" smtClean="0">
                <a:latin typeface="Times New Roman" pitchFamily="18" charset="0"/>
                <a:cs typeface="Times New Roman" pitchFamily="18" charset="0"/>
              </a:rPr>
              <a:t>normali, come presumibile risultato di mutamenti specifici al DNA, i quali avvengono </a:t>
            </a:r>
            <a:r>
              <a:rPr lang="it-IT" dirty="0" smtClean="0">
                <a:latin typeface="Times New Roman" pitchFamily="18" charset="0"/>
                <a:cs typeface="Times New Roman" pitchFamily="18" charset="0"/>
              </a:rPr>
              <a:t>in base </a:t>
            </a:r>
            <a:r>
              <a:rPr lang="it-IT" dirty="0" smtClean="0">
                <a:latin typeface="Times New Roman" pitchFamily="18" charset="0"/>
                <a:cs typeface="Times New Roman" pitchFamily="18" charset="0"/>
              </a:rPr>
              <a:t>ad un processo noto come “trasformazione neoplasica”. Un risultato caratteristico è la </a:t>
            </a:r>
            <a:r>
              <a:rPr lang="it-IT" dirty="0" smtClean="0">
                <a:latin typeface="Times New Roman" pitchFamily="18" charset="0"/>
                <a:cs typeface="Times New Roman" pitchFamily="18" charset="0"/>
              </a:rPr>
              <a:t>capacità potenziale </a:t>
            </a:r>
            <a:r>
              <a:rPr lang="it-IT" dirty="0" smtClean="0">
                <a:latin typeface="Times New Roman" pitchFamily="18" charset="0"/>
                <a:cs typeface="Times New Roman" pitchFamily="18" charset="0"/>
              </a:rPr>
              <a:t>da parte di una cellula neoplasica di riproduzione illimitata. La presenza di tali </a:t>
            </a:r>
            <a:r>
              <a:rPr lang="it-IT" dirty="0" smtClean="0">
                <a:latin typeface="Times New Roman" pitchFamily="18" charset="0"/>
                <a:cs typeface="Times New Roman" pitchFamily="18" charset="0"/>
              </a:rPr>
              <a:t>cellule non </a:t>
            </a:r>
            <a:r>
              <a:rPr lang="it-IT" dirty="0" smtClean="0">
                <a:latin typeface="Times New Roman" pitchFamily="18" charset="0"/>
                <a:cs typeface="Times New Roman" pitchFamily="18" charset="0"/>
              </a:rPr>
              <a:t>determina necessariamente la comparsa di un cancro, il quale tuttavia può insorgere </a:t>
            </a:r>
            <a:r>
              <a:rPr lang="it-IT" dirty="0" smtClean="0">
                <a:latin typeface="Times New Roman" pitchFamily="18" charset="0"/>
                <a:cs typeface="Times New Roman" pitchFamily="18" charset="0"/>
              </a:rPr>
              <a:t>sotto l’azione </a:t>
            </a:r>
            <a:r>
              <a:rPr lang="it-IT" dirty="0" smtClean="0">
                <a:latin typeface="Times New Roman" pitchFamily="18" charset="0"/>
                <a:cs typeface="Times New Roman" pitchFamily="18" charset="0"/>
              </a:rPr>
              <a:t>concomitante di altri agenti, dopo un periodo di latenza. La probabilità di avere </a:t>
            </a:r>
            <a:r>
              <a:rPr lang="it-IT" dirty="0" smtClean="0">
                <a:latin typeface="Times New Roman" pitchFamily="18" charset="0"/>
                <a:cs typeface="Times New Roman" pitchFamily="18" charset="0"/>
              </a:rPr>
              <a:t>una neoplasia </a:t>
            </a:r>
            <a:r>
              <a:rPr lang="it-IT" dirty="0" smtClean="0">
                <a:latin typeface="Times New Roman" pitchFamily="18" charset="0"/>
                <a:cs typeface="Times New Roman" pitchFamily="18" charset="0"/>
              </a:rPr>
              <a:t>dopo esposizione alle radiazioni cresce all’aumentare della dose, tuttavia la sua </a:t>
            </a:r>
            <a:r>
              <a:rPr lang="it-IT" dirty="0" smtClean="0">
                <a:latin typeface="Times New Roman" pitchFamily="18" charset="0"/>
                <a:cs typeface="Times New Roman" pitchFamily="18" charset="0"/>
              </a:rPr>
              <a:t>gravità non </a:t>
            </a:r>
            <a:r>
              <a:rPr lang="it-IT" dirty="0" smtClean="0">
                <a:latin typeface="Times New Roman" pitchFamily="18" charset="0"/>
                <a:cs typeface="Times New Roman" pitchFamily="18" charset="0"/>
              </a:rPr>
              <a:t>è influenzata dalla dose </a:t>
            </a:r>
            <a:r>
              <a:rPr lang="it-IT" dirty="0" smtClean="0">
                <a:latin typeface="Times New Roman" pitchFamily="18" charset="0"/>
                <a:cs typeface="Times New Roman" pitchFamily="18" charset="0"/>
              </a:rPr>
              <a:t>stessa. </a:t>
            </a:r>
            <a:endParaRPr lang="it-IT" dirty="0">
              <a:latin typeface="Times New Roman" pitchFamily="18" charset="0"/>
              <a:cs typeface="Times New Roman" pitchFamily="18" charset="0"/>
            </a:endParaRPr>
          </a:p>
        </p:txBody>
      </p:sp>
      <p:sp>
        <p:nvSpPr>
          <p:cNvPr id="5" name="Rectangle 3"/>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dirty="0">
                <a:solidFill>
                  <a:srgbClr val="FF3300"/>
                </a:solidFill>
                <a:latin typeface="Times New Roman" pitchFamily="18" charset="0"/>
              </a:rPr>
              <a:t>Effetti stocastici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3"/>
          <p:cNvSpPr>
            <a:spLocks noGrp="1"/>
          </p:cNvSpPr>
          <p:nvPr>
            <p:ph type="sldNum" sz="quarter" idx="12"/>
          </p:nvPr>
        </p:nvSpPr>
        <p:spPr>
          <a:noFill/>
        </p:spPr>
        <p:txBody>
          <a:bodyPr/>
          <a:lstStyle/>
          <a:p>
            <a:fld id="{51DAAC4F-2D8E-4A95-B88E-463DA58FF486}" type="slidenum">
              <a:rPr lang="it-IT" smtClean="0"/>
              <a:pPr/>
              <a:t>19</a:t>
            </a:fld>
            <a:endParaRPr lang="it-IT" smtClean="0"/>
          </a:p>
        </p:txBody>
      </p:sp>
      <p:sp>
        <p:nvSpPr>
          <p:cNvPr id="20483" name="Rectangle 4"/>
          <p:cNvSpPr>
            <a:spLocks noChangeArrowheads="1"/>
          </p:cNvSpPr>
          <p:nvPr/>
        </p:nvSpPr>
        <p:spPr bwMode="auto">
          <a:xfrm>
            <a:off x="357158" y="692150"/>
            <a:ext cx="8501122" cy="1920526"/>
          </a:xfrm>
          <a:prstGeom prst="rect">
            <a:avLst/>
          </a:prstGeom>
          <a:solidFill>
            <a:srgbClr val="CCFFCC"/>
          </a:solidFill>
          <a:ln w="9525">
            <a:noFill/>
            <a:miter lim="800000"/>
            <a:headEnd/>
            <a:tailEnd/>
          </a:ln>
        </p:spPr>
        <p:txBody>
          <a:bodyPr wrap="square">
            <a:spAutoFit/>
          </a:bodyPr>
          <a:lstStyle/>
          <a:p>
            <a:pPr algn="just">
              <a:lnSpc>
                <a:spcPct val="110000"/>
              </a:lnSpc>
              <a:spcBef>
                <a:spcPct val="50000"/>
              </a:spcBef>
            </a:pPr>
            <a:r>
              <a:rPr lang="it-IT" dirty="0" smtClean="0">
                <a:latin typeface="Times New Roman" pitchFamily="18" charset="0"/>
              </a:rPr>
              <a:t>L</a:t>
            </a:r>
            <a:r>
              <a:rPr lang="it-IT" dirty="0" smtClean="0">
                <a:latin typeface="Times New Roman" pitchFamily="18" charset="0"/>
              </a:rPr>
              <a:t>a </a:t>
            </a:r>
            <a:r>
              <a:rPr lang="it-IT" dirty="0">
                <a:latin typeface="Times New Roman" pitchFamily="18" charset="0"/>
              </a:rPr>
              <a:t>relazione </a:t>
            </a:r>
            <a:r>
              <a:rPr lang="it-IT" b="1" u="sng" dirty="0">
                <a:latin typeface="Times New Roman" pitchFamily="18" charset="0"/>
              </a:rPr>
              <a:t>dose-effetto</a:t>
            </a:r>
            <a:r>
              <a:rPr lang="it-IT" dirty="0">
                <a:latin typeface="Times New Roman" pitchFamily="18" charset="0"/>
              </a:rPr>
              <a:t> viene studiata su osservazioni epidemiologiche che riguardano esposizioni </a:t>
            </a:r>
            <a:r>
              <a:rPr lang="it-IT" dirty="0" err="1" smtClean="0">
                <a:latin typeface="Times New Roman" pitchFamily="18" charset="0"/>
              </a:rPr>
              <a:t>medio-alte</a:t>
            </a:r>
            <a:r>
              <a:rPr lang="it-IT" dirty="0">
                <a:latin typeface="Times New Roman" pitchFamily="18" charset="0"/>
              </a:rPr>
              <a:t>, quali i sopravvissuti alle esplosioni  delle bombe ad Hiroshima e Nagasaki, i lavoratori delle miniere di uranio, gli abitanti delle isole del Pacifico contaminati nel’54 dal Fall-out proveniente da un esperimento nucleare, gli abitanti nelle regioni circostanti Cernobyl. I dati epidemiologici mancano per le piccole dosi (inferiori a 0.2 </a:t>
            </a:r>
            <a:r>
              <a:rPr lang="it-IT" dirty="0" err="1">
                <a:latin typeface="Times New Roman" pitchFamily="18" charset="0"/>
              </a:rPr>
              <a:t>Gy</a:t>
            </a:r>
            <a:r>
              <a:rPr lang="it-IT" dirty="0">
                <a:latin typeface="Times New Roman" pitchFamily="18" charset="0"/>
              </a:rPr>
              <a:t>).</a:t>
            </a:r>
          </a:p>
        </p:txBody>
      </p:sp>
      <p:sp>
        <p:nvSpPr>
          <p:cNvPr id="20486" name="Rectangle 8"/>
          <p:cNvSpPr>
            <a:spLocks noChangeArrowheads="1"/>
          </p:cNvSpPr>
          <p:nvPr/>
        </p:nvSpPr>
        <p:spPr bwMode="auto">
          <a:xfrm>
            <a:off x="179388" y="71414"/>
            <a:ext cx="8964612" cy="561975"/>
          </a:xfrm>
          <a:prstGeom prst="rect">
            <a:avLst/>
          </a:prstGeom>
          <a:noFill/>
          <a:ln w="9525">
            <a:noFill/>
            <a:miter lim="800000"/>
            <a:headEnd/>
            <a:tailEnd/>
          </a:ln>
        </p:spPr>
        <p:txBody>
          <a:bodyPr anchor="ctr"/>
          <a:lstStyle/>
          <a:p>
            <a:pPr algn="ctr"/>
            <a:r>
              <a:rPr lang="it-IT" sz="3200" b="1" u="sng" dirty="0">
                <a:solidFill>
                  <a:srgbClr val="FF3300"/>
                </a:solidFill>
                <a:latin typeface="Times New Roman" pitchFamily="18" charset="0"/>
              </a:rPr>
              <a:t>Effetti stocastici: dose-effetto</a:t>
            </a:r>
          </a:p>
        </p:txBody>
      </p:sp>
      <p:sp>
        <p:nvSpPr>
          <p:cNvPr id="20488" name="Rectangle 11"/>
          <p:cNvSpPr>
            <a:spLocks noChangeArrowheads="1"/>
          </p:cNvSpPr>
          <p:nvPr/>
        </p:nvSpPr>
        <p:spPr bwMode="auto">
          <a:xfrm>
            <a:off x="357158" y="5953137"/>
            <a:ext cx="8429684" cy="701731"/>
          </a:xfrm>
          <a:prstGeom prst="rect">
            <a:avLst/>
          </a:prstGeom>
          <a:solidFill>
            <a:schemeClr val="accent5"/>
          </a:solidFill>
          <a:ln w="9525">
            <a:noFill/>
            <a:miter lim="800000"/>
            <a:headEnd/>
            <a:tailEnd/>
          </a:ln>
        </p:spPr>
        <p:txBody>
          <a:bodyPr wrap="square">
            <a:spAutoFit/>
          </a:bodyPr>
          <a:lstStyle/>
          <a:p>
            <a:pPr algn="just">
              <a:lnSpc>
                <a:spcPct val="110000"/>
              </a:lnSpc>
              <a:spcBef>
                <a:spcPct val="50000"/>
              </a:spcBef>
            </a:pPr>
            <a:r>
              <a:rPr lang="it-IT" dirty="0">
                <a:latin typeface="Times New Roman" pitchFamily="18" charset="0"/>
              </a:rPr>
              <a:t>In via cautelativa è ammessa in radioprotezione una </a:t>
            </a:r>
            <a:r>
              <a:rPr lang="it-IT" b="1" dirty="0">
                <a:solidFill>
                  <a:srgbClr val="FF0000"/>
                </a:solidFill>
                <a:latin typeface="Times New Roman" pitchFamily="18" charset="0"/>
              </a:rPr>
              <a:t>relazione dose-effetto di tipo lineare </a:t>
            </a:r>
            <a:r>
              <a:rPr lang="it-IT" dirty="0">
                <a:latin typeface="Times New Roman" pitchFamily="18" charset="0"/>
              </a:rPr>
              <a:t>con estrapolazione passante per l’origine delle coordinate (cioè assenza di soglia).</a:t>
            </a:r>
          </a:p>
        </p:txBody>
      </p:sp>
      <p:pic>
        <p:nvPicPr>
          <p:cNvPr id="62465" name="Picture 1"/>
          <p:cNvPicPr>
            <a:picLocks noChangeAspect="1" noChangeArrowheads="1"/>
          </p:cNvPicPr>
          <p:nvPr/>
        </p:nvPicPr>
        <p:blipFill>
          <a:blip r:embed="rId2" cstate="print"/>
          <a:srcRect/>
          <a:stretch>
            <a:fillRect/>
          </a:stretch>
        </p:blipFill>
        <p:spPr bwMode="auto">
          <a:xfrm>
            <a:off x="285721" y="2807337"/>
            <a:ext cx="4500594" cy="3090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2</a:t>
            </a:fld>
            <a:endParaRPr lang="it-IT"/>
          </a:p>
        </p:txBody>
      </p:sp>
      <p:sp>
        <p:nvSpPr>
          <p:cNvPr id="4" name="Rectangle 27"/>
          <p:cNvSpPr>
            <a:spLocks noChangeArrowheads="1"/>
          </p:cNvSpPr>
          <p:nvPr/>
        </p:nvSpPr>
        <p:spPr bwMode="auto">
          <a:xfrm>
            <a:off x="571472" y="272457"/>
            <a:ext cx="9340088" cy="584775"/>
          </a:xfrm>
          <a:prstGeom prst="rect">
            <a:avLst/>
          </a:prstGeom>
          <a:noFill/>
          <a:ln w="9525" algn="ctr">
            <a:noFill/>
            <a:miter lim="800000"/>
            <a:headEnd/>
            <a:tailEnd/>
          </a:ln>
        </p:spPr>
        <p:txBody>
          <a:bodyPr wrap="square">
            <a:spAutoFit/>
          </a:bodyPr>
          <a:lstStyle/>
          <a:p>
            <a:pPr>
              <a:spcBef>
                <a:spcPct val="50000"/>
              </a:spcBef>
            </a:pPr>
            <a:r>
              <a:rPr lang="it-IT" sz="3200" b="1" u="sng" dirty="0">
                <a:solidFill>
                  <a:srgbClr val="FF3300"/>
                </a:solidFill>
                <a:latin typeface="Times New Roman" pitchFamily="18" charset="0"/>
              </a:rPr>
              <a:t>Grandezze </a:t>
            </a:r>
            <a:r>
              <a:rPr lang="it-IT" sz="3200" b="1" u="sng" dirty="0" err="1" smtClean="0">
                <a:solidFill>
                  <a:srgbClr val="FF3300"/>
                </a:solidFill>
                <a:latin typeface="Times New Roman" pitchFamily="18" charset="0"/>
              </a:rPr>
              <a:t>radioprotezionistiche</a:t>
            </a:r>
            <a:r>
              <a:rPr lang="it-IT" sz="3200" b="1" u="sng" dirty="0" smtClean="0">
                <a:solidFill>
                  <a:srgbClr val="FF3300"/>
                </a:solidFill>
                <a:latin typeface="Times New Roman" pitchFamily="18" charset="0"/>
              </a:rPr>
              <a:t> ed operative</a:t>
            </a:r>
            <a:r>
              <a:rPr lang="it-IT" sz="3200" u="sng" dirty="0" smtClean="0">
                <a:solidFill>
                  <a:srgbClr val="FF3300"/>
                </a:solidFill>
                <a:latin typeface="Times New Roman" pitchFamily="18" charset="0"/>
              </a:rPr>
              <a:t> </a:t>
            </a:r>
            <a:endParaRPr lang="it-IT" sz="3200" u="sng" dirty="0">
              <a:solidFill>
                <a:srgbClr val="FF3300"/>
              </a:solidFill>
              <a:latin typeface="Times New Roman" pitchFamily="18" charset="0"/>
            </a:endParaRPr>
          </a:p>
        </p:txBody>
      </p:sp>
      <p:sp>
        <p:nvSpPr>
          <p:cNvPr id="6" name="Rettangolo 5"/>
          <p:cNvSpPr/>
          <p:nvPr/>
        </p:nvSpPr>
        <p:spPr>
          <a:xfrm>
            <a:off x="428596" y="1428736"/>
            <a:ext cx="8143932" cy="3170099"/>
          </a:xfrm>
          <a:prstGeom prst="rect">
            <a:avLst/>
          </a:prstGeom>
          <a:solidFill>
            <a:schemeClr val="accent5"/>
          </a:solidFill>
        </p:spPr>
        <p:txBody>
          <a:bodyPr wrap="square">
            <a:spAutoFit/>
          </a:bodyPr>
          <a:lstStyle/>
          <a:p>
            <a:pPr marL="342900" indent="-342900" algn="just">
              <a:buFont typeface="+mj-lt"/>
              <a:buAutoNum type="arabicPeriod"/>
            </a:pPr>
            <a:r>
              <a:rPr lang="it-IT" sz="2000" b="1" dirty="0">
                <a:latin typeface="Times New Roman" pitchFamily="18" charset="0"/>
                <a:cs typeface="Times New Roman" pitchFamily="18" charset="0"/>
              </a:rPr>
              <a:t>grandezze </a:t>
            </a:r>
            <a:r>
              <a:rPr lang="it-IT" sz="2000" b="1" dirty="0" smtClean="0">
                <a:latin typeface="Times New Roman" pitchFamily="18" charset="0"/>
                <a:cs typeface="Times New Roman" pitchFamily="18" charset="0"/>
              </a:rPr>
              <a:t>radio protezionistiche</a:t>
            </a:r>
            <a:r>
              <a:rPr lang="it-IT" sz="2000" b="1" dirty="0">
                <a:latin typeface="Times New Roman" pitchFamily="18" charset="0"/>
                <a:cs typeface="Times New Roman" pitchFamily="18" charset="0"/>
              </a:rPr>
              <a:t>, </a:t>
            </a:r>
            <a:r>
              <a:rPr lang="it-IT" sz="2000" b="1" dirty="0" smtClean="0">
                <a:latin typeface="Times New Roman" pitchFamily="18" charset="0"/>
                <a:cs typeface="Times New Roman" pitchFamily="18" charset="0"/>
              </a:rPr>
              <a:t> definite </a:t>
            </a:r>
            <a:r>
              <a:rPr lang="it-IT" sz="2000" b="1" dirty="0">
                <a:latin typeface="Times New Roman" pitchFamily="18" charset="0"/>
                <a:cs typeface="Times New Roman" pitchFamily="18" charset="0"/>
              </a:rPr>
              <a:t>dall’ICRP, non sono </a:t>
            </a:r>
            <a:r>
              <a:rPr lang="it-IT" sz="2000" b="1" dirty="0" smtClean="0">
                <a:latin typeface="Times New Roman" pitchFamily="18" charset="0"/>
                <a:cs typeface="Times New Roman" pitchFamily="18" charset="0"/>
              </a:rPr>
              <a:t>direttamente </a:t>
            </a:r>
            <a:r>
              <a:rPr lang="it-IT" sz="2000" dirty="0" smtClean="0">
                <a:latin typeface="Times New Roman" pitchFamily="18" charset="0"/>
                <a:cs typeface="Times New Roman" pitchFamily="18" charset="0"/>
              </a:rPr>
              <a:t>misurabili</a:t>
            </a:r>
            <a:r>
              <a:rPr lang="it-IT" sz="2000" dirty="0">
                <a:latin typeface="Times New Roman" pitchFamily="18" charset="0"/>
                <a:cs typeface="Times New Roman" pitchFamily="18" charset="0"/>
              </a:rPr>
              <a:t>, ma riferibili a calcoli se le condizioni di irradiazione sono note. </a:t>
            </a:r>
            <a:r>
              <a:rPr lang="it-IT" sz="2000" dirty="0" smtClean="0">
                <a:latin typeface="Times New Roman" pitchFamily="18" charset="0"/>
                <a:cs typeface="Times New Roman" pitchFamily="18" charset="0"/>
              </a:rPr>
              <a:t>Queste grandezze </a:t>
            </a:r>
            <a:r>
              <a:rPr lang="it-IT" sz="2000" dirty="0">
                <a:latin typeface="Times New Roman" pitchFamily="18" charset="0"/>
                <a:cs typeface="Times New Roman" pitchFamily="18" charset="0"/>
              </a:rPr>
              <a:t>servono a tener conto dei diversi </a:t>
            </a:r>
            <a:r>
              <a:rPr lang="it-IT" sz="2000" b="1" dirty="0">
                <a:solidFill>
                  <a:srgbClr val="FF0000"/>
                </a:solidFill>
                <a:latin typeface="Times New Roman" pitchFamily="18" charset="0"/>
                <a:cs typeface="Times New Roman" pitchFamily="18" charset="0"/>
              </a:rPr>
              <a:t>tipi di radiazione </a:t>
            </a:r>
            <a:r>
              <a:rPr lang="it-IT" sz="2000" dirty="0">
                <a:latin typeface="Times New Roman" pitchFamily="18" charset="0"/>
                <a:cs typeface="Times New Roman" pitchFamily="18" charset="0"/>
              </a:rPr>
              <a:t>in termini di effetti su </a:t>
            </a:r>
            <a:r>
              <a:rPr lang="it-IT" sz="2000" dirty="0" smtClean="0">
                <a:latin typeface="Times New Roman" pitchFamily="18" charset="0"/>
                <a:cs typeface="Times New Roman" pitchFamily="18" charset="0"/>
              </a:rPr>
              <a:t>un medesimo </a:t>
            </a:r>
            <a:r>
              <a:rPr lang="it-IT" sz="2000" dirty="0">
                <a:latin typeface="Times New Roman" pitchFamily="18" charset="0"/>
                <a:cs typeface="Times New Roman" pitchFamily="18" charset="0"/>
              </a:rPr>
              <a:t>tessuto biologico, e delle </a:t>
            </a:r>
            <a:r>
              <a:rPr lang="it-IT" sz="2000" b="1" dirty="0">
                <a:solidFill>
                  <a:srgbClr val="FF0000"/>
                </a:solidFill>
                <a:latin typeface="Times New Roman" pitchFamily="18" charset="0"/>
                <a:cs typeface="Times New Roman" pitchFamily="18" charset="0"/>
              </a:rPr>
              <a:t>diverse risposte degli organi </a:t>
            </a:r>
            <a:r>
              <a:rPr lang="it-IT" sz="2000" dirty="0">
                <a:latin typeface="Times New Roman" pitchFamily="18" charset="0"/>
                <a:cs typeface="Times New Roman" pitchFamily="18" charset="0"/>
              </a:rPr>
              <a:t>su cui incide la </a:t>
            </a:r>
            <a:r>
              <a:rPr lang="it-IT" sz="2000" dirty="0" smtClean="0">
                <a:latin typeface="Times New Roman" pitchFamily="18" charset="0"/>
                <a:cs typeface="Times New Roman" pitchFamily="18" charset="0"/>
              </a:rPr>
              <a:t>radiazione;</a:t>
            </a:r>
          </a:p>
          <a:p>
            <a:pPr marL="342900" indent="-342900" algn="just">
              <a:buFont typeface="+mj-lt"/>
              <a:buAutoNum type="arabicPeriod"/>
            </a:pPr>
            <a:endParaRPr lang="it-IT" sz="2000" dirty="0" smtClean="0">
              <a:latin typeface="Times New Roman" pitchFamily="18" charset="0"/>
              <a:cs typeface="Times New Roman" pitchFamily="18" charset="0"/>
            </a:endParaRPr>
          </a:p>
          <a:p>
            <a:pPr marL="342900" indent="-342900" algn="just">
              <a:buFont typeface="+mj-lt"/>
              <a:buAutoNum type="arabicPeriod"/>
            </a:pPr>
            <a:r>
              <a:rPr lang="it-IT" sz="2000" b="1" dirty="0">
                <a:latin typeface="Times New Roman" pitchFamily="18" charset="0"/>
                <a:cs typeface="Times New Roman" pitchFamily="18" charset="0"/>
              </a:rPr>
              <a:t> </a:t>
            </a:r>
            <a:r>
              <a:rPr lang="it-IT" sz="2000" b="1" dirty="0" smtClean="0">
                <a:latin typeface="Times New Roman" pitchFamily="18" charset="0"/>
                <a:cs typeface="Times New Roman" pitchFamily="18" charset="0"/>
              </a:rPr>
              <a:t>grandezze </a:t>
            </a:r>
            <a:r>
              <a:rPr lang="it-IT" sz="2000" b="1" dirty="0">
                <a:latin typeface="Times New Roman" pitchFamily="18" charset="0"/>
                <a:cs typeface="Times New Roman" pitchFamily="18" charset="0"/>
              </a:rPr>
              <a:t>operative, le quali sono definite dall’ICRP, per il monitoraggio di aree </a:t>
            </a:r>
            <a:r>
              <a:rPr lang="it-IT" sz="2000" b="1" dirty="0" smtClean="0">
                <a:latin typeface="Times New Roman" pitchFamily="18" charset="0"/>
                <a:cs typeface="Times New Roman" pitchFamily="18" charset="0"/>
              </a:rPr>
              <a:t>ed individui </a:t>
            </a:r>
            <a:r>
              <a:rPr lang="it-IT" sz="2000" b="1" dirty="0">
                <a:latin typeface="Times New Roman" pitchFamily="18" charset="0"/>
                <a:cs typeface="Times New Roman" pitchFamily="18" charset="0"/>
              </a:rPr>
              <a:t>esposti alle radiazioni</a:t>
            </a:r>
            <a:r>
              <a:rPr lang="it-IT" sz="2000" dirty="0">
                <a:latin typeface="Times New Roman" pitchFamily="18" charset="0"/>
                <a:cs typeface="Times New Roman" pitchFamily="18" charset="0"/>
              </a:rPr>
              <a:t>. Queste grandezze servono a fornire una stima delle </a:t>
            </a:r>
            <a:r>
              <a:rPr lang="it-IT" sz="2000" dirty="0" smtClean="0">
                <a:latin typeface="Times New Roman" pitchFamily="18" charset="0"/>
                <a:cs typeface="Times New Roman" pitchFamily="18" charset="0"/>
              </a:rPr>
              <a:t>quantità dosimetriche</a:t>
            </a:r>
            <a:r>
              <a:rPr lang="it-IT" sz="2000" dirty="0">
                <a:latin typeface="Times New Roman" pitchFamily="18" charset="0"/>
                <a:cs typeface="Times New Roman" pitchFamily="18" charset="0"/>
              </a:rPr>
              <a:t>, e come quantità di calibrazione dei dosimetri utilizzati.</a:t>
            </a:r>
          </a:p>
        </p:txBody>
      </p:sp>
      <p:sp>
        <p:nvSpPr>
          <p:cNvPr id="7" name="Rettangolo 6"/>
          <p:cNvSpPr/>
          <p:nvPr/>
        </p:nvSpPr>
        <p:spPr>
          <a:xfrm>
            <a:off x="285720" y="4929198"/>
            <a:ext cx="8429684" cy="1323439"/>
          </a:xfrm>
          <a:prstGeom prst="rect">
            <a:avLst/>
          </a:prstGeom>
          <a:solidFill>
            <a:schemeClr val="accent6">
              <a:lumMod val="20000"/>
              <a:lumOff val="80000"/>
            </a:schemeClr>
          </a:solidFill>
        </p:spPr>
        <p:txBody>
          <a:bodyPr wrap="square">
            <a:spAutoFit/>
          </a:bodyPr>
          <a:lstStyle/>
          <a:p>
            <a:pPr algn="just"/>
            <a:r>
              <a:rPr lang="it-IT" sz="2000" dirty="0">
                <a:latin typeface="Times New Roman" pitchFamily="18" charset="0"/>
                <a:cs typeface="Times New Roman" pitchFamily="18" charset="0"/>
              </a:rPr>
              <a:t>Sia le grandezze </a:t>
            </a:r>
            <a:r>
              <a:rPr lang="it-IT" sz="2000" dirty="0" err="1" smtClean="0">
                <a:latin typeface="Times New Roman" pitchFamily="18" charset="0"/>
                <a:cs typeface="Times New Roman" pitchFamily="18" charset="0"/>
              </a:rPr>
              <a:t>radioprotezionistiche</a:t>
            </a:r>
            <a:r>
              <a:rPr lang="it-IT" sz="2000" dirty="0" smtClean="0">
                <a:latin typeface="Times New Roman" pitchFamily="18" charset="0"/>
                <a:cs typeface="Times New Roman" pitchFamily="18" charset="0"/>
              </a:rPr>
              <a:t> </a:t>
            </a:r>
            <a:r>
              <a:rPr lang="it-IT" sz="2000" dirty="0">
                <a:latin typeface="Times New Roman" pitchFamily="18" charset="0"/>
                <a:cs typeface="Times New Roman" pitchFamily="18" charset="0"/>
              </a:rPr>
              <a:t>sia quelle operative possono essere correlate alle </a:t>
            </a:r>
            <a:r>
              <a:rPr lang="it-IT" sz="2000" dirty="0" smtClean="0">
                <a:latin typeface="Times New Roman" pitchFamily="18" charset="0"/>
                <a:cs typeface="Times New Roman" pitchFamily="18" charset="0"/>
              </a:rPr>
              <a:t>grandezze dosimetriche (o di campo) attraverso coefficienti </a:t>
            </a:r>
            <a:r>
              <a:rPr lang="it-IT" sz="2000" dirty="0">
                <a:latin typeface="Times New Roman" pitchFamily="18" charset="0"/>
                <a:cs typeface="Times New Roman" pitchFamily="18" charset="0"/>
              </a:rPr>
              <a:t>di conversione, </a:t>
            </a:r>
            <a:r>
              <a:rPr lang="it-IT" sz="2000" dirty="0" smtClean="0">
                <a:latin typeface="Times New Roman" pitchFamily="18" charset="0"/>
                <a:cs typeface="Times New Roman" pitchFamily="18" charset="0"/>
              </a:rPr>
              <a:t>calcolati </a:t>
            </a:r>
            <a:r>
              <a:rPr lang="it-IT" sz="2000" dirty="0">
                <a:latin typeface="Times New Roman" pitchFamily="18" charset="0"/>
                <a:cs typeface="Times New Roman" pitchFamily="18" charset="0"/>
              </a:rPr>
              <a:t>utilizzando codici di trasporto della radiazione e </a:t>
            </a:r>
            <a:r>
              <a:rPr lang="it-IT" sz="2000" dirty="0" smtClean="0">
                <a:latin typeface="Times New Roman" pitchFamily="18" charset="0"/>
                <a:cs typeface="Times New Roman" pitchFamily="18" charset="0"/>
              </a:rPr>
              <a:t>modelli matematici </a:t>
            </a:r>
            <a:r>
              <a:rPr lang="it-IT" sz="2000" dirty="0">
                <a:latin typeface="Times New Roman" pitchFamily="18" charset="0"/>
                <a:cs typeface="Times New Roman" pitchFamily="18" charset="0"/>
              </a:rPr>
              <a:t>appropriati</a:t>
            </a:r>
            <a:r>
              <a:rPr lang="it-IT" sz="2000" dirty="0" smtClean="0">
                <a:latin typeface="Times New Roman" pitchFamily="18" charset="0"/>
                <a:cs typeface="Times New Roman" pitchFamily="18" charset="0"/>
              </a:rPr>
              <a:t>.</a:t>
            </a:r>
            <a:endParaRPr lang="it-IT"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20</a:t>
            </a:fld>
            <a:endParaRPr lang="it-IT"/>
          </a:p>
        </p:txBody>
      </p:sp>
      <p:sp>
        <p:nvSpPr>
          <p:cNvPr id="4" name="Text Box 10"/>
          <p:cNvSpPr txBox="1">
            <a:spLocks noChangeArrowheads="1"/>
          </p:cNvSpPr>
          <p:nvPr/>
        </p:nvSpPr>
        <p:spPr bwMode="auto">
          <a:xfrm>
            <a:off x="428596" y="1857364"/>
            <a:ext cx="7775575" cy="2499210"/>
          </a:xfrm>
          <a:prstGeom prst="rect">
            <a:avLst/>
          </a:prstGeom>
          <a:solidFill>
            <a:srgbClr val="CCFFCC"/>
          </a:solidFill>
          <a:ln w="9525">
            <a:noFill/>
            <a:miter lim="800000"/>
            <a:headEnd/>
            <a:tailEnd/>
          </a:ln>
        </p:spPr>
        <p:txBody>
          <a:bodyPr>
            <a:spAutoFit/>
          </a:bodyPr>
          <a:lstStyle/>
          <a:p>
            <a:pPr algn="just">
              <a:lnSpc>
                <a:spcPct val="150000"/>
              </a:lnSpc>
              <a:spcBef>
                <a:spcPct val="50000"/>
              </a:spcBef>
            </a:pPr>
            <a:r>
              <a:rPr lang="it-IT" sz="2000" dirty="0">
                <a:latin typeface="Times New Roman" pitchFamily="18" charset="0"/>
              </a:rPr>
              <a:t>Analoga relazione lineare sussiste tra la frequenza degli effetti indotti e </a:t>
            </a:r>
            <a:r>
              <a:rPr lang="it-IT" sz="2000" b="1" dirty="0">
                <a:solidFill>
                  <a:srgbClr val="FF0000"/>
                </a:solidFill>
                <a:latin typeface="Times New Roman" pitchFamily="18" charset="0"/>
              </a:rPr>
              <a:t>l’equivalente di dose. </a:t>
            </a:r>
            <a:endParaRPr lang="it-IT" sz="2000" b="1" dirty="0" smtClean="0">
              <a:solidFill>
                <a:srgbClr val="FF0000"/>
              </a:solidFill>
              <a:latin typeface="Times New Roman" pitchFamily="18" charset="0"/>
            </a:endParaRPr>
          </a:p>
          <a:p>
            <a:pPr algn="just">
              <a:lnSpc>
                <a:spcPct val="150000"/>
              </a:lnSpc>
              <a:spcBef>
                <a:spcPct val="50000"/>
              </a:spcBef>
            </a:pPr>
            <a:r>
              <a:rPr lang="it-IT" sz="2000" dirty="0" smtClean="0">
                <a:latin typeface="Times New Roman" pitchFamily="18" charset="0"/>
              </a:rPr>
              <a:t>Il </a:t>
            </a:r>
            <a:r>
              <a:rPr lang="it-IT" sz="2000" dirty="0">
                <a:latin typeface="Times New Roman" pitchFamily="18" charset="0"/>
              </a:rPr>
              <a:t>fattore di proporzionalità è detto </a:t>
            </a:r>
            <a:r>
              <a:rPr lang="it-IT" sz="2000" b="1" dirty="0">
                <a:latin typeface="Times New Roman" pitchFamily="18" charset="0"/>
              </a:rPr>
              <a:t>fattore di </a:t>
            </a:r>
            <a:r>
              <a:rPr lang="it-IT" sz="2000" b="1" dirty="0" smtClean="0">
                <a:latin typeface="Times New Roman" pitchFamily="18" charset="0"/>
              </a:rPr>
              <a:t>rischio (Sv</a:t>
            </a:r>
            <a:r>
              <a:rPr lang="it-IT" sz="2000" b="1" baseline="30000" dirty="0" smtClean="0">
                <a:latin typeface="Times New Roman" pitchFamily="18" charset="0"/>
              </a:rPr>
              <a:t>-1</a:t>
            </a:r>
            <a:r>
              <a:rPr lang="it-IT" sz="2000" b="1" dirty="0" smtClean="0">
                <a:latin typeface="Times New Roman" pitchFamily="18" charset="0"/>
              </a:rPr>
              <a:t>)</a:t>
            </a:r>
            <a:r>
              <a:rPr lang="it-IT" sz="2000" dirty="0" smtClean="0">
                <a:latin typeface="Times New Roman" pitchFamily="18" charset="0"/>
              </a:rPr>
              <a:t>:  </a:t>
            </a:r>
            <a:r>
              <a:rPr lang="it-IT" sz="2000" dirty="0">
                <a:latin typeface="Times New Roman" pitchFamily="18" charset="0"/>
              </a:rPr>
              <a:t>rappresenta la frequenza degli effetti attesi per unità di equivalente di dose ricevuto nell’organo irradiato.</a:t>
            </a:r>
          </a:p>
        </p:txBody>
      </p:sp>
      <p:sp>
        <p:nvSpPr>
          <p:cNvPr id="5" name="Rectangle 8"/>
          <p:cNvSpPr>
            <a:spLocks noChangeArrowheads="1"/>
          </p:cNvSpPr>
          <p:nvPr/>
        </p:nvSpPr>
        <p:spPr bwMode="auto">
          <a:xfrm>
            <a:off x="179388" y="428604"/>
            <a:ext cx="8964612" cy="561975"/>
          </a:xfrm>
          <a:prstGeom prst="rect">
            <a:avLst/>
          </a:prstGeom>
          <a:noFill/>
          <a:ln w="9525">
            <a:noFill/>
            <a:miter lim="800000"/>
            <a:headEnd/>
            <a:tailEnd/>
          </a:ln>
        </p:spPr>
        <p:txBody>
          <a:bodyPr anchor="ctr"/>
          <a:lstStyle/>
          <a:p>
            <a:pPr algn="ctr"/>
            <a:r>
              <a:rPr lang="it-IT" sz="3200" b="1" u="sng" dirty="0">
                <a:solidFill>
                  <a:srgbClr val="FF3300"/>
                </a:solidFill>
                <a:latin typeface="Times New Roman" pitchFamily="18" charset="0"/>
              </a:rPr>
              <a:t>Effetti stocastici: </a:t>
            </a:r>
            <a:r>
              <a:rPr lang="it-IT" sz="3200" b="1" u="sng" dirty="0" smtClean="0">
                <a:solidFill>
                  <a:srgbClr val="FF3300"/>
                </a:solidFill>
                <a:latin typeface="Times New Roman" pitchFamily="18" charset="0"/>
              </a:rPr>
              <a:t>fattore di rischio</a:t>
            </a:r>
            <a:endParaRPr lang="it-IT" sz="3200" b="1" u="sng" dirty="0">
              <a:solidFill>
                <a:srgbClr val="FF3300"/>
              </a:solidFill>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5"/>
          <p:cNvSpPr>
            <a:spLocks noGrp="1"/>
          </p:cNvSpPr>
          <p:nvPr>
            <p:ph type="sldNum" sz="quarter" idx="12"/>
          </p:nvPr>
        </p:nvSpPr>
        <p:spPr>
          <a:noFill/>
        </p:spPr>
        <p:txBody>
          <a:bodyPr/>
          <a:lstStyle/>
          <a:p>
            <a:fld id="{64CD452A-E207-4A8B-928F-CD627BDED7E4}" type="slidenum">
              <a:rPr lang="it-IT" smtClean="0"/>
              <a:pPr/>
              <a:t>21</a:t>
            </a:fld>
            <a:endParaRPr lang="it-IT" smtClean="0"/>
          </a:p>
        </p:txBody>
      </p:sp>
      <p:sp>
        <p:nvSpPr>
          <p:cNvPr id="21507" name="Rectangle 19"/>
          <p:cNvSpPr>
            <a:spLocks noChangeArrowheads="1"/>
          </p:cNvSpPr>
          <p:nvPr/>
        </p:nvSpPr>
        <p:spPr bwMode="auto">
          <a:xfrm>
            <a:off x="395288" y="4652963"/>
            <a:ext cx="8497887" cy="2016125"/>
          </a:xfrm>
          <a:prstGeom prst="rect">
            <a:avLst/>
          </a:prstGeom>
          <a:solidFill>
            <a:srgbClr val="CCFFFF"/>
          </a:solidFill>
          <a:ln w="9525">
            <a:solidFill>
              <a:schemeClr val="tx1"/>
            </a:solidFill>
            <a:miter lim="800000"/>
            <a:headEnd/>
            <a:tailEnd/>
          </a:ln>
        </p:spPr>
        <p:txBody>
          <a:bodyPr wrap="none" anchor="ctr"/>
          <a:lstStyle/>
          <a:p>
            <a:endParaRPr lang="it-IT"/>
          </a:p>
        </p:txBody>
      </p:sp>
      <p:sp>
        <p:nvSpPr>
          <p:cNvPr id="21508" name="Rectangle 4"/>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a:solidFill>
                  <a:srgbClr val="FF3300"/>
                </a:solidFill>
                <a:latin typeface="Times New Roman" pitchFamily="18" charset="0"/>
              </a:rPr>
              <a:t>Effetti genetici</a:t>
            </a:r>
          </a:p>
        </p:txBody>
      </p:sp>
      <p:sp>
        <p:nvSpPr>
          <p:cNvPr id="21509" name="Text Box 5"/>
          <p:cNvSpPr txBox="1">
            <a:spLocks noChangeArrowheads="1"/>
          </p:cNvSpPr>
          <p:nvPr/>
        </p:nvSpPr>
        <p:spPr bwMode="auto">
          <a:xfrm>
            <a:off x="355600" y="5807075"/>
            <a:ext cx="1479550" cy="304800"/>
          </a:xfrm>
          <a:prstGeom prst="rect">
            <a:avLst/>
          </a:prstGeom>
          <a:noFill/>
          <a:ln w="9525">
            <a:noFill/>
            <a:miter lim="800000"/>
            <a:headEnd/>
            <a:tailEnd/>
          </a:ln>
        </p:spPr>
        <p:txBody>
          <a:bodyPr>
            <a:spAutoFit/>
          </a:bodyPr>
          <a:lstStyle/>
          <a:p>
            <a:pPr>
              <a:spcBef>
                <a:spcPct val="50000"/>
              </a:spcBef>
            </a:pPr>
            <a:r>
              <a:rPr lang="it-IT" sz="1400" b="1"/>
              <a:t>Effetti genetici</a:t>
            </a:r>
          </a:p>
        </p:txBody>
      </p:sp>
      <p:sp>
        <p:nvSpPr>
          <p:cNvPr id="21510" name="Line 6"/>
          <p:cNvSpPr>
            <a:spLocks noChangeShapeType="1"/>
          </p:cNvSpPr>
          <p:nvPr/>
        </p:nvSpPr>
        <p:spPr bwMode="auto">
          <a:xfrm>
            <a:off x="1755775" y="5978525"/>
            <a:ext cx="487363" cy="0"/>
          </a:xfrm>
          <a:prstGeom prst="line">
            <a:avLst/>
          </a:prstGeom>
          <a:noFill/>
          <a:ln w="9525">
            <a:solidFill>
              <a:schemeClr val="tx1"/>
            </a:solidFill>
            <a:round/>
            <a:headEnd/>
            <a:tailEnd type="triangle" w="med" len="med"/>
          </a:ln>
        </p:spPr>
        <p:txBody>
          <a:bodyPr/>
          <a:lstStyle/>
          <a:p>
            <a:endParaRPr lang="it-IT"/>
          </a:p>
        </p:txBody>
      </p:sp>
      <p:sp>
        <p:nvSpPr>
          <p:cNvPr id="21511" name="AutoShape 11"/>
          <p:cNvSpPr>
            <a:spLocks/>
          </p:cNvSpPr>
          <p:nvPr/>
        </p:nvSpPr>
        <p:spPr bwMode="auto">
          <a:xfrm>
            <a:off x="2363788" y="5573713"/>
            <a:ext cx="182562" cy="808037"/>
          </a:xfrm>
          <a:prstGeom prst="leftBrace">
            <a:avLst>
              <a:gd name="adj1" fmla="val 36884"/>
              <a:gd name="adj2" fmla="val 50000"/>
            </a:avLst>
          </a:prstGeom>
          <a:noFill/>
          <a:ln w="9525">
            <a:solidFill>
              <a:schemeClr val="tx1"/>
            </a:solidFill>
            <a:round/>
            <a:headEnd/>
            <a:tailEnd/>
          </a:ln>
        </p:spPr>
        <p:txBody>
          <a:bodyPr wrap="none" anchor="ctr"/>
          <a:lstStyle/>
          <a:p>
            <a:endParaRPr lang="it-IT"/>
          </a:p>
        </p:txBody>
      </p:sp>
      <p:sp>
        <p:nvSpPr>
          <p:cNvPr id="21512" name="Text Box 12"/>
          <p:cNvSpPr txBox="1">
            <a:spLocks noChangeArrowheads="1"/>
          </p:cNvSpPr>
          <p:nvPr/>
        </p:nvSpPr>
        <p:spPr bwMode="auto">
          <a:xfrm>
            <a:off x="2546350" y="5454650"/>
            <a:ext cx="2435225" cy="304800"/>
          </a:xfrm>
          <a:prstGeom prst="rect">
            <a:avLst/>
          </a:prstGeom>
          <a:noFill/>
          <a:ln w="9525">
            <a:noFill/>
            <a:miter lim="800000"/>
            <a:headEnd/>
            <a:tailEnd/>
          </a:ln>
        </p:spPr>
        <p:txBody>
          <a:bodyPr>
            <a:spAutoFit/>
          </a:bodyPr>
          <a:lstStyle/>
          <a:p>
            <a:pPr>
              <a:spcBef>
                <a:spcPct val="50000"/>
              </a:spcBef>
            </a:pPr>
            <a:r>
              <a:rPr lang="it-IT" sz="1400" b="1"/>
              <a:t>Mutazioni genetiche</a:t>
            </a:r>
          </a:p>
        </p:txBody>
      </p:sp>
      <p:sp>
        <p:nvSpPr>
          <p:cNvPr id="21513" name="Text Box 13"/>
          <p:cNvSpPr txBox="1">
            <a:spLocks noChangeArrowheads="1"/>
          </p:cNvSpPr>
          <p:nvPr/>
        </p:nvSpPr>
        <p:spPr bwMode="auto">
          <a:xfrm>
            <a:off x="2608263" y="6035675"/>
            <a:ext cx="3043237" cy="304800"/>
          </a:xfrm>
          <a:prstGeom prst="rect">
            <a:avLst/>
          </a:prstGeom>
          <a:noFill/>
          <a:ln w="9525">
            <a:noFill/>
            <a:miter lim="800000"/>
            <a:headEnd/>
            <a:tailEnd/>
          </a:ln>
        </p:spPr>
        <p:txBody>
          <a:bodyPr>
            <a:spAutoFit/>
          </a:bodyPr>
          <a:lstStyle/>
          <a:p>
            <a:pPr>
              <a:spcBef>
                <a:spcPct val="50000"/>
              </a:spcBef>
            </a:pPr>
            <a:r>
              <a:rPr lang="it-IT" sz="1400" b="1"/>
              <a:t>Aberrazioni cromosomiche</a:t>
            </a:r>
          </a:p>
        </p:txBody>
      </p:sp>
      <p:sp>
        <p:nvSpPr>
          <p:cNvPr id="21514" name="Line 20"/>
          <p:cNvSpPr>
            <a:spLocks noChangeShapeType="1"/>
          </p:cNvSpPr>
          <p:nvPr/>
        </p:nvSpPr>
        <p:spPr bwMode="auto">
          <a:xfrm>
            <a:off x="4427538" y="5661025"/>
            <a:ext cx="487362" cy="0"/>
          </a:xfrm>
          <a:prstGeom prst="line">
            <a:avLst/>
          </a:prstGeom>
          <a:noFill/>
          <a:ln w="9525">
            <a:solidFill>
              <a:schemeClr val="tx1"/>
            </a:solidFill>
            <a:round/>
            <a:headEnd/>
            <a:tailEnd type="triangle" w="med" len="med"/>
          </a:ln>
        </p:spPr>
        <p:txBody>
          <a:bodyPr/>
          <a:lstStyle/>
          <a:p>
            <a:endParaRPr lang="it-IT"/>
          </a:p>
        </p:txBody>
      </p:sp>
      <p:sp>
        <p:nvSpPr>
          <p:cNvPr id="21515" name="AutoShape 21"/>
          <p:cNvSpPr>
            <a:spLocks/>
          </p:cNvSpPr>
          <p:nvPr/>
        </p:nvSpPr>
        <p:spPr bwMode="auto">
          <a:xfrm>
            <a:off x="5003800" y="5157788"/>
            <a:ext cx="144463" cy="1223962"/>
          </a:xfrm>
          <a:prstGeom prst="leftBrace">
            <a:avLst>
              <a:gd name="adj1" fmla="val 70604"/>
              <a:gd name="adj2" fmla="val 50000"/>
            </a:avLst>
          </a:prstGeom>
          <a:noFill/>
          <a:ln w="9525">
            <a:solidFill>
              <a:schemeClr val="tx1"/>
            </a:solidFill>
            <a:round/>
            <a:headEnd/>
            <a:tailEnd/>
          </a:ln>
        </p:spPr>
        <p:txBody>
          <a:bodyPr wrap="none" anchor="ctr"/>
          <a:lstStyle/>
          <a:p>
            <a:endParaRPr lang="it-IT"/>
          </a:p>
        </p:txBody>
      </p:sp>
      <p:sp>
        <p:nvSpPr>
          <p:cNvPr id="21516" name="Text Box 22"/>
          <p:cNvSpPr txBox="1">
            <a:spLocks noChangeArrowheads="1"/>
          </p:cNvSpPr>
          <p:nvPr/>
        </p:nvSpPr>
        <p:spPr bwMode="auto">
          <a:xfrm>
            <a:off x="5219700" y="5084763"/>
            <a:ext cx="3529013" cy="730250"/>
          </a:xfrm>
          <a:prstGeom prst="rect">
            <a:avLst/>
          </a:prstGeom>
          <a:noFill/>
          <a:ln w="9525">
            <a:noFill/>
            <a:miter lim="800000"/>
            <a:headEnd/>
            <a:tailEnd/>
          </a:ln>
        </p:spPr>
        <p:txBody>
          <a:bodyPr>
            <a:spAutoFit/>
          </a:bodyPr>
          <a:lstStyle/>
          <a:p>
            <a:pPr algn="just">
              <a:spcBef>
                <a:spcPct val="50000"/>
              </a:spcBef>
            </a:pPr>
            <a:r>
              <a:rPr lang="it-IT" sz="1400" b="1" dirty="0"/>
              <a:t>Mutazioni a carattere dominante</a:t>
            </a:r>
            <a:r>
              <a:rPr lang="it-IT" sz="1400" dirty="0"/>
              <a:t>: si manifestano nei figli di una persona con gene mutato</a:t>
            </a:r>
          </a:p>
        </p:txBody>
      </p:sp>
      <p:sp>
        <p:nvSpPr>
          <p:cNvPr id="21517" name="Text Box 23"/>
          <p:cNvSpPr txBox="1">
            <a:spLocks noChangeArrowheads="1"/>
          </p:cNvSpPr>
          <p:nvPr/>
        </p:nvSpPr>
        <p:spPr bwMode="auto">
          <a:xfrm>
            <a:off x="5219700" y="5791200"/>
            <a:ext cx="3529013" cy="730250"/>
          </a:xfrm>
          <a:prstGeom prst="rect">
            <a:avLst/>
          </a:prstGeom>
          <a:noFill/>
          <a:ln w="9525">
            <a:noFill/>
            <a:miter lim="800000"/>
            <a:headEnd/>
            <a:tailEnd/>
          </a:ln>
        </p:spPr>
        <p:txBody>
          <a:bodyPr>
            <a:spAutoFit/>
          </a:bodyPr>
          <a:lstStyle/>
          <a:p>
            <a:pPr algn="just">
              <a:spcBef>
                <a:spcPct val="50000"/>
              </a:spcBef>
            </a:pPr>
            <a:r>
              <a:rPr lang="it-IT" sz="1400" b="1"/>
              <a:t>Mutazioni a carattere recessivo</a:t>
            </a:r>
            <a:r>
              <a:rPr lang="it-IT" sz="1400"/>
              <a:t>: si manifestano nei figli da due persone con lo stesso gene mutato</a:t>
            </a:r>
          </a:p>
        </p:txBody>
      </p:sp>
      <p:sp>
        <p:nvSpPr>
          <p:cNvPr id="21518" name="Text Box 24"/>
          <p:cNvSpPr txBox="1">
            <a:spLocks noChangeArrowheads="1"/>
          </p:cNvSpPr>
          <p:nvPr/>
        </p:nvSpPr>
        <p:spPr bwMode="auto">
          <a:xfrm>
            <a:off x="900113" y="1125538"/>
            <a:ext cx="7704137" cy="3111621"/>
          </a:xfrm>
          <a:prstGeom prst="rect">
            <a:avLst/>
          </a:prstGeom>
          <a:noFill/>
          <a:ln w="9525">
            <a:noFill/>
            <a:miter lim="800000"/>
            <a:headEnd/>
            <a:tailEnd/>
          </a:ln>
        </p:spPr>
        <p:txBody>
          <a:bodyPr>
            <a:spAutoFit/>
          </a:bodyPr>
          <a:lstStyle/>
          <a:p>
            <a:pPr algn="just">
              <a:lnSpc>
                <a:spcPct val="130000"/>
              </a:lnSpc>
              <a:spcBef>
                <a:spcPct val="50000"/>
              </a:spcBef>
            </a:pPr>
            <a:r>
              <a:rPr lang="it-IT" dirty="0">
                <a:latin typeface="Times New Roman" pitchFamily="18" charset="0"/>
              </a:rPr>
              <a:t>I metodi epidemiologici (esposti ad alte dosi) non hanno evidenziato  nessuna differenza “statisticamente significativa” per malattie ereditarie tra soggetti esposti e non esposti.</a:t>
            </a:r>
          </a:p>
          <a:p>
            <a:pPr algn="just">
              <a:spcBef>
                <a:spcPct val="50000"/>
              </a:spcBef>
            </a:pPr>
            <a:r>
              <a:rPr lang="it-IT" dirty="0">
                <a:latin typeface="Times New Roman" pitchFamily="18" charset="0"/>
              </a:rPr>
              <a:t>È tuttavia dimostrato che le radiazioni ionizzanti provocano danno sul DNA; anche dosi basse devono creare danni genetici che si manifestano nella prole di prima o seconda generazione.</a:t>
            </a:r>
          </a:p>
          <a:p>
            <a:pPr algn="just">
              <a:spcBef>
                <a:spcPct val="50000"/>
              </a:spcBef>
            </a:pPr>
            <a:r>
              <a:rPr lang="it-IT" dirty="0">
                <a:latin typeface="Times New Roman" pitchFamily="18" charset="0"/>
              </a:rPr>
              <a:t>Studi su animali mostrano che 1 </a:t>
            </a:r>
            <a:r>
              <a:rPr lang="it-IT" dirty="0" err="1">
                <a:latin typeface="Times New Roman" pitchFamily="18" charset="0"/>
              </a:rPr>
              <a:t>Gy</a:t>
            </a:r>
            <a:r>
              <a:rPr lang="it-IT" dirty="0">
                <a:latin typeface="Times New Roman" pitchFamily="18" charset="0"/>
              </a:rPr>
              <a:t> di dose su uomini determina ogni milione di nascite (l’incidenza naturale è stimata pari al 10 % dei nati vivi) 1000-2000 mutazioni gravi e 30-1000 aberrazioni cromosomiche.</a:t>
            </a:r>
          </a:p>
        </p:txBody>
      </p:sp>
      <p:sp>
        <p:nvSpPr>
          <p:cNvPr id="21519" name="AutoShape 27"/>
          <p:cNvSpPr>
            <a:spLocks noChangeArrowheads="1"/>
          </p:cNvSpPr>
          <p:nvPr/>
        </p:nvSpPr>
        <p:spPr bwMode="auto">
          <a:xfrm>
            <a:off x="395288" y="1196975"/>
            <a:ext cx="431800" cy="287338"/>
          </a:xfrm>
          <a:prstGeom prst="rightArrow">
            <a:avLst>
              <a:gd name="adj1" fmla="val 50000"/>
              <a:gd name="adj2" fmla="val 37569"/>
            </a:avLst>
          </a:prstGeom>
          <a:solidFill>
            <a:schemeClr val="accent1"/>
          </a:solidFill>
          <a:ln w="9525">
            <a:solidFill>
              <a:schemeClr val="tx1"/>
            </a:solidFill>
            <a:miter lim="800000"/>
            <a:headEnd/>
            <a:tailEnd/>
          </a:ln>
        </p:spPr>
        <p:txBody>
          <a:bodyPr wrap="none" anchor="ctr"/>
          <a:lstStyle/>
          <a:p>
            <a:endParaRPr lang="it-IT"/>
          </a:p>
        </p:txBody>
      </p:sp>
      <p:sp>
        <p:nvSpPr>
          <p:cNvPr id="21520" name="AutoShape 28"/>
          <p:cNvSpPr>
            <a:spLocks noChangeArrowheads="1"/>
          </p:cNvSpPr>
          <p:nvPr/>
        </p:nvSpPr>
        <p:spPr bwMode="auto">
          <a:xfrm>
            <a:off x="357158" y="2357430"/>
            <a:ext cx="431800" cy="287337"/>
          </a:xfrm>
          <a:prstGeom prst="rightArrow">
            <a:avLst>
              <a:gd name="adj1" fmla="val 50000"/>
              <a:gd name="adj2" fmla="val 37569"/>
            </a:avLst>
          </a:prstGeom>
          <a:solidFill>
            <a:schemeClr val="accent1"/>
          </a:solidFill>
          <a:ln w="9525">
            <a:solidFill>
              <a:schemeClr val="tx1"/>
            </a:solidFill>
            <a:miter lim="800000"/>
            <a:headEnd/>
            <a:tailEnd/>
          </a:ln>
        </p:spPr>
        <p:txBody>
          <a:bodyPr wrap="none" anchor="ctr"/>
          <a:lstStyle/>
          <a:p>
            <a:endParaRPr lang="it-IT"/>
          </a:p>
        </p:txBody>
      </p:sp>
      <p:sp>
        <p:nvSpPr>
          <p:cNvPr id="21521" name="AutoShape 29"/>
          <p:cNvSpPr>
            <a:spLocks noChangeArrowheads="1"/>
          </p:cNvSpPr>
          <p:nvPr/>
        </p:nvSpPr>
        <p:spPr bwMode="auto">
          <a:xfrm>
            <a:off x="357158" y="3357562"/>
            <a:ext cx="431800" cy="287338"/>
          </a:xfrm>
          <a:prstGeom prst="rightArrow">
            <a:avLst>
              <a:gd name="adj1" fmla="val 50000"/>
              <a:gd name="adj2" fmla="val 37569"/>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3"/>
          <p:cNvSpPr>
            <a:spLocks noGrp="1"/>
          </p:cNvSpPr>
          <p:nvPr>
            <p:ph type="sldNum" sz="quarter" idx="12"/>
          </p:nvPr>
        </p:nvSpPr>
        <p:spPr>
          <a:noFill/>
        </p:spPr>
        <p:txBody>
          <a:bodyPr/>
          <a:lstStyle/>
          <a:p>
            <a:fld id="{1D3B9005-5F92-479D-AF6B-2F37BD9F9D9D}" type="slidenum">
              <a:rPr lang="it-IT" smtClean="0"/>
              <a:pPr/>
              <a:t>22</a:t>
            </a:fld>
            <a:endParaRPr lang="it-IT" smtClean="0"/>
          </a:p>
        </p:txBody>
      </p:sp>
      <p:sp>
        <p:nvSpPr>
          <p:cNvPr id="9219" name="Rectangle 2"/>
          <p:cNvSpPr>
            <a:spLocks noChangeArrowheads="1"/>
          </p:cNvSpPr>
          <p:nvPr/>
        </p:nvSpPr>
        <p:spPr bwMode="auto">
          <a:xfrm>
            <a:off x="3203575" y="188913"/>
            <a:ext cx="3719513" cy="579437"/>
          </a:xfrm>
          <a:prstGeom prst="rect">
            <a:avLst/>
          </a:prstGeom>
          <a:noFill/>
          <a:ln w="9525" algn="ctr">
            <a:noFill/>
            <a:miter lim="800000"/>
            <a:headEnd/>
            <a:tailEnd/>
          </a:ln>
        </p:spPr>
        <p:txBody>
          <a:bodyPr wrap="none">
            <a:spAutoFit/>
          </a:bodyPr>
          <a:lstStyle/>
          <a:p>
            <a:pPr>
              <a:spcBef>
                <a:spcPct val="50000"/>
              </a:spcBef>
            </a:pPr>
            <a:r>
              <a:rPr lang="it-IT" sz="3200" b="1" u="sng">
                <a:solidFill>
                  <a:srgbClr val="FF3300"/>
                </a:solidFill>
                <a:latin typeface="Times New Roman" pitchFamily="18" charset="0"/>
              </a:rPr>
              <a:t>Irradiazione esterna</a:t>
            </a:r>
            <a:endParaRPr lang="it-IT" sz="3200" u="sng">
              <a:solidFill>
                <a:srgbClr val="FF3300"/>
              </a:solidFill>
              <a:latin typeface="Times New Roman" pitchFamily="18" charset="0"/>
            </a:endParaRPr>
          </a:p>
        </p:txBody>
      </p:sp>
      <p:sp>
        <p:nvSpPr>
          <p:cNvPr id="9220" name="Text Box 3"/>
          <p:cNvSpPr txBox="1">
            <a:spLocks noChangeArrowheads="1"/>
          </p:cNvSpPr>
          <p:nvPr/>
        </p:nvSpPr>
        <p:spPr bwMode="auto">
          <a:xfrm>
            <a:off x="285720" y="928670"/>
            <a:ext cx="8353425" cy="5770811"/>
          </a:xfrm>
          <a:prstGeom prst="rect">
            <a:avLst/>
          </a:prstGeom>
          <a:noFill/>
          <a:ln w="9525" algn="ctr">
            <a:noFill/>
            <a:miter lim="800000"/>
            <a:headEnd/>
            <a:tailEnd/>
          </a:ln>
        </p:spPr>
        <p:txBody>
          <a:bodyPr>
            <a:spAutoFit/>
          </a:bodyPr>
          <a:lstStyle/>
          <a:p>
            <a:pPr>
              <a:spcBef>
                <a:spcPct val="50000"/>
              </a:spcBef>
            </a:pPr>
            <a:r>
              <a:rPr lang="it-IT" b="1" u="sng" dirty="0">
                <a:solidFill>
                  <a:srgbClr val="FF3300"/>
                </a:solidFill>
                <a:latin typeface="Times New Roman" pitchFamily="18" charset="0"/>
              </a:rPr>
              <a:t>Irradiazione esterna</a:t>
            </a:r>
            <a:r>
              <a:rPr lang="it-IT" dirty="0">
                <a:latin typeface="Times New Roman" pitchFamily="18" charset="0"/>
              </a:rPr>
              <a:t>: la sorgente di radiazioni resta all’esterno del corpo.</a:t>
            </a:r>
          </a:p>
          <a:p>
            <a:pPr algn="just">
              <a:spcBef>
                <a:spcPct val="50000"/>
              </a:spcBef>
            </a:pPr>
            <a:r>
              <a:rPr lang="it-IT" dirty="0">
                <a:latin typeface="Times New Roman" pitchFamily="18" charset="0"/>
              </a:rPr>
              <a:t>La dose assorbita varia con la profondità del mezzo attraversato; pertanto i vari organi, che si trovano a diverse profondità nel corpo, riceveranno diverse equivalenti di dosi assorbite. </a:t>
            </a: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smtClean="0">
              <a:latin typeface="Times New Roman" pitchFamily="18" charset="0"/>
            </a:endParaRPr>
          </a:p>
          <a:p>
            <a:pPr algn="just">
              <a:spcBef>
                <a:spcPct val="50000"/>
              </a:spcBef>
            </a:pPr>
            <a:endParaRPr lang="it-IT" u="sng" dirty="0" smtClean="0">
              <a:latin typeface="Times New Roman" pitchFamily="18" charset="0"/>
            </a:endParaRPr>
          </a:p>
          <a:p>
            <a:pPr algn="just">
              <a:spcBef>
                <a:spcPct val="50000"/>
              </a:spcBef>
            </a:pPr>
            <a:r>
              <a:rPr lang="it-IT" dirty="0" smtClean="0">
                <a:latin typeface="Times New Roman" pitchFamily="18" charset="0"/>
              </a:rPr>
              <a:t>Al crescere dell’energia delle particelle incidenti, il massimo delle dose si sposta a </a:t>
            </a:r>
            <a:r>
              <a:rPr lang="it-IT" dirty="0" smtClean="0">
                <a:latin typeface="Times New Roman" pitchFamily="18" charset="0"/>
              </a:rPr>
              <a:t>maggiori profondità. Ad </a:t>
            </a:r>
            <a:r>
              <a:rPr lang="it-IT" dirty="0" smtClean="0">
                <a:latin typeface="Times New Roman" pitchFamily="18" charset="0"/>
              </a:rPr>
              <a:t>Es.: </a:t>
            </a:r>
            <a:r>
              <a:rPr lang="it-IT" dirty="0">
                <a:latin typeface="Times New Roman" pitchFamily="18" charset="0"/>
              </a:rPr>
              <a:t>per particelle </a:t>
            </a:r>
            <a:r>
              <a:rPr lang="it-IT" dirty="0">
                <a:latin typeface="Symbol" pitchFamily="18" charset="2"/>
              </a:rPr>
              <a:t>b </a:t>
            </a:r>
            <a:r>
              <a:rPr lang="it-IT" dirty="0">
                <a:latin typeface="Times New Roman" pitchFamily="18" charset="0"/>
              </a:rPr>
              <a:t>ed elettroni di energia inferiore a 4 </a:t>
            </a:r>
            <a:r>
              <a:rPr lang="it-IT" dirty="0" err="1">
                <a:latin typeface="Times New Roman" pitchFamily="18" charset="0"/>
              </a:rPr>
              <a:t>MeV</a:t>
            </a:r>
            <a:r>
              <a:rPr lang="it-IT" dirty="0">
                <a:latin typeface="Symbol" pitchFamily="18" charset="2"/>
              </a:rPr>
              <a:t> </a:t>
            </a:r>
            <a:r>
              <a:rPr lang="it-IT" dirty="0">
                <a:latin typeface="Times New Roman" pitchFamily="18" charset="0"/>
              </a:rPr>
              <a:t>si ha</a:t>
            </a:r>
            <a:r>
              <a:rPr lang="it-IT" dirty="0">
                <a:latin typeface="Symbol" pitchFamily="18" charset="2"/>
              </a:rPr>
              <a:t> </a:t>
            </a:r>
            <a:r>
              <a:rPr lang="it-IT" dirty="0">
                <a:latin typeface="Times New Roman" pitchFamily="18" charset="0"/>
              </a:rPr>
              <a:t>il massimo della dose entro il primo centimetro di </a:t>
            </a:r>
            <a:r>
              <a:rPr lang="it-IT" dirty="0" smtClean="0">
                <a:latin typeface="Times New Roman" pitchFamily="18" charset="0"/>
              </a:rPr>
              <a:t>tessuto molle. </a:t>
            </a:r>
            <a:r>
              <a:rPr lang="it-IT" dirty="0">
                <a:latin typeface="Times New Roman" pitchFamily="18" charset="0"/>
              </a:rPr>
              <a:t>Oltre i 4 </a:t>
            </a:r>
            <a:r>
              <a:rPr lang="it-IT" dirty="0" err="1">
                <a:latin typeface="Times New Roman" pitchFamily="18" charset="0"/>
              </a:rPr>
              <a:t>MeV</a:t>
            </a:r>
            <a:r>
              <a:rPr lang="it-IT" dirty="0">
                <a:latin typeface="Times New Roman" pitchFamily="18" charset="0"/>
              </a:rPr>
              <a:t> si sposta a profondità maggiori, che possono arrivare anche a 30 cm ( per qualche </a:t>
            </a:r>
            <a:r>
              <a:rPr lang="it-IT" dirty="0" err="1">
                <a:latin typeface="Times New Roman" pitchFamily="18" charset="0"/>
              </a:rPr>
              <a:t>GeV</a:t>
            </a:r>
            <a:r>
              <a:rPr lang="it-IT" dirty="0">
                <a:latin typeface="Times New Roman" pitchFamily="18" charset="0"/>
              </a:rPr>
              <a:t>). </a:t>
            </a:r>
          </a:p>
          <a:p>
            <a:pPr algn="just">
              <a:spcBef>
                <a:spcPct val="50000"/>
              </a:spcBef>
            </a:pPr>
            <a:r>
              <a:rPr lang="it-IT" dirty="0">
                <a:latin typeface="Times New Roman" pitchFamily="18" charset="0"/>
              </a:rPr>
              <a:t>Per </a:t>
            </a:r>
            <a:r>
              <a:rPr lang="it-IT" dirty="0">
                <a:latin typeface="Symbol" pitchFamily="18" charset="2"/>
              </a:rPr>
              <a:t>g </a:t>
            </a:r>
            <a:r>
              <a:rPr lang="it-IT" dirty="0">
                <a:latin typeface="Times New Roman" pitchFamily="18" charset="0"/>
              </a:rPr>
              <a:t>fino ad energie di 1 </a:t>
            </a:r>
            <a:r>
              <a:rPr lang="it-IT" dirty="0" err="1">
                <a:latin typeface="Times New Roman" pitchFamily="18" charset="0"/>
              </a:rPr>
              <a:t>MeV</a:t>
            </a:r>
            <a:r>
              <a:rPr lang="it-IT" dirty="0">
                <a:latin typeface="Times New Roman" pitchFamily="18" charset="0"/>
              </a:rPr>
              <a:t> la dose massima si situa al di sotto dello strato germinativo della cute. A circa 1 cm tra 1 e 2 </a:t>
            </a:r>
            <a:r>
              <a:rPr lang="it-IT" dirty="0" err="1">
                <a:latin typeface="Times New Roman" pitchFamily="18" charset="0"/>
              </a:rPr>
              <a:t>MeV</a:t>
            </a:r>
            <a:r>
              <a:rPr lang="it-IT" dirty="0">
                <a:latin typeface="Times New Roman" pitchFamily="18" charset="0"/>
              </a:rPr>
              <a:t>, tra 1 e 4 cm tra 2 e 10 </a:t>
            </a:r>
            <a:r>
              <a:rPr lang="it-IT" dirty="0" err="1">
                <a:latin typeface="Times New Roman" pitchFamily="18" charset="0"/>
              </a:rPr>
              <a:t>MeV</a:t>
            </a:r>
            <a:r>
              <a:rPr lang="it-IT" dirty="0">
                <a:latin typeface="Times New Roman" pitchFamily="18" charset="0"/>
              </a:rPr>
              <a:t>. </a:t>
            </a:r>
          </a:p>
        </p:txBody>
      </p:sp>
      <p:graphicFrame>
        <p:nvGraphicFramePr>
          <p:cNvPr id="6173" name="Group 29"/>
          <p:cNvGraphicFramePr>
            <a:graphicFrameLocks noGrp="1"/>
          </p:cNvGraphicFramePr>
          <p:nvPr/>
        </p:nvGraphicFramePr>
        <p:xfrm>
          <a:off x="571472" y="2428868"/>
          <a:ext cx="4392612" cy="2011680"/>
        </p:xfrm>
        <a:graphic>
          <a:graphicData uri="http://schemas.openxmlformats.org/drawingml/2006/table">
            <a:tbl>
              <a:tblPr/>
              <a:tblGrid>
                <a:gridCol w="2447925"/>
                <a:gridCol w="1944687"/>
              </a:tblGrid>
              <a:tr h="2016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rPr>
                        <a:t>Organi</a:t>
                      </a:r>
                      <a:endParaRPr kumimoji="0" lang="it-IT" sz="1600" b="1" i="0" u="none" strike="noStrike" cap="none" normalizeH="0" baseline="0" dirty="0" smtClean="0">
                        <a:ln>
                          <a:noFill/>
                        </a:ln>
                        <a:solidFill>
                          <a:schemeClr val="tx1"/>
                        </a:solidFill>
                        <a:effectLst/>
                        <a:latin typeface="Symbol" pitchFamily="18" charset="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rPr>
                        <a:t>Profondità (mm)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Midollo osseo rosso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Gonadi maschili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4-10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Gonadi femminili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Cristallini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Pelle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rPr>
                        <a:t>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44" name="Text Box 30"/>
          <p:cNvSpPr txBox="1">
            <a:spLocks noChangeArrowheads="1"/>
          </p:cNvSpPr>
          <p:nvPr/>
        </p:nvSpPr>
        <p:spPr bwMode="auto">
          <a:xfrm>
            <a:off x="5357818" y="2786058"/>
            <a:ext cx="3500462" cy="830997"/>
          </a:xfrm>
          <a:prstGeom prst="rect">
            <a:avLst/>
          </a:prstGeom>
          <a:noFill/>
          <a:ln w="9525">
            <a:noFill/>
            <a:miter lim="800000"/>
            <a:headEnd/>
            <a:tailEnd/>
          </a:ln>
        </p:spPr>
        <p:txBody>
          <a:bodyPr wrap="square">
            <a:spAutoFit/>
          </a:bodyPr>
          <a:lstStyle/>
          <a:p>
            <a:pPr algn="just">
              <a:spcBef>
                <a:spcPct val="50000"/>
              </a:spcBef>
            </a:pPr>
            <a:r>
              <a:rPr lang="it-IT" sz="1600" i="1" dirty="0">
                <a:latin typeface="Times New Roman" pitchFamily="18" charset="0"/>
              </a:rPr>
              <a:t>Profondità rispetto alla superficie frontale del corpo umano a cui possono considerarsi situati gli organi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3"/>
          <p:cNvSpPr>
            <a:spLocks noGrp="1"/>
          </p:cNvSpPr>
          <p:nvPr>
            <p:ph type="sldNum" sz="quarter" idx="12"/>
          </p:nvPr>
        </p:nvSpPr>
        <p:spPr>
          <a:noFill/>
        </p:spPr>
        <p:txBody>
          <a:bodyPr/>
          <a:lstStyle/>
          <a:p>
            <a:fld id="{E77047C3-30F5-4CA9-9C27-B0B2FE9E893A}" type="slidenum">
              <a:rPr lang="it-IT" smtClean="0"/>
              <a:pPr/>
              <a:t>23</a:t>
            </a:fld>
            <a:endParaRPr lang="it-IT" smtClean="0"/>
          </a:p>
        </p:txBody>
      </p:sp>
      <p:sp>
        <p:nvSpPr>
          <p:cNvPr id="10243" name="Rectangle 5"/>
          <p:cNvSpPr>
            <a:spLocks noChangeArrowheads="1"/>
          </p:cNvSpPr>
          <p:nvPr/>
        </p:nvSpPr>
        <p:spPr bwMode="auto">
          <a:xfrm>
            <a:off x="2916238" y="0"/>
            <a:ext cx="3717925" cy="579438"/>
          </a:xfrm>
          <a:prstGeom prst="rect">
            <a:avLst/>
          </a:prstGeom>
          <a:noFill/>
          <a:ln w="9525" algn="ctr">
            <a:noFill/>
            <a:miter lim="800000"/>
            <a:headEnd/>
            <a:tailEnd/>
          </a:ln>
        </p:spPr>
        <p:txBody>
          <a:bodyPr wrap="none">
            <a:spAutoFit/>
          </a:bodyPr>
          <a:lstStyle/>
          <a:p>
            <a:pPr>
              <a:spcBef>
                <a:spcPct val="50000"/>
              </a:spcBef>
            </a:pPr>
            <a:r>
              <a:rPr lang="it-IT" sz="3200" b="1" u="sng" dirty="0">
                <a:solidFill>
                  <a:srgbClr val="FF3300"/>
                </a:solidFill>
                <a:latin typeface="Times New Roman" pitchFamily="18" charset="0"/>
              </a:rPr>
              <a:t>Irradiazione interna</a:t>
            </a:r>
            <a:endParaRPr lang="it-IT" sz="3200" u="sng" dirty="0">
              <a:solidFill>
                <a:srgbClr val="FF3300"/>
              </a:solidFill>
              <a:latin typeface="Times New Roman" pitchFamily="18" charset="0"/>
            </a:endParaRPr>
          </a:p>
        </p:txBody>
      </p:sp>
      <p:sp>
        <p:nvSpPr>
          <p:cNvPr id="10244" name="Text Box 6"/>
          <p:cNvSpPr txBox="1">
            <a:spLocks noChangeArrowheads="1"/>
          </p:cNvSpPr>
          <p:nvPr/>
        </p:nvSpPr>
        <p:spPr bwMode="auto">
          <a:xfrm>
            <a:off x="395288" y="776288"/>
            <a:ext cx="8353425" cy="5770811"/>
          </a:xfrm>
          <a:prstGeom prst="rect">
            <a:avLst/>
          </a:prstGeom>
          <a:noFill/>
          <a:ln w="9525" algn="ctr">
            <a:noFill/>
            <a:miter lim="800000"/>
            <a:headEnd/>
            <a:tailEnd/>
          </a:ln>
        </p:spPr>
        <p:txBody>
          <a:bodyPr>
            <a:spAutoFit/>
          </a:bodyPr>
          <a:lstStyle/>
          <a:p>
            <a:pPr algn="just">
              <a:spcBef>
                <a:spcPct val="50000"/>
              </a:spcBef>
            </a:pPr>
            <a:r>
              <a:rPr lang="it-IT" b="1" u="sng" dirty="0">
                <a:solidFill>
                  <a:srgbClr val="FF3300"/>
                </a:solidFill>
                <a:latin typeface="Times New Roman" pitchFamily="18" charset="0"/>
              </a:rPr>
              <a:t>Irradiazione interna</a:t>
            </a:r>
            <a:r>
              <a:rPr lang="it-IT" dirty="0">
                <a:latin typeface="Times New Roman" pitchFamily="18" charset="0"/>
              </a:rPr>
              <a:t>: la sorgente di radiazioni è all’interno del corpo. Possibili cause sono inalazioni di aria contaminata, ingestione di cibi </a:t>
            </a:r>
            <a:r>
              <a:rPr lang="it-IT" dirty="0" smtClean="0">
                <a:latin typeface="Times New Roman" pitchFamily="18" charset="0"/>
              </a:rPr>
              <a:t>contaminati, ferite cutanee.</a:t>
            </a:r>
          </a:p>
          <a:p>
            <a:pPr algn="just">
              <a:spcBef>
                <a:spcPct val="50000"/>
              </a:spcBef>
            </a:pPr>
            <a:r>
              <a:rPr lang="it-IT" dirty="0" smtClean="0">
                <a:latin typeface="Times New Roman" pitchFamily="18" charset="0"/>
              </a:rPr>
              <a:t>Ciascun radionuclide, a seconda della forma chimica cui è legato, rivela un tropismo particolare per uno o più organi: lo iodio si concentra nella tiroide, lo stronzio nelle ossa, il plutonio nelle ossa e nel fegato. </a:t>
            </a: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a:p>
            <a:pPr algn="just">
              <a:spcBef>
                <a:spcPct val="50000"/>
              </a:spcBef>
            </a:pPr>
            <a:endParaRPr lang="it-IT" dirty="0">
              <a:latin typeface="Times New Roman" pitchFamily="18" charset="0"/>
            </a:endParaRPr>
          </a:p>
        </p:txBody>
      </p:sp>
      <p:sp>
        <p:nvSpPr>
          <p:cNvPr id="10245" name="Rectangle 8"/>
          <p:cNvSpPr>
            <a:spLocks noChangeArrowheads="1"/>
          </p:cNvSpPr>
          <p:nvPr/>
        </p:nvSpPr>
        <p:spPr bwMode="auto">
          <a:xfrm>
            <a:off x="500034" y="2571744"/>
            <a:ext cx="8135938" cy="584775"/>
          </a:xfrm>
          <a:prstGeom prst="rect">
            <a:avLst/>
          </a:prstGeom>
          <a:noFill/>
          <a:ln w="9525">
            <a:noFill/>
            <a:miter lim="800000"/>
            <a:headEnd/>
            <a:tailEnd/>
          </a:ln>
        </p:spPr>
        <p:txBody>
          <a:bodyPr>
            <a:spAutoFit/>
          </a:bodyPr>
          <a:lstStyle/>
          <a:p>
            <a:pPr algn="just"/>
            <a:r>
              <a:rPr lang="it-IT" sz="1600" u="sng" dirty="0">
                <a:latin typeface="Times New Roman" pitchFamily="18" charset="0"/>
              </a:rPr>
              <a:t>Esempio: equivalente di dose ricevuto dai vari organi in un periodo di 50 anni a seguito di ingestione dell’unità di attività di vari </a:t>
            </a:r>
            <a:r>
              <a:rPr lang="it-IT" sz="1600" u="sng" dirty="0" err="1">
                <a:latin typeface="Times New Roman" pitchFamily="18" charset="0"/>
              </a:rPr>
              <a:t>radionucliti</a:t>
            </a:r>
            <a:endParaRPr lang="it-IT" sz="1600" u="sng" dirty="0">
              <a:latin typeface="Times New Roman" pitchFamily="18" charset="0"/>
            </a:endParaRPr>
          </a:p>
        </p:txBody>
      </p:sp>
      <p:pic>
        <p:nvPicPr>
          <p:cNvPr id="10246" name="Picture 11" descr="1"/>
          <p:cNvPicPr>
            <a:picLocks noChangeAspect="1" noChangeArrowheads="1"/>
          </p:cNvPicPr>
          <p:nvPr/>
        </p:nvPicPr>
        <p:blipFill>
          <a:blip r:embed="rId2" cstate="print"/>
          <a:srcRect/>
          <a:stretch>
            <a:fillRect/>
          </a:stretch>
        </p:blipFill>
        <p:spPr bwMode="auto">
          <a:xfrm>
            <a:off x="928662" y="3276817"/>
            <a:ext cx="5622912" cy="35811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24</a:t>
            </a:fld>
            <a:endParaRPr lang="it-IT"/>
          </a:p>
        </p:txBody>
      </p:sp>
      <p:sp>
        <p:nvSpPr>
          <p:cNvPr id="4" name="Rettangolo 3"/>
          <p:cNvSpPr/>
          <p:nvPr/>
        </p:nvSpPr>
        <p:spPr>
          <a:xfrm>
            <a:off x="285720" y="785794"/>
            <a:ext cx="8215370" cy="2246769"/>
          </a:xfrm>
          <a:prstGeom prst="rect">
            <a:avLst/>
          </a:prstGeom>
        </p:spPr>
        <p:txBody>
          <a:bodyPr wrap="square">
            <a:spAutoFit/>
          </a:bodyPr>
          <a:lstStyle/>
          <a:p>
            <a:pPr algn="just">
              <a:spcBef>
                <a:spcPct val="50000"/>
              </a:spcBef>
            </a:pPr>
            <a:endParaRPr lang="it-IT" sz="2000" dirty="0" smtClean="0">
              <a:latin typeface="Times New Roman" pitchFamily="18" charset="0"/>
            </a:endParaRPr>
          </a:p>
          <a:p>
            <a:pPr algn="just">
              <a:spcBef>
                <a:spcPct val="50000"/>
              </a:spcBef>
            </a:pPr>
            <a:r>
              <a:rPr lang="it-IT" sz="2000" u="sng" dirty="0" smtClean="0">
                <a:latin typeface="Times New Roman" pitchFamily="18" charset="0"/>
              </a:rPr>
              <a:t>1) </a:t>
            </a:r>
            <a:r>
              <a:rPr lang="it-IT" sz="2000" b="1" u="sng" dirty="0" smtClean="0">
                <a:solidFill>
                  <a:srgbClr val="FF0000"/>
                </a:solidFill>
                <a:latin typeface="Times New Roman" pitchFamily="18" charset="0"/>
              </a:rPr>
              <a:t>Modello a compartimenti</a:t>
            </a:r>
            <a:r>
              <a:rPr lang="it-IT" sz="2000" b="1" dirty="0" smtClean="0">
                <a:solidFill>
                  <a:srgbClr val="FF0000"/>
                </a:solidFill>
                <a:latin typeface="Times New Roman" pitchFamily="18" charset="0"/>
              </a:rPr>
              <a:t>: </a:t>
            </a:r>
            <a:r>
              <a:rPr lang="it-IT" sz="2000" dirty="0" smtClean="0">
                <a:latin typeface="Times New Roman" pitchFamily="18" charset="0"/>
              </a:rPr>
              <a:t>ogni organo è rappresentato da uno o più compartimenti che scambiano tra loro sostanze secondo un cinetica analoga ai processi di diffusione.</a:t>
            </a:r>
          </a:p>
          <a:p>
            <a:pPr algn="just">
              <a:spcBef>
                <a:spcPct val="50000"/>
              </a:spcBef>
            </a:pPr>
            <a:r>
              <a:rPr lang="it-IT" sz="2000" dirty="0" smtClean="0">
                <a:latin typeface="Times New Roman" pitchFamily="18" charset="0"/>
              </a:rPr>
              <a:t>2) La legge del rinnovo delle molecole e degli ioni presenti: è descritta con </a:t>
            </a:r>
            <a:r>
              <a:rPr lang="it-IT" sz="2000" dirty="0" smtClean="0">
                <a:latin typeface="Times New Roman" pitchFamily="18" charset="0"/>
              </a:rPr>
              <a:t>funzioni </a:t>
            </a:r>
            <a:r>
              <a:rPr lang="it-IT" sz="2000" dirty="0" smtClean="0">
                <a:latin typeface="Times New Roman" pitchFamily="18" charset="0"/>
              </a:rPr>
              <a:t>matematiche </a:t>
            </a:r>
            <a:r>
              <a:rPr lang="it-IT" sz="2000" b="1" dirty="0" smtClean="0">
                <a:solidFill>
                  <a:srgbClr val="FF0000"/>
                </a:solidFill>
                <a:latin typeface="Times New Roman" pitchFamily="18" charset="0"/>
              </a:rPr>
              <a:t>“</a:t>
            </a:r>
            <a:r>
              <a:rPr lang="it-IT" sz="2000" b="1" u="sng" dirty="0" smtClean="0">
                <a:solidFill>
                  <a:srgbClr val="FF0000"/>
                </a:solidFill>
                <a:latin typeface="Times New Roman" pitchFamily="18" charset="0"/>
              </a:rPr>
              <a:t>funzioni di ritenzione”. </a:t>
            </a:r>
          </a:p>
        </p:txBody>
      </p:sp>
      <p:sp>
        <p:nvSpPr>
          <p:cNvPr id="5" name="Text Box 12"/>
          <p:cNvSpPr txBox="1">
            <a:spLocks noChangeArrowheads="1"/>
          </p:cNvSpPr>
          <p:nvPr/>
        </p:nvSpPr>
        <p:spPr bwMode="auto">
          <a:xfrm>
            <a:off x="285720" y="714356"/>
            <a:ext cx="3214710" cy="400110"/>
          </a:xfrm>
          <a:prstGeom prst="rect">
            <a:avLst/>
          </a:prstGeom>
          <a:noFill/>
          <a:ln w="9525">
            <a:noFill/>
            <a:miter lim="800000"/>
            <a:headEnd/>
            <a:tailEnd/>
          </a:ln>
        </p:spPr>
        <p:txBody>
          <a:bodyPr wrap="square">
            <a:spAutoFit/>
          </a:bodyPr>
          <a:lstStyle/>
          <a:p>
            <a:pPr>
              <a:spcBef>
                <a:spcPct val="50000"/>
              </a:spcBef>
            </a:pPr>
            <a:r>
              <a:rPr lang="it-IT" sz="2000" i="1" dirty="0">
                <a:latin typeface="Times New Roman" pitchFamily="18" charset="0"/>
              </a:rPr>
              <a:t>Calcoli effettuati:</a:t>
            </a:r>
          </a:p>
        </p:txBody>
      </p:sp>
      <p:sp>
        <p:nvSpPr>
          <p:cNvPr id="6" name="Rectangle 5"/>
          <p:cNvSpPr>
            <a:spLocks noChangeArrowheads="1"/>
          </p:cNvSpPr>
          <p:nvPr/>
        </p:nvSpPr>
        <p:spPr bwMode="auto">
          <a:xfrm>
            <a:off x="2916238" y="134918"/>
            <a:ext cx="3752950" cy="584775"/>
          </a:xfrm>
          <a:prstGeom prst="rect">
            <a:avLst/>
          </a:prstGeom>
          <a:noFill/>
          <a:ln w="9525" algn="ctr">
            <a:noFill/>
            <a:miter lim="800000"/>
            <a:headEnd/>
            <a:tailEnd/>
          </a:ln>
        </p:spPr>
        <p:txBody>
          <a:bodyPr wrap="none">
            <a:spAutoFit/>
          </a:bodyPr>
          <a:lstStyle/>
          <a:p>
            <a:pPr>
              <a:spcBef>
                <a:spcPct val="50000"/>
              </a:spcBef>
            </a:pPr>
            <a:r>
              <a:rPr lang="it-IT" sz="3200" b="1" u="sng" dirty="0">
                <a:solidFill>
                  <a:srgbClr val="FF3300"/>
                </a:solidFill>
                <a:latin typeface="Times New Roman" pitchFamily="18" charset="0"/>
              </a:rPr>
              <a:t>Irradiazione </a:t>
            </a:r>
            <a:r>
              <a:rPr lang="it-IT" sz="3200" b="1" u="sng" dirty="0" smtClean="0">
                <a:solidFill>
                  <a:srgbClr val="FF3300"/>
                </a:solidFill>
                <a:latin typeface="Times New Roman" pitchFamily="18" charset="0"/>
              </a:rPr>
              <a:t>interna</a:t>
            </a:r>
            <a:endParaRPr lang="it-IT" sz="3200" u="sng" dirty="0">
              <a:solidFill>
                <a:srgbClr val="FF3300"/>
              </a:solidFill>
              <a:latin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1214414" y="3128265"/>
            <a:ext cx="4929222" cy="3630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25</a:t>
            </a:fld>
            <a:endParaRPr lang="it-IT"/>
          </a:p>
        </p:txBody>
      </p:sp>
      <p:sp>
        <p:nvSpPr>
          <p:cNvPr id="5" name="Rettangolo 4"/>
          <p:cNvSpPr/>
          <p:nvPr/>
        </p:nvSpPr>
        <p:spPr>
          <a:xfrm>
            <a:off x="428596" y="1071546"/>
            <a:ext cx="8215370" cy="2554545"/>
          </a:xfrm>
          <a:prstGeom prst="rect">
            <a:avLst/>
          </a:prstGeom>
        </p:spPr>
        <p:txBody>
          <a:bodyPr wrap="square">
            <a:spAutoFit/>
          </a:bodyPr>
          <a:lstStyle/>
          <a:p>
            <a:pPr algn="just">
              <a:spcBef>
                <a:spcPct val="50000"/>
              </a:spcBef>
            </a:pPr>
            <a:r>
              <a:rPr lang="it-IT" sz="2000" dirty="0" smtClean="0">
                <a:latin typeface="Times New Roman" pitchFamily="18" charset="0"/>
              </a:rPr>
              <a:t>3) </a:t>
            </a:r>
            <a:r>
              <a:rPr lang="it-IT" sz="2000" b="1" dirty="0" smtClean="0">
                <a:latin typeface="Times New Roman" pitchFamily="18" charset="0"/>
              </a:rPr>
              <a:t>Tempo di dimezzamento biologico </a:t>
            </a:r>
            <a:r>
              <a:rPr lang="it-IT" sz="2000" b="1" dirty="0" err="1" smtClean="0">
                <a:latin typeface="Times New Roman" pitchFamily="18" charset="0"/>
              </a:rPr>
              <a:t>T</a:t>
            </a:r>
            <a:r>
              <a:rPr lang="it-IT" sz="2000" b="1" baseline="-25000" dirty="0" err="1" smtClean="0">
                <a:latin typeface="Times New Roman" pitchFamily="18" charset="0"/>
              </a:rPr>
              <a:t>b</a:t>
            </a:r>
            <a:r>
              <a:rPr lang="it-IT" sz="2000" b="1" dirty="0" smtClean="0">
                <a:latin typeface="Times New Roman" pitchFamily="18" charset="0"/>
              </a:rPr>
              <a:t> </a:t>
            </a:r>
            <a:r>
              <a:rPr lang="it-IT" sz="2000" dirty="0" smtClean="0">
                <a:latin typeface="Times New Roman" pitchFamily="18" charset="0"/>
              </a:rPr>
              <a:t>: intervallo di tempo in cui l’attività di un radionuclide si riduce alla metà per effetto dei processi di rinnovo e </a:t>
            </a:r>
            <a:r>
              <a:rPr lang="it-IT" sz="2000" dirty="0" smtClean="0">
                <a:latin typeface="Times New Roman" pitchFamily="18" charset="0"/>
              </a:rPr>
              <a:t>ricambio. </a:t>
            </a:r>
          </a:p>
          <a:p>
            <a:pPr algn="just">
              <a:spcBef>
                <a:spcPct val="50000"/>
              </a:spcBef>
              <a:buFont typeface="Arial" pitchFamily="34" charset="0"/>
              <a:buChar char="•"/>
            </a:pPr>
            <a:r>
              <a:rPr lang="it-IT" sz="2000" b="1" dirty="0" smtClean="0">
                <a:solidFill>
                  <a:srgbClr val="FF0000"/>
                </a:solidFill>
                <a:latin typeface="Times New Roman" pitchFamily="18" charset="0"/>
              </a:rPr>
              <a:t> </a:t>
            </a:r>
            <a:r>
              <a:rPr lang="it-IT" sz="2000" b="1" dirty="0" smtClean="0">
                <a:solidFill>
                  <a:srgbClr val="FF0000"/>
                </a:solidFill>
                <a:latin typeface="Times New Roman" pitchFamily="18" charset="0"/>
              </a:rPr>
              <a:t>il </a:t>
            </a:r>
            <a:r>
              <a:rPr lang="it-IT" sz="2000" b="1" u="sng" dirty="0" smtClean="0">
                <a:solidFill>
                  <a:srgbClr val="FF0000"/>
                </a:solidFill>
                <a:latin typeface="Times New Roman" pitchFamily="18" charset="0"/>
              </a:rPr>
              <a:t>tempo di dimezzamento effettivo</a:t>
            </a:r>
            <a:r>
              <a:rPr lang="it-IT" sz="2000" dirty="0" smtClean="0">
                <a:latin typeface="Times New Roman" pitchFamily="18" charset="0"/>
              </a:rPr>
              <a:t>, tiene conto sia del tempo di dimezzamento fisico del radionuclide (</a:t>
            </a:r>
            <a:r>
              <a:rPr lang="it-IT" sz="2000" dirty="0" err="1" smtClean="0">
                <a:latin typeface="Times New Roman" pitchFamily="18" charset="0"/>
              </a:rPr>
              <a:t>T</a:t>
            </a:r>
            <a:r>
              <a:rPr lang="it-IT" sz="2000" baseline="-25000" dirty="0" err="1" smtClean="0">
                <a:latin typeface="Times New Roman" pitchFamily="18" charset="0"/>
              </a:rPr>
              <a:t>f</a:t>
            </a:r>
            <a:r>
              <a:rPr lang="it-IT" sz="2000" dirty="0" smtClean="0">
                <a:latin typeface="Times New Roman" pitchFamily="18" charset="0"/>
              </a:rPr>
              <a:t>), sia del tempo di dimezzamento biologico : </a:t>
            </a:r>
          </a:p>
          <a:p>
            <a:pPr algn="just">
              <a:spcBef>
                <a:spcPct val="50000"/>
              </a:spcBef>
            </a:pPr>
            <a:r>
              <a:rPr lang="it-IT" sz="2000" dirty="0">
                <a:latin typeface="Times New Roman" pitchFamily="18" charset="0"/>
              </a:rPr>
              <a:t>	</a:t>
            </a:r>
            <a:r>
              <a:rPr lang="it-IT" sz="2000" dirty="0" smtClean="0">
                <a:latin typeface="Times New Roman" pitchFamily="18" charset="0"/>
              </a:rPr>
              <a:t>	</a:t>
            </a:r>
            <a:r>
              <a:rPr lang="it-IT" sz="2000" dirty="0" err="1" smtClean="0">
                <a:latin typeface="Times New Roman" pitchFamily="18" charset="0"/>
              </a:rPr>
              <a:t>T</a:t>
            </a:r>
            <a:r>
              <a:rPr lang="it-IT" sz="2000" baseline="-25000" dirty="0" err="1" smtClean="0">
                <a:latin typeface="Times New Roman" pitchFamily="18" charset="0"/>
              </a:rPr>
              <a:t>eff</a:t>
            </a:r>
            <a:r>
              <a:rPr lang="it-IT" sz="2000" baseline="-25000" dirty="0" smtClean="0">
                <a:latin typeface="Times New Roman" pitchFamily="18" charset="0"/>
              </a:rPr>
              <a:t> </a:t>
            </a:r>
            <a:r>
              <a:rPr lang="it-IT" sz="2000" dirty="0" smtClean="0">
                <a:latin typeface="Times New Roman" pitchFamily="18" charset="0"/>
              </a:rPr>
              <a:t>= (</a:t>
            </a:r>
            <a:r>
              <a:rPr lang="it-IT" sz="2000" dirty="0" err="1" smtClean="0">
                <a:latin typeface="Times New Roman" pitchFamily="18" charset="0"/>
              </a:rPr>
              <a:t>T</a:t>
            </a:r>
            <a:r>
              <a:rPr lang="it-IT" sz="2000" baseline="-25000" dirty="0" err="1" smtClean="0">
                <a:latin typeface="Times New Roman" pitchFamily="18" charset="0"/>
              </a:rPr>
              <a:t>f</a:t>
            </a:r>
            <a:r>
              <a:rPr lang="it-IT" sz="2000" dirty="0" smtClean="0">
                <a:latin typeface="Times New Roman" pitchFamily="18" charset="0"/>
              </a:rPr>
              <a:t> </a:t>
            </a:r>
            <a:r>
              <a:rPr lang="it-IT" sz="2000" dirty="0" err="1" smtClean="0">
                <a:latin typeface="Times New Roman" pitchFamily="18" charset="0"/>
              </a:rPr>
              <a:t>T</a:t>
            </a:r>
            <a:r>
              <a:rPr lang="it-IT" sz="2000" baseline="-25000" dirty="0" err="1" smtClean="0">
                <a:latin typeface="Times New Roman" pitchFamily="18" charset="0"/>
              </a:rPr>
              <a:t>b</a:t>
            </a:r>
            <a:r>
              <a:rPr lang="it-IT" sz="2000" dirty="0" smtClean="0">
                <a:latin typeface="Times New Roman" pitchFamily="18" charset="0"/>
              </a:rPr>
              <a:t>)/ (</a:t>
            </a:r>
            <a:r>
              <a:rPr lang="it-IT" sz="2000" dirty="0" err="1" smtClean="0">
                <a:latin typeface="Times New Roman" pitchFamily="18" charset="0"/>
              </a:rPr>
              <a:t>T</a:t>
            </a:r>
            <a:r>
              <a:rPr lang="it-IT" sz="2000" baseline="-25000" dirty="0" err="1" smtClean="0">
                <a:latin typeface="Times New Roman" pitchFamily="18" charset="0"/>
              </a:rPr>
              <a:t>f</a:t>
            </a:r>
            <a:r>
              <a:rPr lang="it-IT" sz="2000" dirty="0" err="1" smtClean="0">
                <a:latin typeface="Times New Roman" pitchFamily="18" charset="0"/>
              </a:rPr>
              <a:t>+T</a:t>
            </a:r>
            <a:r>
              <a:rPr lang="it-IT" sz="2000" baseline="-25000" dirty="0" err="1" smtClean="0">
                <a:latin typeface="Times New Roman" pitchFamily="18" charset="0"/>
              </a:rPr>
              <a:t>b</a:t>
            </a:r>
            <a:r>
              <a:rPr lang="it-IT" sz="2000" dirty="0" smtClean="0">
                <a:latin typeface="Times New Roman" pitchFamily="18" charset="0"/>
              </a:rPr>
              <a:t>)</a:t>
            </a:r>
            <a:endParaRPr lang="it-IT" sz="2000" dirty="0">
              <a:latin typeface="Times New Roman" pitchFamily="18" charset="0"/>
            </a:endParaRPr>
          </a:p>
        </p:txBody>
      </p:sp>
      <p:sp>
        <p:nvSpPr>
          <p:cNvPr id="6" name="Rectangle 5"/>
          <p:cNvSpPr>
            <a:spLocks noChangeArrowheads="1"/>
          </p:cNvSpPr>
          <p:nvPr/>
        </p:nvSpPr>
        <p:spPr bwMode="auto">
          <a:xfrm>
            <a:off x="2916238" y="134918"/>
            <a:ext cx="3752950" cy="584775"/>
          </a:xfrm>
          <a:prstGeom prst="rect">
            <a:avLst/>
          </a:prstGeom>
          <a:noFill/>
          <a:ln w="9525" algn="ctr">
            <a:noFill/>
            <a:miter lim="800000"/>
            <a:headEnd/>
            <a:tailEnd/>
          </a:ln>
        </p:spPr>
        <p:txBody>
          <a:bodyPr wrap="none">
            <a:spAutoFit/>
          </a:bodyPr>
          <a:lstStyle/>
          <a:p>
            <a:pPr>
              <a:spcBef>
                <a:spcPct val="50000"/>
              </a:spcBef>
            </a:pPr>
            <a:r>
              <a:rPr lang="it-IT" sz="3200" b="1" u="sng" dirty="0">
                <a:solidFill>
                  <a:srgbClr val="FF3300"/>
                </a:solidFill>
                <a:latin typeface="Times New Roman" pitchFamily="18" charset="0"/>
              </a:rPr>
              <a:t>Irradiazione </a:t>
            </a:r>
            <a:r>
              <a:rPr lang="it-IT" sz="3200" b="1" u="sng" dirty="0" smtClean="0">
                <a:solidFill>
                  <a:srgbClr val="FF3300"/>
                </a:solidFill>
                <a:latin typeface="Times New Roman" pitchFamily="18" charset="0"/>
              </a:rPr>
              <a:t>interna</a:t>
            </a:r>
            <a:endParaRPr lang="it-IT" sz="3200" u="sng" dirty="0">
              <a:solidFill>
                <a:srgbClr val="FF3300"/>
              </a:solidFill>
              <a:latin typeface="Times New Roman" pitchFamily="18" charset="0"/>
            </a:endParaRPr>
          </a:p>
        </p:txBody>
      </p:sp>
      <p:graphicFrame>
        <p:nvGraphicFramePr>
          <p:cNvPr id="7" name="Tabella 6"/>
          <p:cNvGraphicFramePr>
            <a:graphicFrameLocks noGrp="1"/>
          </p:cNvGraphicFramePr>
          <p:nvPr/>
        </p:nvGraphicFramePr>
        <p:xfrm>
          <a:off x="1000100" y="3786190"/>
          <a:ext cx="6096000" cy="2402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it-IT" dirty="0">
                        <a:solidFill>
                          <a:schemeClr val="tx1"/>
                        </a:solidFill>
                        <a:latin typeface="Times New Roman" pitchFamily="18" charset="0"/>
                        <a:cs typeface="Times New Roman" pitchFamily="18" charset="0"/>
                      </a:endParaRPr>
                    </a:p>
                  </a:txBody>
                  <a:tcPr/>
                </a:tc>
                <a:tc>
                  <a:txBody>
                    <a:bodyPr/>
                    <a:lstStyle/>
                    <a:p>
                      <a:r>
                        <a:rPr lang="it-IT" dirty="0" err="1" smtClean="0">
                          <a:solidFill>
                            <a:schemeClr val="tx1"/>
                          </a:solidFill>
                          <a:latin typeface="Times New Roman" pitchFamily="18" charset="0"/>
                          <a:cs typeface="Times New Roman" pitchFamily="18" charset="0"/>
                        </a:rPr>
                        <a:t>T</a:t>
                      </a:r>
                      <a:r>
                        <a:rPr lang="it-IT" baseline="-25000" dirty="0" err="1" smtClean="0">
                          <a:solidFill>
                            <a:schemeClr val="tx1"/>
                          </a:solidFill>
                          <a:latin typeface="Times New Roman" pitchFamily="18" charset="0"/>
                          <a:cs typeface="Times New Roman" pitchFamily="18" charset="0"/>
                        </a:rPr>
                        <a:t>f</a:t>
                      </a:r>
                      <a:r>
                        <a:rPr lang="it-IT" baseline="-25000" dirty="0" smtClean="0">
                          <a:solidFill>
                            <a:schemeClr val="tx1"/>
                          </a:solidFill>
                          <a:latin typeface="Times New Roman" pitchFamily="18" charset="0"/>
                          <a:cs typeface="Times New Roman" pitchFamily="18" charset="0"/>
                        </a:rPr>
                        <a:t>  </a:t>
                      </a:r>
                      <a:r>
                        <a:rPr lang="it-IT" b="0" baseline="0" dirty="0" smtClean="0">
                          <a:solidFill>
                            <a:schemeClr val="tx1"/>
                          </a:solidFill>
                          <a:latin typeface="Times New Roman" pitchFamily="18" charset="0"/>
                          <a:cs typeface="Times New Roman" pitchFamily="18" charset="0"/>
                        </a:rPr>
                        <a:t>(giorni)</a:t>
                      </a:r>
                      <a:endParaRPr lang="it-IT" b="0" baseline="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err="1" smtClean="0">
                          <a:solidFill>
                            <a:schemeClr val="tx1"/>
                          </a:solidFill>
                          <a:latin typeface="Times New Roman" pitchFamily="18" charset="0"/>
                          <a:cs typeface="Times New Roman" pitchFamily="18" charset="0"/>
                        </a:rPr>
                        <a:t>T</a:t>
                      </a:r>
                      <a:r>
                        <a:rPr lang="it-IT" baseline="-25000" dirty="0" err="1" smtClean="0">
                          <a:solidFill>
                            <a:schemeClr val="tx1"/>
                          </a:solidFill>
                          <a:latin typeface="Times New Roman" pitchFamily="18" charset="0"/>
                          <a:cs typeface="Times New Roman" pitchFamily="18" charset="0"/>
                        </a:rPr>
                        <a:t>eff</a:t>
                      </a:r>
                      <a:r>
                        <a:rPr lang="it-IT" baseline="-25000" dirty="0" smtClean="0">
                          <a:solidFill>
                            <a:schemeClr val="tx1"/>
                          </a:solidFill>
                          <a:latin typeface="Times New Roman" pitchFamily="18" charset="0"/>
                          <a:cs typeface="Times New Roman" pitchFamily="18" charset="0"/>
                        </a:rPr>
                        <a:t>   </a:t>
                      </a:r>
                      <a:r>
                        <a:rPr lang="it-IT" b="0" baseline="0" dirty="0" smtClean="0">
                          <a:solidFill>
                            <a:schemeClr val="tx1"/>
                          </a:solidFill>
                          <a:latin typeface="Times New Roman" pitchFamily="18" charset="0"/>
                          <a:cs typeface="Times New Roman" pitchFamily="18" charset="0"/>
                        </a:rPr>
                        <a:t>(giorni)</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25000" dirty="0" smtClean="0">
                        <a:solidFill>
                          <a:schemeClr val="tx1"/>
                        </a:solidFill>
                        <a:latin typeface="Times New Roman" pitchFamily="18" charset="0"/>
                        <a:cs typeface="Times New Roman" pitchFamily="18" charset="0"/>
                      </a:endParaRPr>
                    </a:p>
                  </a:txBody>
                  <a:tcPr/>
                </a:tc>
              </a:tr>
              <a:tr h="370840">
                <a:tc>
                  <a:txBody>
                    <a:bodyPr/>
                    <a:lstStyle/>
                    <a:p>
                      <a:r>
                        <a:rPr lang="it-IT" b="1" dirty="0" smtClean="0">
                          <a:solidFill>
                            <a:schemeClr val="tx1"/>
                          </a:solidFill>
                          <a:latin typeface="Times New Roman" pitchFamily="18" charset="0"/>
                          <a:cs typeface="Times New Roman" pitchFamily="18" charset="0"/>
                        </a:rPr>
                        <a:t>H-3</a:t>
                      </a:r>
                      <a:endParaRPr lang="it-IT" b="1" dirty="0">
                        <a:solidFill>
                          <a:schemeClr val="tx1"/>
                        </a:solidFill>
                        <a:latin typeface="Times New Roman" pitchFamily="18" charset="0"/>
                        <a:cs typeface="Times New Roman" pitchFamily="18" charset="0"/>
                      </a:endParaRPr>
                    </a:p>
                  </a:txBody>
                  <a:tcPr/>
                </a:tc>
                <a:tc>
                  <a:txBody>
                    <a:bodyPr/>
                    <a:lstStyle/>
                    <a:p>
                      <a:r>
                        <a:rPr lang="it-IT" dirty="0" smtClean="0">
                          <a:solidFill>
                            <a:schemeClr val="tx1"/>
                          </a:solidFill>
                          <a:latin typeface="Times New Roman" pitchFamily="18" charset="0"/>
                          <a:cs typeface="Times New Roman" pitchFamily="18" charset="0"/>
                        </a:rPr>
                        <a:t>4.5 10</a:t>
                      </a:r>
                      <a:r>
                        <a:rPr lang="it-IT" baseline="30000" dirty="0" smtClean="0">
                          <a:solidFill>
                            <a:schemeClr val="tx1"/>
                          </a:solidFill>
                          <a:latin typeface="Times New Roman" pitchFamily="18" charset="0"/>
                          <a:cs typeface="Times New Roman" pitchFamily="18" charset="0"/>
                        </a:rPr>
                        <a:t>3</a:t>
                      </a:r>
                      <a:endParaRPr lang="it-IT" baseline="30000" dirty="0">
                        <a:solidFill>
                          <a:schemeClr val="tx1"/>
                        </a:solidFill>
                        <a:latin typeface="Times New Roman" pitchFamily="18" charset="0"/>
                        <a:cs typeface="Times New Roman" pitchFamily="18" charset="0"/>
                      </a:endParaRPr>
                    </a:p>
                  </a:txBody>
                  <a:tcPr/>
                </a:tc>
                <a:tc>
                  <a:txBody>
                    <a:bodyPr/>
                    <a:lstStyle/>
                    <a:p>
                      <a:r>
                        <a:rPr lang="it-IT" b="1" dirty="0" smtClean="0">
                          <a:solidFill>
                            <a:schemeClr val="tx1"/>
                          </a:solidFill>
                          <a:latin typeface="Times New Roman" pitchFamily="18" charset="0"/>
                          <a:cs typeface="Times New Roman" pitchFamily="18" charset="0"/>
                        </a:rPr>
                        <a:t>12</a:t>
                      </a:r>
                      <a:endParaRPr lang="it-IT" b="1" dirty="0">
                        <a:solidFill>
                          <a:schemeClr val="tx1"/>
                        </a:solidFill>
                        <a:latin typeface="Times New Roman" pitchFamily="18" charset="0"/>
                        <a:cs typeface="Times New Roman" pitchFamily="18" charset="0"/>
                      </a:endParaRPr>
                    </a:p>
                  </a:txBody>
                  <a:tcPr/>
                </a:tc>
              </a:tr>
              <a:tr h="370840">
                <a:tc>
                  <a:txBody>
                    <a:bodyPr/>
                    <a:lstStyle/>
                    <a:p>
                      <a:r>
                        <a:rPr lang="it-IT" b="1" dirty="0" smtClean="0">
                          <a:solidFill>
                            <a:schemeClr val="tx1"/>
                          </a:solidFill>
                          <a:latin typeface="Times New Roman" pitchFamily="18" charset="0"/>
                          <a:cs typeface="Times New Roman" pitchFamily="18" charset="0"/>
                        </a:rPr>
                        <a:t>Sr-90</a:t>
                      </a:r>
                      <a:endParaRPr lang="it-IT"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chemeClr val="tx1"/>
                          </a:solidFill>
                          <a:latin typeface="Times New Roman" pitchFamily="18" charset="0"/>
                          <a:cs typeface="Times New Roman" pitchFamily="18" charset="0"/>
                        </a:rPr>
                        <a:t>10</a:t>
                      </a:r>
                      <a:r>
                        <a:rPr lang="it-IT" baseline="30000" dirty="0" smtClean="0">
                          <a:solidFill>
                            <a:schemeClr val="tx1"/>
                          </a:solidFill>
                          <a:latin typeface="Times New Roman" pitchFamily="18" charset="0"/>
                          <a:cs typeface="Times New Roman" pitchFamily="18" charset="0"/>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chemeClr val="tx1"/>
                          </a:solidFill>
                          <a:latin typeface="Times New Roman" pitchFamily="18" charset="0"/>
                          <a:cs typeface="Times New Roman" pitchFamily="18" charset="0"/>
                        </a:rPr>
                        <a:t>5.7 </a:t>
                      </a:r>
                      <a:r>
                        <a:rPr lang="it-IT" b="1" dirty="0" smtClean="0">
                          <a:solidFill>
                            <a:schemeClr val="tx1"/>
                          </a:solidFill>
                          <a:latin typeface="Times New Roman" pitchFamily="18" charset="0"/>
                          <a:cs typeface="Times New Roman" pitchFamily="18" charset="0"/>
                        </a:rPr>
                        <a:t>10</a:t>
                      </a:r>
                      <a:r>
                        <a:rPr lang="it-IT" b="1" baseline="30000" dirty="0" smtClean="0">
                          <a:solidFill>
                            <a:schemeClr val="tx1"/>
                          </a:solidFill>
                          <a:latin typeface="Times New Roman" pitchFamily="18" charset="0"/>
                          <a:cs typeface="Times New Roman" pitchFamily="18" charset="0"/>
                        </a:rPr>
                        <a:t>3</a:t>
                      </a:r>
                    </a:p>
                  </a:txBody>
                  <a:tcPr/>
                </a:tc>
              </a:tr>
              <a:tr h="370840">
                <a:tc>
                  <a:txBody>
                    <a:bodyPr/>
                    <a:lstStyle/>
                    <a:p>
                      <a:r>
                        <a:rPr lang="it-IT" b="1" dirty="0" smtClean="0">
                          <a:solidFill>
                            <a:schemeClr val="tx1"/>
                          </a:solidFill>
                          <a:latin typeface="Times New Roman" pitchFamily="18" charset="0"/>
                          <a:cs typeface="Times New Roman" pitchFamily="18" charset="0"/>
                        </a:rPr>
                        <a:t>I-131</a:t>
                      </a:r>
                      <a:endParaRPr lang="it-IT"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solidFill>
                            <a:schemeClr val="tx1"/>
                          </a:solidFill>
                          <a:latin typeface="Times New Roman" pitchFamily="18" charset="0"/>
                          <a:cs typeface="Times New Roman" pitchFamily="18" charset="0"/>
                        </a:rPr>
                        <a:t>8</a:t>
                      </a:r>
                    </a:p>
                  </a:txBody>
                  <a:tcPr/>
                </a:tc>
                <a:tc>
                  <a:txBody>
                    <a:bodyPr/>
                    <a:lstStyle/>
                    <a:p>
                      <a:r>
                        <a:rPr lang="it-IT" b="1" dirty="0" smtClean="0">
                          <a:solidFill>
                            <a:schemeClr val="tx1"/>
                          </a:solidFill>
                          <a:latin typeface="Times New Roman" pitchFamily="18" charset="0"/>
                          <a:cs typeface="Times New Roman" pitchFamily="18" charset="0"/>
                        </a:rPr>
                        <a:t>7.6</a:t>
                      </a:r>
                      <a:endParaRPr lang="it-IT" b="1" dirty="0">
                        <a:solidFill>
                          <a:schemeClr val="tx1"/>
                        </a:solidFill>
                        <a:latin typeface="Times New Roman" pitchFamily="18" charset="0"/>
                        <a:cs typeface="Times New Roman" pitchFamily="18" charset="0"/>
                      </a:endParaRPr>
                    </a:p>
                  </a:txBody>
                  <a:tcPr/>
                </a:tc>
              </a:tr>
              <a:tr h="370840">
                <a:tc>
                  <a:txBody>
                    <a:bodyPr/>
                    <a:lstStyle/>
                    <a:p>
                      <a:r>
                        <a:rPr lang="it-IT" b="1" dirty="0" smtClean="0">
                          <a:solidFill>
                            <a:schemeClr val="tx1"/>
                          </a:solidFill>
                          <a:latin typeface="Times New Roman" pitchFamily="18" charset="0"/>
                          <a:cs typeface="Times New Roman" pitchFamily="18" charset="0"/>
                        </a:rPr>
                        <a:t>Cs-137</a:t>
                      </a:r>
                      <a:endParaRPr lang="it-IT"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chemeClr val="tx1"/>
                          </a:solidFill>
                          <a:latin typeface="Times New Roman" pitchFamily="18" charset="0"/>
                          <a:cs typeface="Times New Roman" pitchFamily="18" charset="0"/>
                        </a:rPr>
                        <a:t>1.1 10</a:t>
                      </a:r>
                      <a:r>
                        <a:rPr lang="it-IT" baseline="30000" dirty="0" smtClean="0">
                          <a:solidFill>
                            <a:schemeClr val="tx1"/>
                          </a:solidFill>
                          <a:latin typeface="Times New Roman" pitchFamily="18" charset="0"/>
                          <a:cs typeface="Times New Roman" pitchFamily="18" charset="0"/>
                        </a:rPr>
                        <a:t>4</a:t>
                      </a:r>
                    </a:p>
                  </a:txBody>
                  <a:tcPr/>
                </a:tc>
                <a:tc>
                  <a:txBody>
                    <a:bodyPr/>
                    <a:lstStyle/>
                    <a:p>
                      <a:r>
                        <a:rPr lang="it-IT" b="1" dirty="0" smtClean="0">
                          <a:solidFill>
                            <a:schemeClr val="tx1"/>
                          </a:solidFill>
                          <a:latin typeface="Times New Roman" pitchFamily="18" charset="0"/>
                          <a:cs typeface="Times New Roman" pitchFamily="18" charset="0"/>
                        </a:rPr>
                        <a:t>70 </a:t>
                      </a:r>
                      <a:endParaRPr lang="it-IT" b="1" dirty="0">
                        <a:solidFill>
                          <a:schemeClr val="tx1"/>
                        </a:solidFill>
                        <a:latin typeface="Times New Roman" pitchFamily="18" charset="0"/>
                        <a:cs typeface="Times New Roman" pitchFamily="18" charset="0"/>
                      </a:endParaRPr>
                    </a:p>
                  </a:txBody>
                  <a:tcPr/>
                </a:tc>
              </a:tr>
              <a:tr h="370840">
                <a:tc>
                  <a:txBody>
                    <a:bodyPr/>
                    <a:lstStyle/>
                    <a:p>
                      <a:r>
                        <a:rPr lang="it-IT" b="1" dirty="0" smtClean="0">
                          <a:solidFill>
                            <a:schemeClr val="tx1"/>
                          </a:solidFill>
                          <a:latin typeface="Times New Roman" pitchFamily="18" charset="0"/>
                          <a:cs typeface="Times New Roman" pitchFamily="18" charset="0"/>
                        </a:rPr>
                        <a:t>Pu-239</a:t>
                      </a:r>
                      <a:endParaRPr lang="it-IT"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chemeClr val="tx1"/>
                          </a:solidFill>
                          <a:latin typeface="Times New Roman" pitchFamily="18" charset="0"/>
                          <a:cs typeface="Times New Roman" pitchFamily="18" charset="0"/>
                        </a:rPr>
                        <a:t>8.9 10</a:t>
                      </a:r>
                      <a:r>
                        <a:rPr lang="it-IT" baseline="30000" dirty="0" smtClean="0">
                          <a:solidFill>
                            <a:schemeClr val="tx1"/>
                          </a:solidFill>
                          <a:latin typeface="Times New Roman" pitchFamily="18" charset="0"/>
                          <a:cs typeface="Times New Roman" pitchFamily="18" charset="0"/>
                        </a:rPr>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chemeClr val="tx1"/>
                          </a:solidFill>
                          <a:latin typeface="Times New Roman" pitchFamily="18" charset="0"/>
                          <a:cs typeface="Times New Roman" pitchFamily="18" charset="0"/>
                        </a:rPr>
                        <a:t>6.4 10</a:t>
                      </a:r>
                      <a:r>
                        <a:rPr lang="it-IT" b="1" baseline="30000" dirty="0" smtClean="0">
                          <a:solidFill>
                            <a:schemeClr val="tx1"/>
                          </a:solidFill>
                          <a:latin typeface="Times New Roman" pitchFamily="18" charset="0"/>
                          <a:cs typeface="Times New Roman" pitchFamily="18" charset="0"/>
                        </a:rPr>
                        <a:t>4</a:t>
                      </a: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numero diapositiva 3"/>
          <p:cNvSpPr>
            <a:spLocks noGrp="1"/>
          </p:cNvSpPr>
          <p:nvPr>
            <p:ph type="sldNum" sz="quarter" idx="12"/>
          </p:nvPr>
        </p:nvSpPr>
        <p:spPr>
          <a:noFill/>
        </p:spPr>
        <p:txBody>
          <a:bodyPr/>
          <a:lstStyle/>
          <a:p>
            <a:fld id="{7945CE06-D751-48EC-BDDA-CE96DF57BEB2}" type="slidenum">
              <a:rPr lang="it-IT" smtClean="0"/>
              <a:pPr/>
              <a:t>26</a:t>
            </a:fld>
            <a:endParaRPr lang="it-IT" smtClean="0"/>
          </a:p>
        </p:txBody>
      </p:sp>
      <p:sp>
        <p:nvSpPr>
          <p:cNvPr id="2052" name="Rectangle 2"/>
          <p:cNvSpPr>
            <a:spLocks noChangeArrowheads="1"/>
          </p:cNvSpPr>
          <p:nvPr/>
        </p:nvSpPr>
        <p:spPr bwMode="auto">
          <a:xfrm>
            <a:off x="215930" y="652233"/>
            <a:ext cx="8642350" cy="4216539"/>
          </a:xfrm>
          <a:prstGeom prst="rect">
            <a:avLst/>
          </a:prstGeom>
          <a:noFill/>
          <a:ln w="9525" algn="ctr">
            <a:noFill/>
            <a:miter lim="800000"/>
            <a:headEnd/>
            <a:tailEnd/>
          </a:ln>
        </p:spPr>
        <p:txBody>
          <a:bodyPr>
            <a:spAutoFit/>
          </a:bodyPr>
          <a:lstStyle/>
          <a:p>
            <a:pPr marL="342900" indent="-342900">
              <a:spcBef>
                <a:spcPct val="50000"/>
              </a:spcBef>
            </a:pPr>
            <a:r>
              <a:rPr lang="it-IT" sz="1600" b="1" dirty="0">
                <a:latin typeface="Times New Roman" pitchFamily="18" charset="0"/>
              </a:rPr>
              <a:t>	</a:t>
            </a:r>
          </a:p>
          <a:p>
            <a:pPr marL="342900" indent="-342900">
              <a:spcBef>
                <a:spcPct val="50000"/>
              </a:spcBef>
            </a:pPr>
            <a:r>
              <a:rPr lang="it-IT" sz="1600" b="1" dirty="0" smtClean="0">
                <a:latin typeface="Times New Roman" pitchFamily="18" charset="0"/>
              </a:rPr>
              <a:t>2</a:t>
            </a:r>
            <a:r>
              <a:rPr lang="it-IT" sz="1600" b="1" dirty="0">
                <a:latin typeface="Times New Roman" pitchFamily="18" charset="0"/>
              </a:rPr>
              <a:t>)  </a:t>
            </a:r>
            <a:r>
              <a:rPr lang="it-IT" b="1" u="sng" dirty="0">
                <a:solidFill>
                  <a:srgbClr val="FF3300"/>
                </a:solidFill>
                <a:latin typeface="Times New Roman" pitchFamily="18" charset="0"/>
              </a:rPr>
              <a:t>L’Equivalente di dose efficace</a:t>
            </a:r>
            <a:r>
              <a:rPr lang="it-IT" b="1" dirty="0">
                <a:solidFill>
                  <a:srgbClr val="FF3300"/>
                </a:solidFill>
                <a:latin typeface="Times New Roman" pitchFamily="18" charset="0"/>
              </a:rPr>
              <a:t>, H</a:t>
            </a:r>
            <a:r>
              <a:rPr lang="it-IT" b="1" baseline="-25000" dirty="0">
                <a:solidFill>
                  <a:srgbClr val="FF3300"/>
                </a:solidFill>
                <a:latin typeface="Times New Roman" pitchFamily="18" charset="0"/>
              </a:rPr>
              <a:t>E</a:t>
            </a:r>
          </a:p>
          <a:p>
            <a:pPr marL="342900" indent="-342900">
              <a:spcBef>
                <a:spcPct val="50000"/>
              </a:spcBef>
            </a:pPr>
            <a:endParaRPr lang="it-IT" b="1" baseline="-25000" dirty="0">
              <a:solidFill>
                <a:srgbClr val="FF3300"/>
              </a:solidFill>
              <a:latin typeface="Times New Roman" pitchFamily="18" charset="0"/>
            </a:endParaRPr>
          </a:p>
          <a:p>
            <a:pPr marL="342900" indent="-342900">
              <a:spcBef>
                <a:spcPct val="50000"/>
              </a:spcBef>
            </a:pPr>
            <a:endParaRPr lang="it-IT" b="1" baseline="-25000" dirty="0">
              <a:solidFill>
                <a:srgbClr val="FF3300"/>
              </a:solidFill>
              <a:latin typeface="Times New Roman" pitchFamily="18" charset="0"/>
            </a:endParaRPr>
          </a:p>
          <a:p>
            <a:pPr marL="342900" indent="-342900" algn="just">
              <a:spcBef>
                <a:spcPct val="50000"/>
              </a:spcBef>
            </a:pPr>
            <a:r>
              <a:rPr lang="it-IT" sz="1600" dirty="0">
                <a:latin typeface="Times New Roman" pitchFamily="18" charset="0"/>
              </a:rPr>
              <a:t>	</a:t>
            </a:r>
            <a:r>
              <a:rPr lang="it-IT" dirty="0">
                <a:latin typeface="Times New Roman" pitchFamily="18" charset="0"/>
              </a:rPr>
              <a:t>dove H</a:t>
            </a:r>
            <a:r>
              <a:rPr lang="it-IT" baseline="-25000" dirty="0">
                <a:latin typeface="Times New Roman" pitchFamily="18" charset="0"/>
              </a:rPr>
              <a:t>T</a:t>
            </a:r>
            <a:r>
              <a:rPr lang="it-IT" dirty="0">
                <a:latin typeface="Times New Roman" pitchFamily="18" charset="0"/>
              </a:rPr>
              <a:t> è l’equivalente di dose ricevuto dal tessuto o organo T e W</a:t>
            </a:r>
            <a:r>
              <a:rPr lang="it-IT" baseline="-25000" dirty="0">
                <a:latin typeface="Times New Roman" pitchFamily="18" charset="0"/>
              </a:rPr>
              <a:t>T</a:t>
            </a:r>
            <a:r>
              <a:rPr lang="it-IT" dirty="0">
                <a:latin typeface="Times New Roman" pitchFamily="18" charset="0"/>
              </a:rPr>
              <a:t> il fattore di ponderazione relativo a tale tessuto o organo.</a:t>
            </a:r>
          </a:p>
          <a:p>
            <a:pPr marL="342900" indent="-342900" algn="just">
              <a:spcBef>
                <a:spcPct val="50000"/>
              </a:spcBef>
            </a:pPr>
            <a:r>
              <a:rPr lang="it-IT" dirty="0">
                <a:latin typeface="Times New Roman" pitchFamily="18" charset="0"/>
              </a:rPr>
              <a:t>	Fattori di ponderazione dei vari tessuti ed organi ricavati in base a considerazioni sul rischio radiobiologico (solo cancri ad esito fatale):</a:t>
            </a:r>
          </a:p>
          <a:p>
            <a:pPr marL="342900" indent="-342900" algn="just">
              <a:spcBef>
                <a:spcPct val="50000"/>
              </a:spcBef>
            </a:pPr>
            <a:endParaRPr lang="it-IT" sz="1600" dirty="0">
              <a:latin typeface="Times New Roman" pitchFamily="18" charset="0"/>
            </a:endParaRPr>
          </a:p>
          <a:p>
            <a:pPr marL="342900" indent="-342900" algn="just">
              <a:spcBef>
                <a:spcPct val="50000"/>
              </a:spcBef>
            </a:pPr>
            <a:endParaRPr lang="it-IT" sz="1600" dirty="0">
              <a:latin typeface="Times New Roman" pitchFamily="18" charset="0"/>
            </a:endParaRPr>
          </a:p>
          <a:p>
            <a:pPr marL="342900" indent="-342900" algn="just">
              <a:spcBef>
                <a:spcPct val="50000"/>
              </a:spcBef>
            </a:pPr>
            <a:r>
              <a:rPr lang="it-IT" b="1" dirty="0">
                <a:latin typeface="Times New Roman" pitchFamily="18" charset="0"/>
              </a:rPr>
              <a:t>	</a:t>
            </a:r>
            <a:r>
              <a:rPr lang="it-IT" sz="1600" b="1" dirty="0">
                <a:latin typeface="Times New Roman" pitchFamily="18" charset="0"/>
              </a:rPr>
              <a:t>	</a:t>
            </a:r>
            <a:endParaRPr lang="it-IT" b="1" dirty="0">
              <a:latin typeface="Times New Roman" pitchFamily="18" charset="0"/>
            </a:endParaRPr>
          </a:p>
          <a:p>
            <a:pPr marL="342900" indent="-342900">
              <a:spcBef>
                <a:spcPct val="50000"/>
              </a:spcBef>
            </a:pPr>
            <a:endParaRPr lang="it-IT" sz="1600" dirty="0">
              <a:latin typeface="Times New Roman" pitchFamily="18" charset="0"/>
            </a:endParaRPr>
          </a:p>
        </p:txBody>
      </p:sp>
      <p:graphicFrame>
        <p:nvGraphicFramePr>
          <p:cNvPr id="2050" name="Object 3"/>
          <p:cNvGraphicFramePr>
            <a:graphicFrameLocks noChangeAspect="1"/>
          </p:cNvGraphicFramePr>
          <p:nvPr/>
        </p:nvGraphicFramePr>
        <p:xfrm>
          <a:off x="4786314" y="1071546"/>
          <a:ext cx="1944688" cy="503238"/>
        </p:xfrm>
        <a:graphic>
          <a:graphicData uri="http://schemas.openxmlformats.org/presentationml/2006/ole">
            <p:oleObj spid="_x0000_s2050" name="Equation" r:id="rId3" imgW="1028520" imgH="266400" progId="Equation.3">
              <p:embed/>
            </p:oleObj>
          </a:graphicData>
        </a:graphic>
      </p:graphicFrame>
      <p:pic>
        <p:nvPicPr>
          <p:cNvPr id="2053" name="Picture 5"/>
          <p:cNvPicPr>
            <a:picLocks noChangeAspect="1" noChangeArrowheads="1"/>
          </p:cNvPicPr>
          <p:nvPr/>
        </p:nvPicPr>
        <p:blipFill>
          <a:blip r:embed="rId4" cstate="print"/>
          <a:srcRect/>
          <a:stretch>
            <a:fillRect/>
          </a:stretch>
        </p:blipFill>
        <p:spPr bwMode="auto">
          <a:xfrm>
            <a:off x="468313" y="3644900"/>
            <a:ext cx="5111750" cy="2698750"/>
          </a:xfrm>
          <a:prstGeom prst="rect">
            <a:avLst/>
          </a:prstGeom>
          <a:noFill/>
          <a:ln w="9525">
            <a:noFill/>
            <a:miter lim="800000"/>
            <a:headEnd/>
            <a:tailEnd/>
          </a:ln>
        </p:spPr>
      </p:pic>
      <p:sp>
        <p:nvSpPr>
          <p:cNvPr id="2054" name="Rectangle 6"/>
          <p:cNvSpPr>
            <a:spLocks noChangeArrowheads="1"/>
          </p:cNvSpPr>
          <p:nvPr/>
        </p:nvSpPr>
        <p:spPr bwMode="auto">
          <a:xfrm>
            <a:off x="539750" y="6359525"/>
            <a:ext cx="3478213" cy="304800"/>
          </a:xfrm>
          <a:prstGeom prst="rect">
            <a:avLst/>
          </a:prstGeom>
          <a:noFill/>
          <a:ln w="9525">
            <a:noFill/>
            <a:miter lim="800000"/>
            <a:headEnd/>
            <a:tailEnd/>
          </a:ln>
        </p:spPr>
        <p:txBody>
          <a:bodyPr wrap="none">
            <a:spAutoFit/>
          </a:bodyPr>
          <a:lstStyle/>
          <a:p>
            <a:r>
              <a:rPr lang="it-IT" sz="1400" i="1">
                <a:latin typeface="Times New Roman" pitchFamily="18" charset="0"/>
              </a:rPr>
              <a:t>FONTE: Decreto Legislativo 26 Maggio 2000</a:t>
            </a:r>
          </a:p>
        </p:txBody>
      </p:sp>
      <p:sp>
        <p:nvSpPr>
          <p:cNvPr id="2055" name="Text Box 7"/>
          <p:cNvSpPr txBox="1">
            <a:spLocks noChangeArrowheads="1"/>
          </p:cNvSpPr>
          <p:nvPr/>
        </p:nvSpPr>
        <p:spPr bwMode="auto">
          <a:xfrm>
            <a:off x="5724525" y="5373688"/>
            <a:ext cx="2808288" cy="395287"/>
          </a:xfrm>
          <a:prstGeom prst="rect">
            <a:avLst/>
          </a:prstGeom>
          <a:noFill/>
          <a:ln w="28575" algn="ctr">
            <a:solidFill>
              <a:srgbClr val="0000FF"/>
            </a:solidFill>
            <a:miter lim="800000"/>
            <a:headEnd/>
            <a:tailEnd/>
          </a:ln>
        </p:spPr>
        <p:txBody>
          <a:bodyPr>
            <a:spAutoFit/>
          </a:bodyPr>
          <a:lstStyle/>
          <a:p>
            <a:pPr>
              <a:spcBef>
                <a:spcPct val="50000"/>
              </a:spcBef>
              <a:buFont typeface="Wingdings" pitchFamily="2" charset="2"/>
              <a:buNone/>
            </a:pPr>
            <a:r>
              <a:rPr lang="it-IT">
                <a:latin typeface="Times New Roman" pitchFamily="18" charset="0"/>
              </a:rPr>
              <a:t>Unità di misura è il Sievert</a:t>
            </a:r>
          </a:p>
        </p:txBody>
      </p:sp>
      <p:sp>
        <p:nvSpPr>
          <p:cNvPr id="2056" name="Text Box 10"/>
          <p:cNvSpPr txBox="1">
            <a:spLocks noChangeArrowheads="1"/>
          </p:cNvSpPr>
          <p:nvPr/>
        </p:nvSpPr>
        <p:spPr bwMode="auto">
          <a:xfrm>
            <a:off x="5580063" y="4005263"/>
            <a:ext cx="3240087" cy="590550"/>
          </a:xfrm>
          <a:prstGeom prst="rect">
            <a:avLst/>
          </a:prstGeom>
          <a:noFill/>
          <a:ln w="9525" algn="ctr">
            <a:solidFill>
              <a:srgbClr val="FF0000"/>
            </a:solidFill>
            <a:miter lim="800000"/>
            <a:headEnd/>
            <a:tailEnd/>
          </a:ln>
        </p:spPr>
        <p:txBody>
          <a:bodyPr>
            <a:spAutoFit/>
          </a:bodyPr>
          <a:lstStyle/>
          <a:p>
            <a:pPr algn="just">
              <a:spcBef>
                <a:spcPct val="50000"/>
              </a:spcBef>
              <a:buFont typeface="Wingdings" pitchFamily="2" charset="2"/>
              <a:buNone/>
            </a:pPr>
            <a:r>
              <a:rPr lang="it-IT" sz="1600">
                <a:latin typeface="Times New Roman" pitchFamily="18" charset="0"/>
              </a:rPr>
              <a:t>Il rischio stocastico globale di cancerogenesi è di R=1.65 10</a:t>
            </a:r>
            <a:r>
              <a:rPr lang="it-IT" sz="1600" baseline="30000">
                <a:latin typeface="Times New Roman" pitchFamily="18" charset="0"/>
              </a:rPr>
              <a:t>-2</a:t>
            </a:r>
            <a:r>
              <a:rPr lang="it-IT" sz="1600">
                <a:latin typeface="Times New Roman" pitchFamily="18" charset="0"/>
              </a:rPr>
              <a:t> Sv</a:t>
            </a:r>
            <a:r>
              <a:rPr lang="it-IT" sz="1600" baseline="30000">
                <a:latin typeface="Times New Roman" pitchFamily="18" charset="0"/>
              </a:rPr>
              <a:t>-1</a:t>
            </a:r>
          </a:p>
        </p:txBody>
      </p:sp>
      <p:sp>
        <p:nvSpPr>
          <p:cNvPr id="9" name="Rettangolo 8"/>
          <p:cNvSpPr/>
          <p:nvPr/>
        </p:nvSpPr>
        <p:spPr>
          <a:xfrm>
            <a:off x="2643174" y="142852"/>
            <a:ext cx="4511171" cy="523220"/>
          </a:xfrm>
          <a:prstGeom prst="rect">
            <a:avLst/>
          </a:prstGeom>
        </p:spPr>
        <p:txBody>
          <a:bodyPr wrap="none">
            <a:spAutoFit/>
          </a:bodyPr>
          <a:lstStyle/>
          <a:p>
            <a:r>
              <a:rPr lang="it-IT" sz="2800" b="1" u="sng" dirty="0" smtClean="0">
                <a:solidFill>
                  <a:srgbClr val="FF3300"/>
                </a:solidFill>
                <a:latin typeface="Times New Roman" pitchFamily="18" charset="0"/>
              </a:rPr>
              <a:t>Equivalente di dose efficace</a:t>
            </a:r>
            <a:r>
              <a:rPr lang="it-IT" sz="2800" b="1" dirty="0" smtClean="0">
                <a:solidFill>
                  <a:srgbClr val="FF3300"/>
                </a:solidFill>
                <a:latin typeface="Times New Roman" pitchFamily="18" charset="0"/>
              </a:rPr>
              <a:t> </a:t>
            </a:r>
            <a:endParaRPr lang="it-IT"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3"/>
          <p:cNvSpPr>
            <a:spLocks noGrp="1"/>
          </p:cNvSpPr>
          <p:nvPr>
            <p:ph type="sldNum" sz="quarter" idx="12"/>
          </p:nvPr>
        </p:nvSpPr>
        <p:spPr>
          <a:noFill/>
        </p:spPr>
        <p:txBody>
          <a:bodyPr/>
          <a:lstStyle/>
          <a:p>
            <a:fld id="{7EA76CF9-7117-49E3-BC5A-FD876DE02DC0}" type="slidenum">
              <a:rPr lang="it-IT" smtClean="0"/>
              <a:pPr/>
              <a:t>27</a:t>
            </a:fld>
            <a:endParaRPr lang="it-IT" smtClean="0"/>
          </a:p>
        </p:txBody>
      </p:sp>
      <p:pic>
        <p:nvPicPr>
          <p:cNvPr id="8199" name="Picture 5"/>
          <p:cNvPicPr>
            <a:picLocks noChangeAspect="1" noChangeArrowheads="1"/>
          </p:cNvPicPr>
          <p:nvPr/>
        </p:nvPicPr>
        <p:blipFill>
          <a:blip r:embed="rId2" cstate="print"/>
          <a:srcRect l="5146" t="17112" r="49268" b="8736"/>
          <a:stretch>
            <a:fillRect/>
          </a:stretch>
        </p:blipFill>
        <p:spPr bwMode="auto">
          <a:xfrm>
            <a:off x="3357554" y="3571876"/>
            <a:ext cx="3357586" cy="2956265"/>
          </a:xfrm>
          <a:prstGeom prst="rect">
            <a:avLst/>
          </a:prstGeom>
          <a:noFill/>
          <a:ln w="9525">
            <a:noFill/>
            <a:miter lim="800000"/>
            <a:headEnd/>
            <a:tailEnd/>
          </a:ln>
        </p:spPr>
      </p:pic>
      <p:sp>
        <p:nvSpPr>
          <p:cNvPr id="8203" name="Rectangle 9"/>
          <p:cNvSpPr>
            <a:spLocks noChangeArrowheads="1"/>
          </p:cNvSpPr>
          <p:nvPr/>
        </p:nvSpPr>
        <p:spPr bwMode="auto">
          <a:xfrm>
            <a:off x="500034" y="3002918"/>
            <a:ext cx="668155" cy="3108874"/>
          </a:xfrm>
          <a:prstGeom prst="rect">
            <a:avLst/>
          </a:prstGeom>
          <a:solidFill>
            <a:srgbClr val="FFFFFF"/>
          </a:solidFill>
          <a:ln w="9525">
            <a:noFill/>
            <a:miter lim="800000"/>
            <a:headEnd/>
            <a:tailEnd/>
          </a:ln>
        </p:spPr>
        <p:txBody>
          <a:bodyPr wrap="none" anchor="ctr"/>
          <a:lstStyle/>
          <a:p>
            <a:endParaRPr lang="it-IT"/>
          </a:p>
        </p:txBody>
      </p:sp>
      <p:sp>
        <p:nvSpPr>
          <p:cNvPr id="8196" name="Rectangle 2"/>
          <p:cNvSpPr>
            <a:spLocks noChangeArrowheads="1"/>
          </p:cNvSpPr>
          <p:nvPr/>
        </p:nvSpPr>
        <p:spPr bwMode="auto">
          <a:xfrm>
            <a:off x="285720" y="1071546"/>
            <a:ext cx="8642350" cy="2400657"/>
          </a:xfrm>
          <a:prstGeom prst="rect">
            <a:avLst/>
          </a:prstGeom>
          <a:noFill/>
          <a:ln w="9525" algn="ctr">
            <a:noFill/>
            <a:miter lim="800000"/>
            <a:headEnd/>
            <a:tailEnd/>
          </a:ln>
        </p:spPr>
        <p:txBody>
          <a:bodyPr>
            <a:spAutoFit/>
          </a:bodyPr>
          <a:lstStyle/>
          <a:p>
            <a:pPr marL="342900" indent="-342900" algn="just">
              <a:spcBef>
                <a:spcPct val="50000"/>
              </a:spcBef>
            </a:pPr>
            <a:r>
              <a:rPr lang="it-IT" sz="2000" b="1" dirty="0">
                <a:latin typeface="Times New Roman" pitchFamily="18" charset="0"/>
              </a:rPr>
              <a:t>	</a:t>
            </a:r>
            <a:r>
              <a:rPr lang="it-IT" sz="2000" dirty="0" smtClean="0">
                <a:latin typeface="Times New Roman" pitchFamily="18" charset="0"/>
              </a:rPr>
              <a:t>Sia </a:t>
            </a:r>
            <a:r>
              <a:rPr lang="it-IT" sz="2000" dirty="0">
                <a:latin typeface="Times New Roman" pitchFamily="18" charset="0"/>
              </a:rPr>
              <a:t>il fattore di qualità e sia il fattore di ponderazione non sono grandezze fisiche ma esclusivamente </a:t>
            </a:r>
            <a:r>
              <a:rPr lang="it-IT" sz="2000" dirty="0" err="1" smtClean="0">
                <a:latin typeface="Times New Roman" pitchFamily="18" charset="0"/>
              </a:rPr>
              <a:t>radioprotezionistiche</a:t>
            </a:r>
            <a:r>
              <a:rPr lang="it-IT" sz="2000" dirty="0" smtClean="0">
                <a:latin typeface="Times New Roman" pitchFamily="18" charset="0"/>
              </a:rPr>
              <a:t>. </a:t>
            </a:r>
            <a:r>
              <a:rPr lang="it-IT" sz="2000" dirty="0" smtClean="0">
                <a:latin typeface="Times New Roman" pitchFamily="18" charset="0"/>
              </a:rPr>
              <a:t> </a:t>
            </a:r>
          </a:p>
          <a:p>
            <a:pPr marL="342900" indent="-342900" algn="just">
              <a:spcBef>
                <a:spcPct val="50000"/>
              </a:spcBef>
            </a:pPr>
            <a:r>
              <a:rPr lang="it-IT" sz="2000" dirty="0" smtClean="0">
                <a:latin typeface="Times New Roman" pitchFamily="18" charset="0"/>
              </a:rPr>
              <a:t>	</a:t>
            </a:r>
            <a:r>
              <a:rPr lang="it-IT" sz="2000" dirty="0" smtClean="0">
                <a:latin typeface="Times New Roman" pitchFamily="18" charset="0"/>
              </a:rPr>
              <a:t>S</a:t>
            </a:r>
            <a:r>
              <a:rPr lang="it-IT" sz="2000" dirty="0" smtClean="0">
                <a:latin typeface="Times New Roman" pitchFamily="18" charset="0"/>
              </a:rPr>
              <a:t>i </a:t>
            </a:r>
            <a:r>
              <a:rPr lang="it-IT" sz="2000" dirty="0">
                <a:latin typeface="Times New Roman" pitchFamily="18" charset="0"/>
              </a:rPr>
              <a:t>determinano a partire dalla misura o valutazione della dose  assorbita e da considerazioni di penetrazione della radiazione. Molto spesso si fa ricorso a metodi Monte Carlo per simulare il corpo umano per determinare i coefficienti di conversione tra </a:t>
            </a:r>
            <a:r>
              <a:rPr lang="it-IT" sz="2000" dirty="0" err="1">
                <a:latin typeface="Times New Roman" pitchFamily="18" charset="0"/>
              </a:rPr>
              <a:t>fluenza</a:t>
            </a:r>
            <a:r>
              <a:rPr lang="it-IT" sz="2000" dirty="0">
                <a:latin typeface="Times New Roman" pitchFamily="18" charset="0"/>
              </a:rPr>
              <a:t> di particelle ed equivalente di dose; ad esempio con un fantoccio antropomorfo, </a:t>
            </a:r>
            <a:r>
              <a:rPr lang="it-IT" sz="2000" b="1" dirty="0">
                <a:latin typeface="Times New Roman" pitchFamily="18" charset="0"/>
              </a:rPr>
              <a:t>il fantoccio</a:t>
            </a:r>
            <a:r>
              <a:rPr lang="it-IT" sz="2000" dirty="0">
                <a:latin typeface="Times New Roman" pitchFamily="18" charset="0"/>
              </a:rPr>
              <a:t> </a:t>
            </a:r>
            <a:r>
              <a:rPr lang="it-IT" sz="2000" b="1" dirty="0">
                <a:latin typeface="Times New Roman" pitchFamily="18" charset="0"/>
              </a:rPr>
              <a:t>MIRD</a:t>
            </a:r>
            <a:r>
              <a:rPr lang="it-IT" sz="2000" dirty="0" smtClean="0">
                <a:latin typeface="Times New Roman" pitchFamily="18" charset="0"/>
              </a:rPr>
              <a:t>.</a:t>
            </a:r>
            <a:endParaRPr lang="it-IT" sz="2000" dirty="0">
              <a:latin typeface="Times New Roman" pitchFamily="18" charset="0"/>
            </a:endParaRPr>
          </a:p>
        </p:txBody>
      </p:sp>
      <p:sp>
        <p:nvSpPr>
          <p:cNvPr id="8197" name="Line 10"/>
          <p:cNvSpPr>
            <a:spLocks noChangeShapeType="1"/>
          </p:cNvSpPr>
          <p:nvPr/>
        </p:nvSpPr>
        <p:spPr bwMode="auto">
          <a:xfrm>
            <a:off x="2195513" y="3644900"/>
            <a:ext cx="719137" cy="431800"/>
          </a:xfrm>
          <a:prstGeom prst="line">
            <a:avLst/>
          </a:prstGeom>
          <a:noFill/>
          <a:ln w="9525">
            <a:solidFill>
              <a:schemeClr val="tx1"/>
            </a:solidFill>
            <a:round/>
            <a:headEnd/>
            <a:tailEnd type="triangle" w="med" len="med"/>
          </a:ln>
        </p:spPr>
        <p:txBody>
          <a:bodyPr/>
          <a:lstStyle/>
          <a:p>
            <a:endParaRPr lang="it-IT"/>
          </a:p>
        </p:txBody>
      </p:sp>
      <p:sp>
        <p:nvSpPr>
          <p:cNvPr id="12" name="Rettangolo 11"/>
          <p:cNvSpPr/>
          <p:nvPr/>
        </p:nvSpPr>
        <p:spPr>
          <a:xfrm>
            <a:off x="2362264" y="214290"/>
            <a:ext cx="3273653" cy="553998"/>
          </a:xfrm>
          <a:prstGeom prst="rect">
            <a:avLst/>
          </a:prstGeom>
        </p:spPr>
        <p:txBody>
          <a:bodyPr wrap="none">
            <a:spAutoFit/>
          </a:bodyPr>
          <a:lstStyle/>
          <a:p>
            <a:pPr marL="342900" indent="-342900" algn="just">
              <a:spcBef>
                <a:spcPct val="50000"/>
              </a:spcBef>
            </a:pPr>
            <a:r>
              <a:rPr lang="it-IT" sz="3000" u="sng" dirty="0">
                <a:solidFill>
                  <a:srgbClr val="FF0000"/>
                </a:solidFill>
                <a:latin typeface="Times New Roman" pitchFamily="18" charset="0"/>
              </a:rPr>
              <a:t>I</a:t>
            </a:r>
            <a:r>
              <a:rPr lang="it-IT" sz="3000" b="1" u="sng" dirty="0" smtClean="0">
                <a:solidFill>
                  <a:srgbClr val="FF0000"/>
                </a:solidFill>
                <a:latin typeface="Times New Roman" pitchFamily="18" charset="0"/>
              </a:rPr>
              <a:t>l fantoccio</a:t>
            </a:r>
            <a:r>
              <a:rPr lang="it-IT" sz="3000" u="sng" dirty="0" smtClean="0">
                <a:solidFill>
                  <a:srgbClr val="FF0000"/>
                </a:solidFill>
                <a:latin typeface="Times New Roman" pitchFamily="18" charset="0"/>
              </a:rPr>
              <a:t> </a:t>
            </a:r>
            <a:r>
              <a:rPr lang="it-IT" sz="3000" b="1" u="sng" dirty="0" smtClean="0">
                <a:solidFill>
                  <a:srgbClr val="FF0000"/>
                </a:solidFill>
                <a:latin typeface="Times New Roman" pitchFamily="18" charset="0"/>
              </a:rPr>
              <a:t>MIRD</a:t>
            </a:r>
            <a:r>
              <a:rPr lang="it-IT" sz="3000" u="sng" dirty="0" smtClean="0">
                <a:solidFill>
                  <a:srgbClr val="FF0000"/>
                </a:solidFill>
                <a:latin typeface="Times New Roman" pitchFamily="18" charset="0"/>
              </a:rPr>
              <a:t>.</a:t>
            </a:r>
            <a:endParaRPr lang="it-IT" sz="3000" u="sng"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egnaposto numero diapositiva 3"/>
          <p:cNvSpPr>
            <a:spLocks noGrp="1"/>
          </p:cNvSpPr>
          <p:nvPr>
            <p:ph type="sldNum" sz="quarter" idx="12"/>
          </p:nvPr>
        </p:nvSpPr>
        <p:spPr>
          <a:noFill/>
        </p:spPr>
        <p:txBody>
          <a:bodyPr/>
          <a:lstStyle/>
          <a:p>
            <a:fld id="{424A65D0-B110-44D5-AC73-3A0E32877313}" type="slidenum">
              <a:rPr lang="it-IT" smtClean="0"/>
              <a:pPr/>
              <a:t>28</a:t>
            </a:fld>
            <a:endParaRPr lang="it-IT" smtClean="0"/>
          </a:p>
        </p:txBody>
      </p:sp>
      <p:sp>
        <p:nvSpPr>
          <p:cNvPr id="3077" name="Rectangle 5"/>
          <p:cNvSpPr>
            <a:spLocks noChangeArrowheads="1"/>
          </p:cNvSpPr>
          <p:nvPr/>
        </p:nvSpPr>
        <p:spPr bwMode="auto">
          <a:xfrm>
            <a:off x="2571736" y="214290"/>
            <a:ext cx="3935693" cy="584775"/>
          </a:xfrm>
          <a:prstGeom prst="rect">
            <a:avLst/>
          </a:prstGeom>
          <a:noFill/>
          <a:ln w="9525" algn="ctr">
            <a:noFill/>
            <a:miter lim="800000"/>
            <a:headEnd/>
            <a:tailEnd/>
          </a:ln>
        </p:spPr>
        <p:txBody>
          <a:bodyPr wrap="none">
            <a:spAutoFit/>
          </a:bodyPr>
          <a:lstStyle/>
          <a:p>
            <a:pPr>
              <a:spcBef>
                <a:spcPct val="50000"/>
              </a:spcBef>
            </a:pPr>
            <a:r>
              <a:rPr lang="it-IT" sz="3200" b="1" u="sng" dirty="0" smtClean="0">
                <a:solidFill>
                  <a:srgbClr val="FF3300"/>
                </a:solidFill>
                <a:latin typeface="Times New Roman" pitchFamily="18" charset="0"/>
              </a:rPr>
              <a:t>Grandezze Operative</a:t>
            </a:r>
            <a:endParaRPr lang="it-IT" sz="3200" u="sng" dirty="0">
              <a:solidFill>
                <a:srgbClr val="FF3300"/>
              </a:solidFill>
              <a:latin typeface="Times New Roman" pitchFamily="18" charset="0"/>
            </a:endParaRPr>
          </a:p>
        </p:txBody>
      </p:sp>
      <p:sp>
        <p:nvSpPr>
          <p:cNvPr id="3078" name="Rectangle 7"/>
          <p:cNvSpPr>
            <a:spLocks noChangeArrowheads="1"/>
          </p:cNvSpPr>
          <p:nvPr/>
        </p:nvSpPr>
        <p:spPr bwMode="auto">
          <a:xfrm>
            <a:off x="285720" y="948690"/>
            <a:ext cx="8534430" cy="5909310"/>
          </a:xfrm>
          <a:prstGeom prst="rect">
            <a:avLst/>
          </a:prstGeom>
          <a:noFill/>
          <a:ln w="9525">
            <a:noFill/>
            <a:miter lim="800000"/>
            <a:headEnd/>
            <a:tailEnd/>
          </a:ln>
        </p:spPr>
        <p:txBody>
          <a:bodyPr wrap="square">
            <a:spAutoFit/>
          </a:bodyPr>
          <a:lstStyle/>
          <a:p>
            <a:pPr algn="just"/>
            <a:r>
              <a:rPr lang="it-IT" dirty="0">
                <a:latin typeface="Times New Roman" pitchFamily="18" charset="0"/>
              </a:rPr>
              <a:t>Grandezze operative introdotte nel caso di </a:t>
            </a:r>
            <a:r>
              <a:rPr lang="it-IT" b="1" u="sng" dirty="0">
                <a:solidFill>
                  <a:srgbClr val="FF0000"/>
                </a:solidFill>
                <a:latin typeface="Times New Roman" pitchFamily="18" charset="0"/>
              </a:rPr>
              <a:t>irradiazione interna</a:t>
            </a:r>
            <a:r>
              <a:rPr lang="it-IT" b="1" dirty="0">
                <a:solidFill>
                  <a:srgbClr val="FF0000"/>
                </a:solidFill>
                <a:latin typeface="Times New Roman" pitchFamily="18" charset="0"/>
              </a:rPr>
              <a:t>:</a:t>
            </a:r>
          </a:p>
          <a:p>
            <a:pPr algn="just"/>
            <a:endParaRPr lang="it-IT" dirty="0">
              <a:latin typeface="Times New Roman" pitchFamily="18" charset="0"/>
            </a:endParaRPr>
          </a:p>
          <a:p>
            <a:pPr algn="just">
              <a:lnSpc>
                <a:spcPct val="140000"/>
              </a:lnSpc>
              <a:buFontTx/>
              <a:buChar char="•"/>
            </a:pPr>
            <a:r>
              <a:rPr lang="it-IT" dirty="0">
                <a:latin typeface="Times New Roman" pitchFamily="18" charset="0"/>
              </a:rPr>
              <a:t> La quantità di materiale introdotta nell’organismo: </a:t>
            </a:r>
            <a:r>
              <a:rPr lang="it-IT" b="1" dirty="0">
                <a:latin typeface="Times New Roman" pitchFamily="18" charset="0"/>
              </a:rPr>
              <a:t>INTRODUZIONE</a:t>
            </a:r>
          </a:p>
          <a:p>
            <a:pPr algn="just">
              <a:lnSpc>
                <a:spcPct val="130000"/>
              </a:lnSpc>
              <a:buFontTx/>
              <a:buChar char="•"/>
            </a:pPr>
            <a:r>
              <a:rPr lang="it-IT" dirty="0">
                <a:latin typeface="Times New Roman" pitchFamily="18" charset="0"/>
              </a:rPr>
              <a:t> ALI: </a:t>
            </a:r>
            <a:r>
              <a:rPr lang="it-IT" b="1" dirty="0">
                <a:latin typeface="Times New Roman" pitchFamily="18" charset="0"/>
              </a:rPr>
              <a:t>l’introduzione annuale</a:t>
            </a:r>
            <a:r>
              <a:rPr lang="it-IT" dirty="0">
                <a:latin typeface="Times New Roman" pitchFamily="18" charset="0"/>
              </a:rPr>
              <a:t>.</a:t>
            </a:r>
          </a:p>
          <a:p>
            <a:pPr algn="just">
              <a:lnSpc>
                <a:spcPct val="130000"/>
              </a:lnSpc>
            </a:pPr>
            <a:endParaRPr lang="it-IT" dirty="0">
              <a:latin typeface="Times New Roman" pitchFamily="18" charset="0"/>
            </a:endParaRPr>
          </a:p>
          <a:p>
            <a:pPr algn="just">
              <a:buFontTx/>
              <a:buChar char="•"/>
            </a:pPr>
            <a:r>
              <a:rPr lang="it-IT" dirty="0">
                <a:latin typeface="Times New Roman" pitchFamily="18" charset="0"/>
              </a:rPr>
              <a:t> </a:t>
            </a:r>
            <a:r>
              <a:rPr lang="it-IT" b="1" dirty="0">
                <a:latin typeface="Times New Roman" pitchFamily="18" charset="0"/>
              </a:rPr>
              <a:t>Equivalente di dose impegnato H</a:t>
            </a:r>
            <a:r>
              <a:rPr lang="it-IT" b="1" baseline="-25000" dirty="0">
                <a:latin typeface="Times New Roman" pitchFamily="18" charset="0"/>
              </a:rPr>
              <a:t>50</a:t>
            </a:r>
            <a:r>
              <a:rPr lang="it-IT" dirty="0">
                <a:latin typeface="Times New Roman" pitchFamily="18" charset="0"/>
              </a:rPr>
              <a:t>: </a:t>
            </a:r>
          </a:p>
          <a:p>
            <a:pPr algn="just"/>
            <a:endParaRPr lang="it-IT" dirty="0">
              <a:latin typeface="Times New Roman" pitchFamily="18" charset="0"/>
            </a:endParaRPr>
          </a:p>
          <a:p>
            <a:pPr algn="just"/>
            <a:endParaRPr lang="it-IT" dirty="0"/>
          </a:p>
          <a:p>
            <a:pPr algn="just"/>
            <a:endParaRPr lang="it-IT" dirty="0">
              <a:latin typeface="Times New Roman" pitchFamily="18" charset="0"/>
            </a:endParaRPr>
          </a:p>
          <a:p>
            <a:pPr algn="just"/>
            <a:r>
              <a:rPr lang="it-IT" dirty="0">
                <a:latin typeface="Times New Roman" pitchFamily="18" charset="0"/>
              </a:rPr>
              <a:t> </a:t>
            </a:r>
          </a:p>
          <a:p>
            <a:pPr algn="just"/>
            <a:endParaRPr lang="it-IT" dirty="0">
              <a:latin typeface="Times New Roman" pitchFamily="18" charset="0"/>
            </a:endParaRPr>
          </a:p>
          <a:p>
            <a:pPr algn="just"/>
            <a:endParaRPr lang="it-IT" dirty="0">
              <a:latin typeface="Times New Roman" pitchFamily="18" charset="0"/>
            </a:endParaRPr>
          </a:p>
          <a:p>
            <a:pPr algn="just"/>
            <a:r>
              <a:rPr lang="it-IT" dirty="0">
                <a:latin typeface="Times New Roman" pitchFamily="18" charset="0"/>
              </a:rPr>
              <a:t>Dove </a:t>
            </a:r>
            <a:r>
              <a:rPr lang="it-IT" dirty="0">
                <a:latin typeface="Times New Roman" pitchFamily="18" charset="0"/>
                <a:cs typeface="Times New Roman" pitchFamily="18" charset="0"/>
              </a:rPr>
              <a:t>  </a:t>
            </a:r>
            <a:r>
              <a:rPr lang="it-IT" dirty="0" smtClean="0">
                <a:latin typeface="Times New Roman" pitchFamily="18" charset="0"/>
                <a:cs typeface="Times New Roman" pitchFamily="18" charset="0"/>
              </a:rPr>
              <a:t>  è </a:t>
            </a:r>
            <a:r>
              <a:rPr lang="it-IT" dirty="0">
                <a:latin typeface="Times New Roman" pitchFamily="18" charset="0"/>
                <a:cs typeface="Times New Roman" pitchFamily="18" charset="0"/>
              </a:rPr>
              <a:t>il rateo di equivalente di dose nell’organo o tessuto interessato dall’irradiazione all’istante iniziale t</a:t>
            </a:r>
            <a:r>
              <a:rPr lang="it-IT" baseline="-25000" dirty="0">
                <a:latin typeface="Times New Roman" pitchFamily="18" charset="0"/>
                <a:cs typeface="Times New Roman" pitchFamily="18" charset="0"/>
              </a:rPr>
              <a:t>0</a:t>
            </a:r>
            <a:r>
              <a:rPr lang="it-IT" dirty="0">
                <a:latin typeface="Times New Roman" pitchFamily="18" charset="0"/>
                <a:cs typeface="Times New Roman" pitchFamily="18" charset="0"/>
              </a:rPr>
              <a:t>. L’intero arco di vita residua viene fissata in 50 anni (per gli adulti, fino a 70 per bambini). </a:t>
            </a:r>
          </a:p>
          <a:p>
            <a:pPr algn="just"/>
            <a:endParaRPr lang="it-IT" dirty="0">
              <a:latin typeface="Times New Roman" pitchFamily="18" charset="0"/>
              <a:cs typeface="Times New Roman" pitchFamily="18" charset="0"/>
            </a:endParaRPr>
          </a:p>
          <a:p>
            <a:pPr algn="just"/>
            <a:r>
              <a:rPr lang="it-IT" b="1" dirty="0">
                <a:solidFill>
                  <a:srgbClr val="FF0000"/>
                </a:solidFill>
                <a:latin typeface="Times New Roman" pitchFamily="18" charset="0"/>
              </a:rPr>
              <a:t>Equivalente di dose efficace impegnato</a:t>
            </a:r>
            <a:r>
              <a:rPr lang="it-IT" b="1" dirty="0">
                <a:latin typeface="Times New Roman" pitchFamily="18" charset="0"/>
              </a:rPr>
              <a:t>: </a:t>
            </a:r>
            <a:r>
              <a:rPr lang="it-IT" dirty="0">
                <a:latin typeface="Times New Roman" pitchFamily="18" charset="0"/>
              </a:rPr>
              <a:t>ottenuto moltiplicando i fattori di ponderazione W</a:t>
            </a:r>
            <a:r>
              <a:rPr lang="it-IT" baseline="-25000" dirty="0">
                <a:latin typeface="Times New Roman" pitchFamily="18" charset="0"/>
              </a:rPr>
              <a:t>T</a:t>
            </a:r>
            <a:r>
              <a:rPr lang="it-IT" dirty="0">
                <a:latin typeface="Times New Roman" pitchFamily="18" charset="0"/>
              </a:rPr>
              <a:t> per l’equivalente di dose impegnato su ciascun organo e sommando su tutti i termini.</a:t>
            </a:r>
            <a:r>
              <a:rPr lang="it-IT" b="1" dirty="0">
                <a:latin typeface="Times New Roman" pitchFamily="18" charset="0"/>
              </a:rPr>
              <a:t> </a:t>
            </a:r>
          </a:p>
          <a:p>
            <a:pPr algn="just"/>
            <a:endParaRPr lang="it-IT" dirty="0">
              <a:latin typeface="Times New Roman" pitchFamily="18" charset="0"/>
            </a:endParaRPr>
          </a:p>
          <a:p>
            <a:pPr algn="just"/>
            <a:endParaRPr lang="it-IT" dirty="0">
              <a:latin typeface="Times New Roman" pitchFamily="18" charset="0"/>
            </a:endParaRPr>
          </a:p>
        </p:txBody>
      </p:sp>
      <p:graphicFrame>
        <p:nvGraphicFramePr>
          <p:cNvPr id="3074" name="Object 8"/>
          <p:cNvGraphicFramePr>
            <a:graphicFrameLocks noChangeAspect="1"/>
          </p:cNvGraphicFramePr>
          <p:nvPr/>
        </p:nvGraphicFramePr>
        <p:xfrm>
          <a:off x="4643438" y="2786058"/>
          <a:ext cx="2190052" cy="982779"/>
        </p:xfrm>
        <a:graphic>
          <a:graphicData uri="http://schemas.openxmlformats.org/presentationml/2006/ole">
            <p:oleObj spid="_x0000_s3074" name="Equation" r:id="rId3" imgW="1104840" imgH="495000" progId="Equation.3">
              <p:embed/>
            </p:oleObj>
          </a:graphicData>
        </a:graphic>
      </p:graphicFrame>
      <p:graphicFrame>
        <p:nvGraphicFramePr>
          <p:cNvPr id="3075" name="Object 9"/>
          <p:cNvGraphicFramePr>
            <a:graphicFrameLocks noChangeAspect="1"/>
          </p:cNvGraphicFramePr>
          <p:nvPr/>
        </p:nvGraphicFramePr>
        <p:xfrm>
          <a:off x="928662" y="4572008"/>
          <a:ext cx="244475" cy="261938"/>
        </p:xfrm>
        <a:graphic>
          <a:graphicData uri="http://schemas.openxmlformats.org/presentationml/2006/ole">
            <p:oleObj spid="_x0000_s3075" name="Equation" r:id="rId4" imgW="177480" imgH="19044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egnaposto numero diapositiva 3"/>
          <p:cNvSpPr>
            <a:spLocks noGrp="1"/>
          </p:cNvSpPr>
          <p:nvPr>
            <p:ph type="sldNum" sz="quarter" idx="12"/>
          </p:nvPr>
        </p:nvSpPr>
        <p:spPr>
          <a:noFill/>
        </p:spPr>
        <p:txBody>
          <a:bodyPr/>
          <a:lstStyle/>
          <a:p>
            <a:fld id="{D7B1B229-32A0-4F62-A8D6-DB06E01404BD}" type="slidenum">
              <a:rPr lang="it-IT" smtClean="0"/>
              <a:pPr/>
              <a:t>29</a:t>
            </a:fld>
            <a:endParaRPr lang="it-IT" smtClean="0"/>
          </a:p>
        </p:txBody>
      </p:sp>
      <p:sp>
        <p:nvSpPr>
          <p:cNvPr id="4102" name="Rectangle 4"/>
          <p:cNvSpPr>
            <a:spLocks noChangeArrowheads="1"/>
          </p:cNvSpPr>
          <p:nvPr/>
        </p:nvSpPr>
        <p:spPr bwMode="auto">
          <a:xfrm>
            <a:off x="827088" y="188913"/>
            <a:ext cx="7042150" cy="457200"/>
          </a:xfrm>
          <a:prstGeom prst="rect">
            <a:avLst/>
          </a:prstGeom>
          <a:noFill/>
          <a:ln w="9525" algn="ctr">
            <a:noFill/>
            <a:miter lim="800000"/>
            <a:headEnd/>
            <a:tailEnd/>
          </a:ln>
        </p:spPr>
        <p:txBody>
          <a:bodyPr wrap="none">
            <a:spAutoFit/>
          </a:bodyPr>
          <a:lstStyle/>
          <a:p>
            <a:pPr>
              <a:spcBef>
                <a:spcPct val="50000"/>
              </a:spcBef>
            </a:pPr>
            <a:r>
              <a:rPr lang="it-IT" sz="2400" b="1" u="sng">
                <a:solidFill>
                  <a:srgbClr val="FF3300"/>
                </a:solidFill>
                <a:latin typeface="Times New Roman" pitchFamily="18" charset="0"/>
              </a:rPr>
              <a:t>Grandezze protezionistiche relative alla popolazione</a:t>
            </a:r>
            <a:r>
              <a:rPr lang="it-IT" sz="2400" u="sng">
                <a:solidFill>
                  <a:srgbClr val="FF3300"/>
                </a:solidFill>
                <a:latin typeface="Times New Roman" pitchFamily="18" charset="0"/>
              </a:rPr>
              <a:t> </a:t>
            </a:r>
          </a:p>
        </p:txBody>
      </p:sp>
      <p:sp>
        <p:nvSpPr>
          <p:cNvPr id="4103" name="Rectangle 5"/>
          <p:cNvSpPr>
            <a:spLocks noChangeArrowheads="1"/>
          </p:cNvSpPr>
          <p:nvPr/>
        </p:nvSpPr>
        <p:spPr bwMode="auto">
          <a:xfrm>
            <a:off x="179388" y="836613"/>
            <a:ext cx="8785225" cy="6093976"/>
          </a:xfrm>
          <a:prstGeom prst="rect">
            <a:avLst/>
          </a:prstGeom>
          <a:noFill/>
          <a:ln w="9525">
            <a:noFill/>
            <a:miter lim="800000"/>
            <a:headEnd/>
            <a:tailEnd/>
          </a:ln>
        </p:spPr>
        <p:txBody>
          <a:bodyPr>
            <a:spAutoFit/>
          </a:bodyPr>
          <a:lstStyle/>
          <a:p>
            <a:pPr algn="just">
              <a:buClr>
                <a:srgbClr val="FF0000"/>
              </a:buClr>
              <a:buFont typeface="Wingdings" pitchFamily="2" charset="2"/>
              <a:buChar char="Ø"/>
            </a:pPr>
            <a:r>
              <a:rPr lang="it-IT" dirty="0">
                <a:latin typeface="Times New Roman" pitchFamily="18" charset="0"/>
              </a:rPr>
              <a:t> Il </a:t>
            </a:r>
            <a:r>
              <a:rPr lang="it-IT" b="1" dirty="0">
                <a:solidFill>
                  <a:srgbClr val="FF0000"/>
                </a:solidFill>
                <a:latin typeface="Times New Roman" pitchFamily="18" charset="0"/>
              </a:rPr>
              <a:t>detrimento, G</a:t>
            </a:r>
            <a:r>
              <a:rPr lang="it-IT" dirty="0">
                <a:latin typeface="Times New Roman" pitchFamily="18" charset="0"/>
              </a:rPr>
              <a:t>: è definito come l’attesa matematica di ogni danno subito da un certa popolazione a causa dell’esposizione alle radiazioni, tenuto conto di tutti i tipi di possibili effetti dannosi e della gravità di ciascuno di essi. Per un gruppo di N individui: </a:t>
            </a:r>
          </a:p>
          <a:p>
            <a:pPr algn="just"/>
            <a:endParaRPr lang="it-IT" dirty="0">
              <a:latin typeface="Times New Roman" pitchFamily="18" charset="0"/>
            </a:endParaRPr>
          </a:p>
          <a:p>
            <a:pPr algn="just"/>
            <a:r>
              <a:rPr lang="it-IT" dirty="0">
                <a:latin typeface="Times New Roman" pitchFamily="18" charset="0"/>
              </a:rPr>
              <a:t>  </a:t>
            </a:r>
            <a:endParaRPr lang="it-IT" dirty="0"/>
          </a:p>
          <a:p>
            <a:pPr algn="just"/>
            <a:endParaRPr lang="it-IT" dirty="0">
              <a:latin typeface="Times New Roman" pitchFamily="18" charset="0"/>
            </a:endParaRPr>
          </a:p>
          <a:p>
            <a:pPr algn="just"/>
            <a:r>
              <a:rPr lang="it-IT" dirty="0">
                <a:latin typeface="Times New Roman" pitchFamily="18" charset="0"/>
              </a:rPr>
              <a:t> </a:t>
            </a:r>
            <a:endParaRPr lang="it-IT" dirty="0" smtClean="0">
              <a:latin typeface="Times New Roman" pitchFamily="18" charset="0"/>
            </a:endParaRPr>
          </a:p>
          <a:p>
            <a:pPr algn="just"/>
            <a:endParaRPr lang="it-IT" dirty="0">
              <a:latin typeface="Times New Roman" pitchFamily="18" charset="0"/>
            </a:endParaRPr>
          </a:p>
          <a:p>
            <a:pPr algn="just"/>
            <a:r>
              <a:rPr lang="it-IT" dirty="0">
                <a:latin typeface="Times New Roman" pitchFamily="18" charset="0"/>
              </a:rPr>
              <a:t>Dove p</a:t>
            </a:r>
            <a:r>
              <a:rPr lang="it-IT" baseline="-25000" dirty="0">
                <a:latin typeface="Times New Roman" pitchFamily="18" charset="0"/>
              </a:rPr>
              <a:t>i </a:t>
            </a:r>
            <a:r>
              <a:rPr lang="it-IT" dirty="0">
                <a:latin typeface="Times New Roman" pitchFamily="18" charset="0"/>
              </a:rPr>
              <a:t>è la probabilità che un certo individuo della popolazione sia colpito dell’effetto i avente una gravità g</a:t>
            </a:r>
            <a:r>
              <a:rPr lang="it-IT" baseline="-25000" dirty="0">
                <a:latin typeface="Times New Roman" pitchFamily="18" charset="0"/>
              </a:rPr>
              <a:t>i </a:t>
            </a:r>
            <a:r>
              <a:rPr lang="it-IT" dirty="0">
                <a:latin typeface="Times New Roman" pitchFamily="18" charset="0"/>
              </a:rPr>
              <a:t>(considerando tumori e effetti ereditari gravi si pone </a:t>
            </a:r>
            <a:r>
              <a:rPr lang="it-IT" dirty="0"/>
              <a:t> </a:t>
            </a:r>
            <a:r>
              <a:rPr lang="it-IT" dirty="0" err="1">
                <a:latin typeface="Times New Roman" pitchFamily="18" charset="0"/>
              </a:rPr>
              <a:t>gi=</a:t>
            </a:r>
            <a:r>
              <a:rPr lang="it-IT" dirty="0">
                <a:latin typeface="Times New Roman" pitchFamily="18" charset="0"/>
              </a:rPr>
              <a:t> 1)</a:t>
            </a:r>
          </a:p>
          <a:p>
            <a:pPr algn="just"/>
            <a:endParaRPr lang="it-IT" dirty="0">
              <a:latin typeface="Times New Roman" pitchFamily="18" charset="0"/>
            </a:endParaRPr>
          </a:p>
          <a:p>
            <a:pPr algn="just">
              <a:buFont typeface="Wingdings" pitchFamily="2" charset="2"/>
              <a:buChar char="Ø"/>
            </a:pPr>
            <a:r>
              <a:rPr lang="it-IT" b="1" dirty="0">
                <a:solidFill>
                  <a:srgbClr val="FF0000"/>
                </a:solidFill>
                <a:latin typeface="Times New Roman" pitchFamily="18" charset="0"/>
              </a:rPr>
              <a:t> L’equivalente di dose collettivo</a:t>
            </a:r>
            <a:r>
              <a:rPr lang="it-IT" dirty="0">
                <a:latin typeface="Times New Roman" pitchFamily="18" charset="0"/>
              </a:rPr>
              <a:t>, S:</a:t>
            </a:r>
          </a:p>
          <a:p>
            <a:pPr algn="just"/>
            <a:endParaRPr lang="it-IT" dirty="0">
              <a:latin typeface="Times New Roman" pitchFamily="18" charset="0"/>
            </a:endParaRPr>
          </a:p>
          <a:p>
            <a:pPr algn="just"/>
            <a:endParaRPr lang="it-IT" dirty="0">
              <a:latin typeface="Times New Roman" pitchFamily="18" charset="0"/>
            </a:endParaRPr>
          </a:p>
          <a:p>
            <a:pPr algn="just"/>
            <a:endParaRPr lang="it-IT" dirty="0" smtClean="0">
              <a:latin typeface="Times New Roman" pitchFamily="18" charset="0"/>
            </a:endParaRPr>
          </a:p>
          <a:p>
            <a:pPr algn="just"/>
            <a:endParaRPr lang="it-IT" dirty="0">
              <a:latin typeface="Times New Roman" pitchFamily="18" charset="0"/>
            </a:endParaRPr>
          </a:p>
          <a:p>
            <a:pPr algn="just"/>
            <a:endParaRPr lang="it-IT" dirty="0">
              <a:latin typeface="Times New Roman" pitchFamily="18" charset="0"/>
            </a:endParaRPr>
          </a:p>
          <a:p>
            <a:pPr algn="just"/>
            <a:r>
              <a:rPr lang="it-IT" dirty="0">
                <a:latin typeface="Times New Roman" pitchFamily="18" charset="0"/>
              </a:rPr>
              <a:t>Dove N(H)</a:t>
            </a:r>
            <a:r>
              <a:rPr lang="it-IT" dirty="0" err="1">
                <a:latin typeface="Times New Roman" pitchFamily="18" charset="0"/>
              </a:rPr>
              <a:t>dH</a:t>
            </a:r>
            <a:r>
              <a:rPr lang="it-IT" dirty="0">
                <a:latin typeface="Times New Roman" pitchFamily="18" charset="0"/>
              </a:rPr>
              <a:t> è il numero di individui esposti che ricevono un equivalente di dose (a corpo intero o in un certo organo) compreso tra H e </a:t>
            </a:r>
            <a:r>
              <a:rPr lang="it-IT" dirty="0" err="1">
                <a:latin typeface="Times New Roman" pitchFamily="18" charset="0"/>
              </a:rPr>
              <a:t>H+dH</a:t>
            </a:r>
            <a:r>
              <a:rPr lang="it-IT" dirty="0">
                <a:latin typeface="Times New Roman" pitchFamily="18" charset="0"/>
              </a:rPr>
              <a:t>. </a:t>
            </a:r>
          </a:p>
          <a:p>
            <a:pPr algn="just"/>
            <a:endParaRPr lang="it-IT" dirty="0">
              <a:latin typeface="Times New Roman" pitchFamily="18" charset="0"/>
            </a:endParaRPr>
          </a:p>
          <a:p>
            <a:pPr algn="just">
              <a:buClr>
                <a:srgbClr val="FF0000"/>
              </a:buClr>
            </a:pPr>
            <a:endParaRPr lang="it-IT" b="1" baseline="-25000" dirty="0">
              <a:solidFill>
                <a:srgbClr val="FF0000"/>
              </a:solidFill>
              <a:latin typeface="Times New Roman" pitchFamily="18" charset="0"/>
            </a:endParaRPr>
          </a:p>
          <a:p>
            <a:pPr algn="just"/>
            <a:r>
              <a:rPr lang="it-IT" dirty="0">
                <a:latin typeface="Times New Roman" pitchFamily="18" charset="0"/>
              </a:rPr>
              <a:t> </a:t>
            </a:r>
          </a:p>
        </p:txBody>
      </p:sp>
      <p:graphicFrame>
        <p:nvGraphicFramePr>
          <p:cNvPr id="4098" name="Object 6"/>
          <p:cNvGraphicFramePr>
            <a:graphicFrameLocks noChangeAspect="1"/>
          </p:cNvGraphicFramePr>
          <p:nvPr/>
        </p:nvGraphicFramePr>
        <p:xfrm>
          <a:off x="2428860" y="2000240"/>
          <a:ext cx="2421031" cy="584193"/>
        </p:xfrm>
        <a:graphic>
          <a:graphicData uri="http://schemas.openxmlformats.org/presentationml/2006/ole">
            <p:oleObj spid="_x0000_s4098" name="Equation" r:id="rId3" imgW="914400" imgH="266400" progId="Equation.3">
              <p:embed/>
            </p:oleObj>
          </a:graphicData>
        </a:graphic>
      </p:graphicFrame>
      <p:graphicFrame>
        <p:nvGraphicFramePr>
          <p:cNvPr id="4099" name="Object 7"/>
          <p:cNvGraphicFramePr>
            <a:graphicFrameLocks noChangeAspect="1"/>
          </p:cNvGraphicFramePr>
          <p:nvPr/>
        </p:nvGraphicFramePr>
        <p:xfrm>
          <a:off x="3786182" y="4429132"/>
          <a:ext cx="1785950" cy="807618"/>
        </p:xfrm>
        <a:graphic>
          <a:graphicData uri="http://schemas.openxmlformats.org/presentationml/2006/ole">
            <p:oleObj spid="_x0000_s4099" name="Equation" r:id="rId4" imgW="1066680" imgH="48240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6F23D352-D082-4D23-AB28-47F1740858D0}" type="slidenum">
              <a:rPr lang="it-IT" smtClean="0"/>
              <a:pPr>
                <a:defRPr/>
              </a:pPr>
              <a:t>3</a:t>
            </a:fld>
            <a:endParaRPr lang="it-IT"/>
          </a:p>
        </p:txBody>
      </p:sp>
      <p:sp>
        <p:nvSpPr>
          <p:cNvPr id="4" name="Rettangolo 3"/>
          <p:cNvSpPr/>
          <p:nvPr/>
        </p:nvSpPr>
        <p:spPr>
          <a:xfrm>
            <a:off x="428596" y="857232"/>
            <a:ext cx="8215402" cy="5632311"/>
          </a:xfrm>
          <a:prstGeom prst="rect">
            <a:avLst/>
          </a:prstGeom>
          <a:solidFill>
            <a:schemeClr val="accent6">
              <a:lumMod val="20000"/>
              <a:lumOff val="80000"/>
            </a:schemeClr>
          </a:solidFill>
        </p:spPr>
        <p:txBody>
          <a:bodyPr wrap="square">
            <a:spAutoFit/>
          </a:bodyPr>
          <a:lstStyle/>
          <a:p>
            <a:pPr algn="just">
              <a:lnSpc>
                <a:spcPct val="150000"/>
              </a:lnSpc>
            </a:pPr>
            <a:r>
              <a:rPr lang="it-IT" sz="2000" dirty="0" smtClean="0">
                <a:latin typeface="Times New Roman" pitchFamily="18" charset="0"/>
                <a:cs typeface="Times New Roman" pitchFamily="18" charset="0"/>
              </a:rPr>
              <a:t>Nessuna </a:t>
            </a:r>
            <a:r>
              <a:rPr lang="it-IT" sz="2000" dirty="0">
                <a:latin typeface="Times New Roman" pitchFamily="18" charset="0"/>
                <a:cs typeface="Times New Roman" pitchFamily="18" charset="0"/>
              </a:rPr>
              <a:t>delle grandezze dosimetriche </a:t>
            </a:r>
            <a:r>
              <a:rPr lang="it-IT" sz="2000" dirty="0" smtClean="0">
                <a:latin typeface="Times New Roman" pitchFamily="18" charset="0"/>
                <a:cs typeface="Times New Roman" pitchFamily="18" charset="0"/>
              </a:rPr>
              <a:t>è </a:t>
            </a:r>
            <a:r>
              <a:rPr lang="it-IT" sz="2000" dirty="0">
                <a:latin typeface="Times New Roman" pitchFamily="18" charset="0"/>
                <a:cs typeface="Times New Roman" pitchFamily="18" charset="0"/>
              </a:rPr>
              <a:t>per </a:t>
            </a:r>
            <a:r>
              <a:rPr lang="it-IT" sz="2000" dirty="0" smtClean="0">
                <a:latin typeface="Times New Roman" pitchFamily="18" charset="0"/>
                <a:cs typeface="Times New Roman" pitchFamily="18" charset="0"/>
              </a:rPr>
              <a:t>sua natura </a:t>
            </a:r>
            <a:r>
              <a:rPr lang="it-IT" sz="2000" dirty="0">
                <a:latin typeface="Times New Roman" pitchFamily="18" charset="0"/>
                <a:cs typeface="Times New Roman" pitchFamily="18" charset="0"/>
              </a:rPr>
              <a:t>idonea ad interpretare in modo completo gli effetti provocati dal trasferimento di </a:t>
            </a:r>
            <a:r>
              <a:rPr lang="it-IT" sz="2000" dirty="0" smtClean="0">
                <a:latin typeface="Times New Roman" pitchFamily="18" charset="0"/>
                <a:cs typeface="Times New Roman" pitchFamily="18" charset="0"/>
              </a:rPr>
              <a:t>energia dalle </a:t>
            </a:r>
            <a:r>
              <a:rPr lang="it-IT" sz="2000" dirty="0">
                <a:latin typeface="Times New Roman" pitchFamily="18" charset="0"/>
                <a:cs typeface="Times New Roman" pitchFamily="18" charset="0"/>
              </a:rPr>
              <a:t>radiazioni ionizzanti alla materia vivente. La </a:t>
            </a:r>
            <a:r>
              <a:rPr lang="it-IT" sz="2000" i="1" dirty="0">
                <a:latin typeface="Times New Roman" pitchFamily="18" charset="0"/>
                <a:cs typeface="Times New Roman" pitchFamily="18" charset="0"/>
              </a:rPr>
              <a:t>dose assorbita</a:t>
            </a:r>
            <a:r>
              <a:rPr lang="it-IT" sz="2000" dirty="0">
                <a:latin typeface="Times New Roman" pitchFamily="18" charset="0"/>
                <a:cs typeface="Times New Roman" pitchFamily="18" charset="0"/>
              </a:rPr>
              <a:t>, ad </a:t>
            </a:r>
            <a:r>
              <a:rPr lang="it-IT" sz="2000" dirty="0" smtClean="0">
                <a:latin typeface="Times New Roman" pitchFamily="18" charset="0"/>
                <a:cs typeface="Times New Roman" pitchFamily="18" charset="0"/>
              </a:rPr>
              <a:t>es. </a:t>
            </a:r>
            <a:r>
              <a:rPr lang="it-IT" sz="2000" dirty="0">
                <a:latin typeface="Times New Roman" pitchFamily="18" charset="0"/>
                <a:cs typeface="Times New Roman" pitchFamily="18" charset="0"/>
              </a:rPr>
              <a:t>non consente </a:t>
            </a:r>
            <a:r>
              <a:rPr lang="it-IT" sz="2000" dirty="0" smtClean="0">
                <a:latin typeface="Times New Roman" pitchFamily="18" charset="0"/>
                <a:cs typeface="Times New Roman" pitchFamily="18" charset="0"/>
              </a:rPr>
              <a:t>di tenere </a:t>
            </a:r>
            <a:r>
              <a:rPr lang="it-IT" sz="2000" dirty="0">
                <a:latin typeface="Times New Roman" pitchFamily="18" charset="0"/>
                <a:cs typeface="Times New Roman" pitchFamily="18" charset="0"/>
              </a:rPr>
              <a:t>conto della diversità degli effetti biologici indotti da </a:t>
            </a:r>
            <a:r>
              <a:rPr lang="it-IT" sz="2000" u="sng" dirty="0">
                <a:latin typeface="Times New Roman" pitchFamily="18" charset="0"/>
                <a:cs typeface="Times New Roman" pitchFamily="18" charset="0"/>
              </a:rPr>
              <a:t>radiazioni di diversa qualità</a:t>
            </a:r>
            <a:r>
              <a:rPr lang="it-IT" sz="2000" dirty="0">
                <a:latin typeface="Times New Roman" pitchFamily="18" charset="0"/>
                <a:cs typeface="Times New Roman" pitchFamily="18" charset="0"/>
              </a:rPr>
              <a:t>. </a:t>
            </a:r>
            <a:r>
              <a:rPr lang="it-IT" sz="2000" dirty="0" smtClean="0">
                <a:latin typeface="Times New Roman" pitchFamily="18" charset="0"/>
                <a:cs typeface="Times New Roman" pitchFamily="18" charset="0"/>
              </a:rPr>
              <a:t>A parità </a:t>
            </a:r>
            <a:r>
              <a:rPr lang="it-IT" sz="2000" dirty="0">
                <a:latin typeface="Times New Roman" pitchFamily="18" charset="0"/>
                <a:cs typeface="Times New Roman" pitchFamily="18" charset="0"/>
              </a:rPr>
              <a:t>di dose assorbita, in un medesimo tessuto biologico possono manifestarsi effetti diversi, </a:t>
            </a:r>
            <a:r>
              <a:rPr lang="it-IT" sz="2000" dirty="0" smtClean="0">
                <a:latin typeface="Times New Roman" pitchFamily="18" charset="0"/>
                <a:cs typeface="Times New Roman" pitchFamily="18" charset="0"/>
              </a:rPr>
              <a:t>a seconda </a:t>
            </a:r>
            <a:r>
              <a:rPr lang="it-IT" sz="2000" dirty="0">
                <a:latin typeface="Times New Roman" pitchFamily="18" charset="0"/>
                <a:cs typeface="Times New Roman" pitchFamily="18" charset="0"/>
              </a:rPr>
              <a:t>dei diversi tipi di radiazione incidente. Viceversa, a parità di dose assorbita e di qualità </a:t>
            </a:r>
            <a:r>
              <a:rPr lang="it-IT" sz="2000" dirty="0" smtClean="0">
                <a:latin typeface="Times New Roman" pitchFamily="18" charset="0"/>
                <a:cs typeface="Times New Roman" pitchFamily="18" charset="0"/>
              </a:rPr>
              <a:t>di radiazione </a:t>
            </a:r>
            <a:r>
              <a:rPr lang="it-IT" sz="2000" dirty="0">
                <a:latin typeface="Times New Roman" pitchFamily="18" charset="0"/>
                <a:cs typeface="Times New Roman" pitchFamily="18" charset="0"/>
              </a:rPr>
              <a:t>incidente, il danno biologico può essere ben diverso a seconda del </a:t>
            </a:r>
            <a:r>
              <a:rPr lang="it-IT" sz="2000" u="sng" dirty="0">
                <a:latin typeface="Times New Roman" pitchFamily="18" charset="0"/>
                <a:cs typeface="Times New Roman" pitchFamily="18" charset="0"/>
              </a:rPr>
              <a:t>tipo di </a:t>
            </a:r>
            <a:r>
              <a:rPr lang="it-IT" sz="2000" u="sng" dirty="0" smtClean="0">
                <a:latin typeface="Times New Roman" pitchFamily="18" charset="0"/>
                <a:cs typeface="Times New Roman" pitchFamily="18" charset="0"/>
              </a:rPr>
              <a:t>tessuto irradiato</a:t>
            </a:r>
            <a:r>
              <a:rPr lang="it-IT" sz="2000" u="sng" dirty="0">
                <a:latin typeface="Times New Roman" pitchFamily="18" charset="0"/>
                <a:cs typeface="Times New Roman" pitchFamily="18" charset="0"/>
              </a:rPr>
              <a:t>. </a:t>
            </a:r>
            <a:endParaRPr lang="it-IT" sz="2000" u="sng" dirty="0" smtClean="0">
              <a:latin typeface="Times New Roman" pitchFamily="18" charset="0"/>
              <a:cs typeface="Times New Roman" pitchFamily="18" charset="0"/>
            </a:endParaRPr>
          </a:p>
          <a:p>
            <a:pPr algn="just">
              <a:lnSpc>
                <a:spcPct val="150000"/>
              </a:lnSpc>
            </a:pPr>
            <a:r>
              <a:rPr lang="it-IT" sz="2000" dirty="0" smtClean="0">
                <a:latin typeface="Times New Roman" pitchFamily="18" charset="0"/>
                <a:cs typeface="Times New Roman" pitchFamily="18" charset="0"/>
              </a:rPr>
              <a:t>Quindi </a:t>
            </a:r>
            <a:r>
              <a:rPr lang="it-IT" sz="2000" dirty="0">
                <a:latin typeface="Times New Roman" pitchFamily="18" charset="0"/>
                <a:cs typeface="Times New Roman" pitchFamily="18" charset="0"/>
              </a:rPr>
              <a:t>in qualche modo, ciascun tipo di radiazione è caratterizzato da una </a:t>
            </a:r>
            <a:r>
              <a:rPr lang="it-IT" sz="2000" dirty="0" smtClean="0">
                <a:latin typeface="Times New Roman" pitchFamily="18" charset="0"/>
                <a:cs typeface="Times New Roman" pitchFamily="18" charset="0"/>
              </a:rPr>
              <a:t>propria </a:t>
            </a:r>
            <a:r>
              <a:rPr lang="it-IT" sz="2000" b="1" dirty="0" smtClean="0">
                <a:solidFill>
                  <a:srgbClr val="FF0000"/>
                </a:solidFill>
                <a:latin typeface="Times New Roman" pitchFamily="18" charset="0"/>
                <a:cs typeface="Times New Roman" pitchFamily="18" charset="0"/>
              </a:rPr>
              <a:t>“</a:t>
            </a:r>
            <a:r>
              <a:rPr lang="it-IT" sz="2000" b="1" dirty="0">
                <a:solidFill>
                  <a:srgbClr val="FF0000"/>
                </a:solidFill>
                <a:latin typeface="Times New Roman" pitchFamily="18" charset="0"/>
                <a:cs typeface="Times New Roman" pitchFamily="18" charset="0"/>
              </a:rPr>
              <a:t>pericolosità” biologica, </a:t>
            </a:r>
            <a:r>
              <a:rPr lang="it-IT" sz="2000" dirty="0">
                <a:latin typeface="Times New Roman" pitchFamily="18" charset="0"/>
                <a:cs typeface="Times New Roman" pitchFamily="18" charset="0"/>
              </a:rPr>
              <a:t>e inversamente, ciascun tessuto (o organo umano) da una </a:t>
            </a:r>
            <a:r>
              <a:rPr lang="it-IT" sz="2000" dirty="0" smtClean="0">
                <a:latin typeface="Times New Roman" pitchFamily="18" charset="0"/>
                <a:cs typeface="Times New Roman" pitchFamily="18" charset="0"/>
              </a:rPr>
              <a:t>propria </a:t>
            </a:r>
            <a:r>
              <a:rPr lang="it-IT" sz="2000" b="1" dirty="0" smtClean="0">
                <a:solidFill>
                  <a:srgbClr val="FF0000"/>
                </a:solidFill>
                <a:latin typeface="Times New Roman" pitchFamily="18" charset="0"/>
                <a:cs typeface="Times New Roman" pitchFamily="18" charset="0"/>
              </a:rPr>
              <a:t>“</a:t>
            </a:r>
            <a:r>
              <a:rPr lang="it-IT" sz="2000" b="1" dirty="0">
                <a:solidFill>
                  <a:srgbClr val="FF0000"/>
                </a:solidFill>
                <a:latin typeface="Times New Roman" pitchFamily="18" charset="0"/>
                <a:cs typeface="Times New Roman" pitchFamily="18" charset="0"/>
              </a:rPr>
              <a:t>suscettibilità” alle radiazioni.</a:t>
            </a:r>
          </a:p>
        </p:txBody>
      </p:sp>
      <p:sp>
        <p:nvSpPr>
          <p:cNvPr id="5" name="Rectangle 27"/>
          <p:cNvSpPr>
            <a:spLocks noChangeArrowheads="1"/>
          </p:cNvSpPr>
          <p:nvPr/>
        </p:nvSpPr>
        <p:spPr bwMode="auto">
          <a:xfrm>
            <a:off x="1500166" y="0"/>
            <a:ext cx="6357982" cy="584775"/>
          </a:xfrm>
          <a:prstGeom prst="rect">
            <a:avLst/>
          </a:prstGeom>
          <a:noFill/>
          <a:ln w="9525" algn="ctr">
            <a:noFill/>
            <a:miter lim="800000"/>
            <a:headEnd/>
            <a:tailEnd/>
          </a:ln>
        </p:spPr>
        <p:txBody>
          <a:bodyPr wrap="square">
            <a:spAutoFit/>
          </a:bodyPr>
          <a:lstStyle/>
          <a:p>
            <a:pPr>
              <a:spcBef>
                <a:spcPct val="50000"/>
              </a:spcBef>
            </a:pPr>
            <a:r>
              <a:rPr lang="it-IT" sz="3200" b="1" u="sng" dirty="0">
                <a:solidFill>
                  <a:srgbClr val="FF3300"/>
                </a:solidFill>
                <a:latin typeface="Times New Roman" pitchFamily="18" charset="0"/>
              </a:rPr>
              <a:t>Grandezze </a:t>
            </a:r>
            <a:r>
              <a:rPr lang="it-IT" sz="3200" b="1" u="sng" dirty="0" err="1" smtClean="0">
                <a:solidFill>
                  <a:srgbClr val="FF3300"/>
                </a:solidFill>
                <a:latin typeface="Times New Roman" pitchFamily="18" charset="0"/>
              </a:rPr>
              <a:t>radioprotezionistiche</a:t>
            </a:r>
            <a:endParaRPr lang="it-IT" sz="3200" u="sng" dirty="0">
              <a:solidFill>
                <a:srgbClr val="FF3300"/>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30</a:t>
            </a:fld>
            <a:endParaRPr lang="it-IT"/>
          </a:p>
        </p:txBody>
      </p:sp>
      <p:sp>
        <p:nvSpPr>
          <p:cNvPr id="4" name="Rettangolo 3"/>
          <p:cNvSpPr/>
          <p:nvPr/>
        </p:nvSpPr>
        <p:spPr>
          <a:xfrm>
            <a:off x="500034" y="1142984"/>
            <a:ext cx="8072494" cy="646331"/>
          </a:xfrm>
          <a:prstGeom prst="rect">
            <a:avLst/>
          </a:prstGeom>
        </p:spPr>
        <p:txBody>
          <a:bodyPr wrap="square">
            <a:spAutoFit/>
          </a:bodyPr>
          <a:lstStyle/>
          <a:p>
            <a:r>
              <a:rPr lang="it-IT" dirty="0" smtClean="0">
                <a:latin typeface="Times New Roman" pitchFamily="18" charset="0"/>
              </a:rPr>
              <a:t>Nel caso di irradiazioni non uniformi si introduce l’equivalente di dose efficace, pertanto analogamente </a:t>
            </a:r>
            <a:r>
              <a:rPr lang="it-IT" b="1" dirty="0" smtClean="0">
                <a:solidFill>
                  <a:srgbClr val="FF0000"/>
                </a:solidFill>
                <a:latin typeface="Times New Roman" pitchFamily="18" charset="0"/>
              </a:rPr>
              <a:t>l’equivalente di dose efficace collettivo S</a:t>
            </a:r>
            <a:r>
              <a:rPr lang="it-IT" b="1" baseline="-25000" dirty="0" smtClean="0">
                <a:solidFill>
                  <a:srgbClr val="FF0000"/>
                </a:solidFill>
                <a:latin typeface="Times New Roman" pitchFamily="18" charset="0"/>
              </a:rPr>
              <a:t>E</a:t>
            </a:r>
            <a:endParaRPr lang="it-IT" dirty="0"/>
          </a:p>
        </p:txBody>
      </p:sp>
      <p:graphicFrame>
        <p:nvGraphicFramePr>
          <p:cNvPr id="55298" name="Object 8"/>
          <p:cNvGraphicFramePr>
            <a:graphicFrameLocks noChangeAspect="1"/>
          </p:cNvGraphicFramePr>
          <p:nvPr/>
        </p:nvGraphicFramePr>
        <p:xfrm>
          <a:off x="2643174" y="2285992"/>
          <a:ext cx="2470324" cy="785818"/>
        </p:xfrm>
        <a:graphic>
          <a:graphicData uri="http://schemas.openxmlformats.org/presentationml/2006/ole">
            <p:oleObj spid="_x0000_s55298" name="Equation" r:id="rId3" imgW="1371600" imgH="482400" progId="Equation.3">
              <p:embed/>
            </p:oleObj>
          </a:graphicData>
        </a:graphic>
      </p:graphicFrame>
      <p:sp>
        <p:nvSpPr>
          <p:cNvPr id="6" name="Rectangle 4"/>
          <p:cNvSpPr>
            <a:spLocks noChangeArrowheads="1"/>
          </p:cNvSpPr>
          <p:nvPr/>
        </p:nvSpPr>
        <p:spPr bwMode="auto">
          <a:xfrm>
            <a:off x="827088" y="188913"/>
            <a:ext cx="7042150" cy="457200"/>
          </a:xfrm>
          <a:prstGeom prst="rect">
            <a:avLst/>
          </a:prstGeom>
          <a:noFill/>
          <a:ln w="9525" algn="ctr">
            <a:noFill/>
            <a:miter lim="800000"/>
            <a:headEnd/>
            <a:tailEnd/>
          </a:ln>
        </p:spPr>
        <p:txBody>
          <a:bodyPr wrap="none">
            <a:spAutoFit/>
          </a:bodyPr>
          <a:lstStyle/>
          <a:p>
            <a:pPr>
              <a:spcBef>
                <a:spcPct val="50000"/>
              </a:spcBef>
            </a:pPr>
            <a:r>
              <a:rPr lang="it-IT" sz="2400" b="1" u="sng" dirty="0">
                <a:solidFill>
                  <a:srgbClr val="FF3300"/>
                </a:solidFill>
                <a:latin typeface="Times New Roman" pitchFamily="18" charset="0"/>
              </a:rPr>
              <a:t>Grandezze protezionistiche relative alla popolazione</a:t>
            </a:r>
            <a:r>
              <a:rPr lang="it-IT" sz="2400" u="sng" dirty="0">
                <a:solidFill>
                  <a:srgbClr val="FF3300"/>
                </a:solidFill>
                <a:latin typeface="Times New Roman" pitchFamily="18" charset="0"/>
              </a:rPr>
              <a:t> </a:t>
            </a:r>
          </a:p>
        </p:txBody>
      </p:sp>
      <p:sp>
        <p:nvSpPr>
          <p:cNvPr id="7" name="Rettangolo 6"/>
          <p:cNvSpPr/>
          <p:nvPr/>
        </p:nvSpPr>
        <p:spPr>
          <a:xfrm>
            <a:off x="571472" y="3429000"/>
            <a:ext cx="8072494" cy="2529923"/>
          </a:xfrm>
          <a:prstGeom prst="rect">
            <a:avLst/>
          </a:prstGeom>
        </p:spPr>
        <p:txBody>
          <a:bodyPr wrap="square">
            <a:spAutoFit/>
          </a:bodyPr>
          <a:lstStyle/>
          <a:p>
            <a:pPr>
              <a:spcBef>
                <a:spcPct val="20000"/>
              </a:spcBef>
              <a:buClr>
                <a:srgbClr val="FF0000"/>
              </a:buClr>
              <a:buFont typeface="Wingdings" pitchFamily="2" charset="2"/>
              <a:buChar char="Ø"/>
            </a:pPr>
            <a:r>
              <a:rPr lang="it-IT" dirty="0" smtClean="0">
                <a:latin typeface="Times New Roman" pitchFamily="18" charset="0"/>
              </a:rPr>
              <a:t> Si dimostra che il detrimento sanitario è direttamente proporzionale all’equivalente di dose efficace collettivo:</a:t>
            </a:r>
          </a:p>
          <a:p>
            <a:pPr>
              <a:spcBef>
                <a:spcPct val="20000"/>
              </a:spcBef>
            </a:pPr>
            <a:endParaRPr lang="it-IT" dirty="0" smtClean="0">
              <a:latin typeface="Times New Roman" pitchFamily="18" charset="0"/>
            </a:endParaRPr>
          </a:p>
          <a:p>
            <a:pPr>
              <a:spcBef>
                <a:spcPct val="20000"/>
              </a:spcBef>
            </a:pPr>
            <a:endParaRPr lang="it-IT" dirty="0" smtClean="0">
              <a:latin typeface="Times New Roman" pitchFamily="18" charset="0"/>
            </a:endParaRPr>
          </a:p>
          <a:p>
            <a:pPr>
              <a:spcBef>
                <a:spcPct val="20000"/>
              </a:spcBef>
            </a:pPr>
            <a:endParaRPr lang="it-IT" dirty="0" smtClean="0">
              <a:latin typeface="Times New Roman" pitchFamily="18" charset="0"/>
            </a:endParaRPr>
          </a:p>
          <a:p>
            <a:pPr algn="just">
              <a:spcBef>
                <a:spcPct val="20000"/>
              </a:spcBef>
            </a:pPr>
            <a:r>
              <a:rPr lang="it-IT" dirty="0" smtClean="0">
                <a:latin typeface="Times New Roman" pitchFamily="18" charset="0"/>
              </a:rPr>
              <a:t>Dove R è il fattore di rischio globale. S</a:t>
            </a:r>
            <a:r>
              <a:rPr lang="it-IT" baseline="-25000" dirty="0" smtClean="0">
                <a:latin typeface="Times New Roman" pitchFamily="18" charset="0"/>
              </a:rPr>
              <a:t>E </a:t>
            </a:r>
            <a:r>
              <a:rPr lang="it-IT" dirty="0" smtClean="0">
                <a:latin typeface="Times New Roman" pitchFamily="18" charset="0"/>
              </a:rPr>
              <a:t>è di assoluto rilievo nella programmazione dei provvedimenti di radioprotezione. Il detrimento sanitario viene impiegato per fare il bilancio tra i rischi e i benefici nell’uso delle radiazioni ionizzanti.</a:t>
            </a:r>
            <a:endParaRPr lang="it-IT" dirty="0">
              <a:latin typeface="Times New Roman" pitchFamily="18" charset="0"/>
            </a:endParaRPr>
          </a:p>
        </p:txBody>
      </p:sp>
      <p:graphicFrame>
        <p:nvGraphicFramePr>
          <p:cNvPr id="55299" name="Object 4"/>
          <p:cNvGraphicFramePr>
            <a:graphicFrameLocks noChangeAspect="1"/>
          </p:cNvGraphicFramePr>
          <p:nvPr/>
        </p:nvGraphicFramePr>
        <p:xfrm>
          <a:off x="3857619" y="4143380"/>
          <a:ext cx="1774835" cy="619127"/>
        </p:xfrm>
        <a:graphic>
          <a:graphicData uri="http://schemas.openxmlformats.org/presentationml/2006/ole">
            <p:oleObj spid="_x0000_s55299" name="Equation" r:id="rId4" imgW="558720" imgH="21564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egnaposto numero diapositiva 3"/>
          <p:cNvSpPr>
            <a:spLocks noGrp="1"/>
          </p:cNvSpPr>
          <p:nvPr>
            <p:ph type="sldNum" sz="quarter" idx="12"/>
          </p:nvPr>
        </p:nvSpPr>
        <p:spPr>
          <a:noFill/>
        </p:spPr>
        <p:txBody>
          <a:bodyPr/>
          <a:lstStyle/>
          <a:p>
            <a:fld id="{413B291A-8223-4894-B000-1A4A7A64E6D9}" type="slidenum">
              <a:rPr lang="it-IT" smtClean="0"/>
              <a:pPr/>
              <a:t>31</a:t>
            </a:fld>
            <a:endParaRPr lang="it-IT" smtClean="0"/>
          </a:p>
        </p:txBody>
      </p:sp>
      <p:sp>
        <p:nvSpPr>
          <p:cNvPr id="5126" name="Rectangle 5"/>
          <p:cNvSpPr>
            <a:spLocks noChangeArrowheads="1"/>
          </p:cNvSpPr>
          <p:nvPr/>
        </p:nvSpPr>
        <p:spPr bwMode="auto">
          <a:xfrm>
            <a:off x="357158" y="785794"/>
            <a:ext cx="8229600" cy="4525963"/>
          </a:xfrm>
          <a:prstGeom prst="rect">
            <a:avLst/>
          </a:prstGeom>
          <a:noFill/>
          <a:ln w="9525">
            <a:noFill/>
            <a:miter lim="800000"/>
            <a:headEnd/>
            <a:tailEnd/>
          </a:ln>
        </p:spPr>
        <p:txBody>
          <a:bodyPr/>
          <a:lstStyle/>
          <a:p>
            <a:pPr>
              <a:lnSpc>
                <a:spcPct val="80000"/>
              </a:lnSpc>
              <a:spcBef>
                <a:spcPct val="20000"/>
              </a:spcBef>
            </a:pPr>
            <a:endParaRPr lang="it-IT" dirty="0">
              <a:latin typeface="Times New Roman" pitchFamily="18" charset="0"/>
            </a:endParaRPr>
          </a:p>
          <a:p>
            <a:pPr>
              <a:lnSpc>
                <a:spcPct val="80000"/>
              </a:lnSpc>
              <a:spcBef>
                <a:spcPct val="20000"/>
              </a:spcBef>
            </a:pPr>
            <a:endParaRPr lang="it-IT" dirty="0">
              <a:latin typeface="Times New Roman" pitchFamily="18" charset="0"/>
            </a:endParaRPr>
          </a:p>
          <a:p>
            <a:pPr algn="just">
              <a:spcBef>
                <a:spcPct val="20000"/>
              </a:spcBef>
              <a:buClr>
                <a:srgbClr val="FF0000"/>
              </a:buClr>
              <a:buFont typeface="Wingdings" pitchFamily="2" charset="2"/>
              <a:buChar char="Ø"/>
            </a:pPr>
            <a:r>
              <a:rPr lang="it-IT" dirty="0">
                <a:latin typeface="Times New Roman" pitchFamily="18" charset="0"/>
              </a:rPr>
              <a:t>  La dose collettiva è legata al numero di individui che costituiscono il gruppo della popolazione in esame. Può essere significativo introdurre il concetto di equivalente di dose ricevuto da un solo individuo appartenente a tale gruppo: </a:t>
            </a:r>
            <a:r>
              <a:rPr lang="it-IT" b="1" dirty="0">
                <a:solidFill>
                  <a:srgbClr val="FF0000"/>
                </a:solidFill>
                <a:latin typeface="Times New Roman" pitchFamily="18" charset="0"/>
              </a:rPr>
              <a:t>equivalente di dose (o dose efficace) pro-capite</a:t>
            </a:r>
            <a:r>
              <a:rPr lang="it-IT" dirty="0">
                <a:latin typeface="Times New Roman" pitchFamily="18" charset="0"/>
              </a:rPr>
              <a:t>.  </a:t>
            </a:r>
          </a:p>
          <a:p>
            <a:pPr>
              <a:spcBef>
                <a:spcPct val="20000"/>
              </a:spcBef>
            </a:pPr>
            <a:endParaRPr lang="it-IT" dirty="0">
              <a:latin typeface="Times New Roman" pitchFamily="18" charset="0"/>
            </a:endParaRPr>
          </a:p>
          <a:p>
            <a:pPr>
              <a:spcBef>
                <a:spcPct val="20000"/>
              </a:spcBef>
              <a:buClr>
                <a:srgbClr val="FF0000"/>
              </a:buClr>
              <a:buFont typeface="Wingdings" pitchFamily="2" charset="2"/>
              <a:buChar char="Ø"/>
            </a:pPr>
            <a:r>
              <a:rPr lang="it-IT" dirty="0">
                <a:latin typeface="Times New Roman" pitchFamily="18" charset="0"/>
              </a:rPr>
              <a:t>  In caso di irradiazioni prolungate nel tempo si definisce </a:t>
            </a:r>
            <a:r>
              <a:rPr lang="it-IT" b="1" dirty="0">
                <a:solidFill>
                  <a:srgbClr val="FF0000"/>
                </a:solidFill>
                <a:latin typeface="Times New Roman" pitchFamily="18" charset="0"/>
              </a:rPr>
              <a:t>l’impegno di equivalente di dose efficace collettivo S</a:t>
            </a:r>
            <a:r>
              <a:rPr lang="it-IT" b="1" baseline="-25000" dirty="0">
                <a:solidFill>
                  <a:srgbClr val="FF0000"/>
                </a:solidFill>
                <a:latin typeface="Times New Roman" pitchFamily="18" charset="0"/>
              </a:rPr>
              <a:t>E</a:t>
            </a:r>
            <a:r>
              <a:rPr lang="it-IT" b="1" baseline="30000" dirty="0">
                <a:solidFill>
                  <a:srgbClr val="FF0000"/>
                </a:solidFill>
                <a:latin typeface="Times New Roman" pitchFamily="18" charset="0"/>
              </a:rPr>
              <a:t>C</a:t>
            </a:r>
          </a:p>
          <a:p>
            <a:pPr>
              <a:spcBef>
                <a:spcPct val="20000"/>
              </a:spcBef>
              <a:buClr>
                <a:srgbClr val="FF0000"/>
              </a:buClr>
              <a:buFont typeface="Wingdings" pitchFamily="2" charset="2"/>
              <a:buChar char="Ø"/>
            </a:pPr>
            <a:endParaRPr lang="it-IT" b="1" baseline="30000" dirty="0">
              <a:solidFill>
                <a:srgbClr val="FF0000"/>
              </a:solidFill>
              <a:latin typeface="Times New Roman" pitchFamily="18" charset="0"/>
            </a:endParaRPr>
          </a:p>
          <a:p>
            <a:pPr>
              <a:spcBef>
                <a:spcPct val="20000"/>
              </a:spcBef>
              <a:buClr>
                <a:srgbClr val="FF0000"/>
              </a:buClr>
              <a:buFont typeface="Wingdings" pitchFamily="2" charset="2"/>
              <a:buChar char="Ø"/>
            </a:pPr>
            <a:endParaRPr lang="it-IT" b="1" baseline="30000" dirty="0">
              <a:solidFill>
                <a:srgbClr val="FF0000"/>
              </a:solidFill>
              <a:latin typeface="Times New Roman" pitchFamily="18" charset="0"/>
            </a:endParaRPr>
          </a:p>
          <a:p>
            <a:pPr>
              <a:spcBef>
                <a:spcPct val="20000"/>
              </a:spcBef>
              <a:buClr>
                <a:srgbClr val="FF0000"/>
              </a:buClr>
              <a:buFont typeface="Wingdings" pitchFamily="2" charset="2"/>
              <a:buChar char="Ø"/>
            </a:pPr>
            <a:endParaRPr lang="it-IT" b="1" baseline="30000" dirty="0">
              <a:solidFill>
                <a:srgbClr val="FF0000"/>
              </a:solidFill>
              <a:latin typeface="Times New Roman" pitchFamily="18" charset="0"/>
            </a:endParaRPr>
          </a:p>
          <a:p>
            <a:pPr>
              <a:spcBef>
                <a:spcPct val="20000"/>
              </a:spcBef>
              <a:buClr>
                <a:srgbClr val="FF0000"/>
              </a:buClr>
              <a:buFont typeface="Wingdings" pitchFamily="2" charset="2"/>
              <a:buNone/>
            </a:pPr>
            <a:endParaRPr lang="it-IT" dirty="0">
              <a:latin typeface="Times New Roman" pitchFamily="18" charset="0"/>
            </a:endParaRPr>
          </a:p>
          <a:p>
            <a:pPr>
              <a:spcBef>
                <a:spcPct val="20000"/>
              </a:spcBef>
              <a:buClr>
                <a:srgbClr val="FF0000"/>
              </a:buClr>
              <a:buFont typeface="Wingdings" pitchFamily="2" charset="2"/>
              <a:buNone/>
            </a:pPr>
            <a:endParaRPr lang="it-IT" dirty="0" smtClean="0">
              <a:latin typeface="Times New Roman" pitchFamily="18" charset="0"/>
            </a:endParaRPr>
          </a:p>
          <a:p>
            <a:pPr>
              <a:spcBef>
                <a:spcPct val="20000"/>
              </a:spcBef>
              <a:buClr>
                <a:srgbClr val="FF0000"/>
              </a:buClr>
              <a:buFont typeface="Wingdings" pitchFamily="2" charset="2"/>
              <a:buNone/>
            </a:pPr>
            <a:endParaRPr lang="it-IT" dirty="0">
              <a:latin typeface="Times New Roman" pitchFamily="18" charset="0"/>
            </a:endParaRPr>
          </a:p>
          <a:p>
            <a:pPr algn="just">
              <a:spcBef>
                <a:spcPct val="20000"/>
              </a:spcBef>
              <a:buClr>
                <a:srgbClr val="FF0000"/>
              </a:buClr>
              <a:buFont typeface="Wingdings" pitchFamily="2" charset="2"/>
              <a:buNone/>
            </a:pPr>
            <a:r>
              <a:rPr lang="it-IT" dirty="0">
                <a:latin typeface="Times New Roman" pitchFamily="18" charset="0"/>
              </a:rPr>
              <a:t>Dove   	è il rateo di equivalente di dose efficace in funzione del tempo.</a:t>
            </a:r>
          </a:p>
          <a:p>
            <a:pPr algn="just">
              <a:spcBef>
                <a:spcPct val="20000"/>
              </a:spcBef>
              <a:buClr>
                <a:srgbClr val="FF0000"/>
              </a:buClr>
              <a:buFont typeface="Wingdings" pitchFamily="2" charset="2"/>
              <a:buNone/>
            </a:pPr>
            <a:r>
              <a:rPr lang="it-IT" dirty="0">
                <a:latin typeface="Times New Roman" pitchFamily="18" charset="0"/>
              </a:rPr>
              <a:t>L’impegno di dose è il mezzo per stabilire le dosi future e quindi fissare i provvedimenti di controllo da adottare. </a:t>
            </a:r>
          </a:p>
          <a:p>
            <a:pPr>
              <a:spcBef>
                <a:spcPct val="20000"/>
              </a:spcBef>
              <a:buClr>
                <a:srgbClr val="FF0000"/>
              </a:buClr>
              <a:buFont typeface="Wingdings" pitchFamily="2" charset="2"/>
              <a:buChar char="Ø"/>
            </a:pPr>
            <a:endParaRPr lang="it-IT" dirty="0">
              <a:latin typeface="Times New Roman" pitchFamily="18" charset="0"/>
            </a:endParaRPr>
          </a:p>
          <a:p>
            <a:pPr>
              <a:spcBef>
                <a:spcPct val="20000"/>
              </a:spcBef>
              <a:buClr>
                <a:srgbClr val="FF0000"/>
              </a:buClr>
              <a:buFont typeface="Wingdings" pitchFamily="2" charset="2"/>
              <a:buChar char="Ø"/>
            </a:pPr>
            <a:endParaRPr lang="it-IT" b="1" baseline="-25000" dirty="0">
              <a:solidFill>
                <a:srgbClr val="FF0000"/>
              </a:solidFill>
              <a:latin typeface="Times New Roman" pitchFamily="18" charset="0"/>
            </a:endParaRPr>
          </a:p>
        </p:txBody>
      </p:sp>
      <p:graphicFrame>
        <p:nvGraphicFramePr>
          <p:cNvPr id="5123" name="Object 6"/>
          <p:cNvGraphicFramePr>
            <a:graphicFrameLocks noChangeAspect="1"/>
          </p:cNvGraphicFramePr>
          <p:nvPr/>
        </p:nvGraphicFramePr>
        <p:xfrm>
          <a:off x="4429124" y="3714752"/>
          <a:ext cx="2071702" cy="1010462"/>
        </p:xfrm>
        <a:graphic>
          <a:graphicData uri="http://schemas.openxmlformats.org/presentationml/2006/ole">
            <p:oleObj spid="_x0000_s5123" name="Equation" r:id="rId3" imgW="990360" imgH="482400" progId="Equation.3">
              <p:embed/>
            </p:oleObj>
          </a:graphicData>
        </a:graphic>
      </p:graphicFrame>
      <p:graphicFrame>
        <p:nvGraphicFramePr>
          <p:cNvPr id="5124" name="Object 7"/>
          <p:cNvGraphicFramePr>
            <a:graphicFrameLocks noChangeAspect="1"/>
          </p:cNvGraphicFramePr>
          <p:nvPr/>
        </p:nvGraphicFramePr>
        <p:xfrm>
          <a:off x="1000100" y="5072074"/>
          <a:ext cx="268287" cy="301625"/>
        </p:xfrm>
        <a:graphic>
          <a:graphicData uri="http://schemas.openxmlformats.org/presentationml/2006/ole">
            <p:oleObj spid="_x0000_s5124" name="Equation" r:id="rId4" imgW="203040" imgH="228600" progId="Equation.3">
              <p:embed/>
            </p:oleObj>
          </a:graphicData>
        </a:graphic>
      </p:graphicFrame>
      <p:sp>
        <p:nvSpPr>
          <p:cNvPr id="7" name="Rectangle 4"/>
          <p:cNvSpPr>
            <a:spLocks noChangeArrowheads="1"/>
          </p:cNvSpPr>
          <p:nvPr/>
        </p:nvSpPr>
        <p:spPr bwMode="auto">
          <a:xfrm>
            <a:off x="827088" y="188913"/>
            <a:ext cx="7042150" cy="457200"/>
          </a:xfrm>
          <a:prstGeom prst="rect">
            <a:avLst/>
          </a:prstGeom>
          <a:noFill/>
          <a:ln w="9525" algn="ctr">
            <a:noFill/>
            <a:miter lim="800000"/>
            <a:headEnd/>
            <a:tailEnd/>
          </a:ln>
        </p:spPr>
        <p:txBody>
          <a:bodyPr wrap="none">
            <a:spAutoFit/>
          </a:bodyPr>
          <a:lstStyle/>
          <a:p>
            <a:pPr>
              <a:spcBef>
                <a:spcPct val="50000"/>
              </a:spcBef>
            </a:pPr>
            <a:r>
              <a:rPr lang="it-IT" sz="2400" b="1" u="sng" dirty="0">
                <a:solidFill>
                  <a:srgbClr val="FF3300"/>
                </a:solidFill>
                <a:latin typeface="Times New Roman" pitchFamily="18" charset="0"/>
              </a:rPr>
              <a:t>Grandezze protezionistiche relative alla popolazione</a:t>
            </a:r>
            <a:r>
              <a:rPr lang="it-IT" sz="2400" u="sng" dirty="0">
                <a:solidFill>
                  <a:srgbClr val="FF3300"/>
                </a:solidFill>
                <a:latin typeface="Times New Roman" pitchFamily="18"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3"/>
          <p:cNvSpPr>
            <a:spLocks noGrp="1"/>
          </p:cNvSpPr>
          <p:nvPr>
            <p:ph type="sldNum" sz="quarter" idx="12"/>
          </p:nvPr>
        </p:nvSpPr>
        <p:spPr>
          <a:noFill/>
        </p:spPr>
        <p:txBody>
          <a:bodyPr/>
          <a:lstStyle/>
          <a:p>
            <a:fld id="{42BE60CB-8F77-4E18-A5F6-0D5FBAF7403E}" type="slidenum">
              <a:rPr lang="it-IT" smtClean="0"/>
              <a:pPr/>
              <a:t>32</a:t>
            </a:fld>
            <a:endParaRPr lang="it-IT" smtClean="0"/>
          </a:p>
        </p:txBody>
      </p:sp>
      <p:pic>
        <p:nvPicPr>
          <p:cNvPr id="13315" name="Picture 4" descr="MMj02837630000[1]"/>
          <p:cNvPicPr>
            <a:picLocks noChangeAspect="1" noChangeArrowheads="1" noCrop="1"/>
          </p:cNvPicPr>
          <p:nvPr/>
        </p:nvPicPr>
        <p:blipFill>
          <a:blip r:embed="rId2" cstate="print"/>
          <a:srcRect/>
          <a:stretch>
            <a:fillRect/>
          </a:stretch>
        </p:blipFill>
        <p:spPr bwMode="auto">
          <a:xfrm>
            <a:off x="6300788" y="2636838"/>
            <a:ext cx="1047750" cy="933450"/>
          </a:xfrm>
          <a:prstGeom prst="rect">
            <a:avLst/>
          </a:prstGeom>
          <a:noFill/>
          <a:ln w="9525">
            <a:noFill/>
            <a:miter lim="800000"/>
            <a:headEnd/>
            <a:tailEnd/>
          </a:ln>
        </p:spPr>
      </p:pic>
      <p:sp>
        <p:nvSpPr>
          <p:cNvPr id="13316" name="Text Box 6"/>
          <p:cNvSpPr txBox="1">
            <a:spLocks noChangeArrowheads="1"/>
          </p:cNvSpPr>
          <p:nvPr/>
        </p:nvSpPr>
        <p:spPr bwMode="auto">
          <a:xfrm>
            <a:off x="684213" y="1484313"/>
            <a:ext cx="1800225" cy="376237"/>
          </a:xfrm>
          <a:prstGeom prst="rect">
            <a:avLst/>
          </a:prstGeom>
          <a:noFill/>
          <a:ln w="9525">
            <a:solidFill>
              <a:srgbClr val="FF0000"/>
            </a:solidFill>
            <a:miter lim="800000"/>
            <a:headEnd/>
            <a:tailEnd/>
          </a:ln>
        </p:spPr>
        <p:txBody>
          <a:bodyPr>
            <a:spAutoFit/>
          </a:bodyPr>
          <a:lstStyle/>
          <a:p>
            <a:pPr>
              <a:spcBef>
                <a:spcPct val="50000"/>
              </a:spcBef>
            </a:pPr>
            <a:r>
              <a:rPr lang="it-IT" b="1">
                <a:latin typeface="Times New Roman" pitchFamily="18" charset="0"/>
              </a:rPr>
              <a:t>Dose assorbita</a:t>
            </a:r>
          </a:p>
        </p:txBody>
      </p:sp>
      <p:sp>
        <p:nvSpPr>
          <p:cNvPr id="13317" name="Text Box 7"/>
          <p:cNvSpPr txBox="1">
            <a:spLocks noChangeArrowheads="1"/>
          </p:cNvSpPr>
          <p:nvPr/>
        </p:nvSpPr>
        <p:spPr bwMode="auto">
          <a:xfrm>
            <a:off x="539750" y="404813"/>
            <a:ext cx="2016125" cy="650875"/>
          </a:xfrm>
          <a:prstGeom prst="rect">
            <a:avLst/>
          </a:prstGeom>
          <a:noFill/>
          <a:ln w="9525">
            <a:solidFill>
              <a:srgbClr val="FF0000"/>
            </a:solidFill>
            <a:miter lim="800000"/>
            <a:headEnd/>
            <a:tailEnd/>
          </a:ln>
        </p:spPr>
        <p:txBody>
          <a:bodyPr>
            <a:spAutoFit/>
          </a:bodyPr>
          <a:lstStyle/>
          <a:p>
            <a:pPr>
              <a:spcBef>
                <a:spcPct val="50000"/>
              </a:spcBef>
            </a:pPr>
            <a:r>
              <a:rPr lang="it-IT" b="1"/>
              <a:t>Radiazioni Ionizzanti: </a:t>
            </a:r>
            <a:r>
              <a:rPr lang="it-IT" b="1">
                <a:latin typeface="Symbol" pitchFamily="18" charset="2"/>
              </a:rPr>
              <a:t>a b g </a:t>
            </a:r>
          </a:p>
        </p:txBody>
      </p:sp>
      <p:sp>
        <p:nvSpPr>
          <p:cNvPr id="13318" name="Line 8"/>
          <p:cNvSpPr>
            <a:spLocks noChangeShapeType="1"/>
          </p:cNvSpPr>
          <p:nvPr/>
        </p:nvSpPr>
        <p:spPr bwMode="auto">
          <a:xfrm>
            <a:off x="1547813" y="1125538"/>
            <a:ext cx="0" cy="287337"/>
          </a:xfrm>
          <a:prstGeom prst="line">
            <a:avLst/>
          </a:prstGeom>
          <a:noFill/>
          <a:ln w="9525">
            <a:solidFill>
              <a:schemeClr val="tx1"/>
            </a:solidFill>
            <a:round/>
            <a:headEnd/>
            <a:tailEnd type="triangle" w="med" len="med"/>
          </a:ln>
        </p:spPr>
        <p:txBody>
          <a:bodyPr/>
          <a:lstStyle/>
          <a:p>
            <a:endParaRPr lang="it-IT"/>
          </a:p>
        </p:txBody>
      </p:sp>
      <p:sp>
        <p:nvSpPr>
          <p:cNvPr id="13319" name="Text Box 9"/>
          <p:cNvSpPr txBox="1">
            <a:spLocks noChangeArrowheads="1"/>
          </p:cNvSpPr>
          <p:nvPr/>
        </p:nvSpPr>
        <p:spPr bwMode="auto">
          <a:xfrm>
            <a:off x="611188" y="2133600"/>
            <a:ext cx="7993062" cy="376238"/>
          </a:xfrm>
          <a:prstGeom prst="rect">
            <a:avLst/>
          </a:prstGeom>
          <a:noFill/>
          <a:ln w="9525">
            <a:solidFill>
              <a:srgbClr val="FF0000"/>
            </a:solidFill>
            <a:miter lim="800000"/>
            <a:headEnd/>
            <a:tailEnd/>
          </a:ln>
        </p:spPr>
        <p:txBody>
          <a:bodyPr>
            <a:spAutoFit/>
          </a:bodyPr>
          <a:lstStyle/>
          <a:p>
            <a:pPr>
              <a:spcBef>
                <a:spcPct val="50000"/>
              </a:spcBef>
            </a:pPr>
            <a:r>
              <a:rPr lang="it-IT" b="1">
                <a:latin typeface="Times New Roman" pitchFamily="18" charset="0"/>
              </a:rPr>
              <a:t>Equivalente di dose</a:t>
            </a:r>
            <a:r>
              <a:rPr lang="it-IT">
                <a:latin typeface="Times New Roman" pitchFamily="18" charset="0"/>
              </a:rPr>
              <a:t>: </a:t>
            </a:r>
            <a:r>
              <a:rPr lang="it-IT" sz="1400">
                <a:latin typeface="Times New Roman" pitchFamily="18" charset="0"/>
              </a:rPr>
              <a:t>dose assorbita tenendo conto  del potenziale di danno delle diverse radiazioni</a:t>
            </a:r>
          </a:p>
        </p:txBody>
      </p:sp>
      <p:sp>
        <p:nvSpPr>
          <p:cNvPr id="13320" name="Text Box 10"/>
          <p:cNvSpPr txBox="1">
            <a:spLocks noChangeArrowheads="1"/>
          </p:cNvSpPr>
          <p:nvPr/>
        </p:nvSpPr>
        <p:spPr bwMode="auto">
          <a:xfrm>
            <a:off x="611188" y="2924175"/>
            <a:ext cx="5329237" cy="588963"/>
          </a:xfrm>
          <a:prstGeom prst="rect">
            <a:avLst/>
          </a:prstGeom>
          <a:noFill/>
          <a:ln w="9525">
            <a:solidFill>
              <a:srgbClr val="FF0000"/>
            </a:solidFill>
            <a:miter lim="800000"/>
            <a:headEnd/>
            <a:tailEnd/>
          </a:ln>
        </p:spPr>
        <p:txBody>
          <a:bodyPr>
            <a:spAutoFit/>
          </a:bodyPr>
          <a:lstStyle/>
          <a:p>
            <a:pPr>
              <a:spcBef>
                <a:spcPct val="50000"/>
              </a:spcBef>
            </a:pPr>
            <a:r>
              <a:rPr lang="it-IT" b="1">
                <a:latin typeface="Times New Roman" pitchFamily="18" charset="0"/>
              </a:rPr>
              <a:t>Equivalente di dose efficace</a:t>
            </a:r>
            <a:r>
              <a:rPr lang="it-IT">
                <a:latin typeface="Times New Roman" pitchFamily="18" charset="0"/>
              </a:rPr>
              <a:t>: </a:t>
            </a:r>
            <a:r>
              <a:rPr lang="it-IT" sz="1400">
                <a:latin typeface="Times New Roman" pitchFamily="18" charset="0"/>
              </a:rPr>
              <a:t>equivalente di dose valutata tenendo conto della sensibilità al danno dei diversi tessuti</a:t>
            </a:r>
          </a:p>
        </p:txBody>
      </p:sp>
      <p:pic>
        <p:nvPicPr>
          <p:cNvPr id="13321" name="Picture 11" descr="MCj02403410000[1]"/>
          <p:cNvPicPr>
            <a:picLocks noChangeAspect="1" noChangeArrowheads="1"/>
          </p:cNvPicPr>
          <p:nvPr/>
        </p:nvPicPr>
        <p:blipFill>
          <a:blip r:embed="rId3" cstate="print"/>
          <a:srcRect/>
          <a:stretch>
            <a:fillRect/>
          </a:stretch>
        </p:blipFill>
        <p:spPr bwMode="auto">
          <a:xfrm>
            <a:off x="6084888" y="3573463"/>
            <a:ext cx="1822450" cy="1336675"/>
          </a:xfrm>
          <a:prstGeom prst="rect">
            <a:avLst/>
          </a:prstGeom>
          <a:noFill/>
          <a:ln w="9525">
            <a:noFill/>
            <a:miter lim="800000"/>
            <a:headEnd/>
            <a:tailEnd/>
          </a:ln>
        </p:spPr>
      </p:pic>
      <p:sp>
        <p:nvSpPr>
          <p:cNvPr id="13322" name="Text Box 12"/>
          <p:cNvSpPr txBox="1">
            <a:spLocks noChangeArrowheads="1"/>
          </p:cNvSpPr>
          <p:nvPr/>
        </p:nvSpPr>
        <p:spPr bwMode="auto">
          <a:xfrm>
            <a:off x="611188" y="3916363"/>
            <a:ext cx="5329237" cy="588962"/>
          </a:xfrm>
          <a:prstGeom prst="rect">
            <a:avLst/>
          </a:prstGeom>
          <a:noFill/>
          <a:ln w="9525">
            <a:solidFill>
              <a:srgbClr val="FF0000"/>
            </a:solidFill>
            <a:miter lim="800000"/>
            <a:headEnd/>
            <a:tailEnd/>
          </a:ln>
        </p:spPr>
        <p:txBody>
          <a:bodyPr>
            <a:spAutoFit/>
          </a:bodyPr>
          <a:lstStyle/>
          <a:p>
            <a:pPr>
              <a:spcBef>
                <a:spcPct val="50000"/>
              </a:spcBef>
            </a:pPr>
            <a:r>
              <a:rPr lang="it-IT" b="1">
                <a:latin typeface="Times New Roman" pitchFamily="18" charset="0"/>
              </a:rPr>
              <a:t>Equivalente di dose efficace collettivo</a:t>
            </a:r>
            <a:r>
              <a:rPr lang="it-IT">
                <a:latin typeface="Times New Roman" pitchFamily="18" charset="0"/>
              </a:rPr>
              <a:t>: </a:t>
            </a:r>
            <a:r>
              <a:rPr lang="it-IT" sz="1400">
                <a:latin typeface="Times New Roman" pitchFamily="18" charset="0"/>
              </a:rPr>
              <a:t>equivalente di dose efficace assorbito da un gruppo di persone</a:t>
            </a:r>
          </a:p>
        </p:txBody>
      </p:sp>
      <p:sp>
        <p:nvSpPr>
          <p:cNvPr id="13323" name="Text Box 13"/>
          <p:cNvSpPr txBox="1">
            <a:spLocks noChangeArrowheads="1"/>
          </p:cNvSpPr>
          <p:nvPr/>
        </p:nvSpPr>
        <p:spPr bwMode="auto">
          <a:xfrm>
            <a:off x="611188" y="5554682"/>
            <a:ext cx="5329237" cy="588962"/>
          </a:xfrm>
          <a:prstGeom prst="rect">
            <a:avLst/>
          </a:prstGeom>
          <a:noFill/>
          <a:ln w="9525">
            <a:solidFill>
              <a:srgbClr val="FF0000"/>
            </a:solidFill>
            <a:miter lim="800000"/>
            <a:headEnd/>
            <a:tailEnd/>
          </a:ln>
        </p:spPr>
        <p:txBody>
          <a:bodyPr>
            <a:spAutoFit/>
          </a:bodyPr>
          <a:lstStyle/>
          <a:p>
            <a:pPr>
              <a:spcBef>
                <a:spcPct val="50000"/>
              </a:spcBef>
            </a:pPr>
            <a:r>
              <a:rPr lang="it-IT" b="1">
                <a:latin typeface="Times New Roman" pitchFamily="18" charset="0"/>
              </a:rPr>
              <a:t>Equivalente di dose efficace collettivo impegnato</a:t>
            </a:r>
            <a:r>
              <a:rPr lang="it-IT">
                <a:latin typeface="Times New Roman" pitchFamily="18" charset="0"/>
              </a:rPr>
              <a:t>: </a:t>
            </a:r>
            <a:r>
              <a:rPr lang="it-IT" sz="1400">
                <a:latin typeface="Times New Roman" pitchFamily="18" charset="0"/>
              </a:rPr>
              <a:t>equivalente di dose efficace collettivo che verrà ricevuto in futuro</a:t>
            </a:r>
          </a:p>
        </p:txBody>
      </p:sp>
      <p:cxnSp>
        <p:nvCxnSpPr>
          <p:cNvPr id="13" name="Connettore 2 12"/>
          <p:cNvCxnSpPr/>
          <p:nvPr/>
        </p:nvCxnSpPr>
        <p:spPr>
          <a:xfrm rot="5400000">
            <a:off x="6679421" y="5464983"/>
            <a:ext cx="928694" cy="1588"/>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33</a:t>
            </a:fld>
            <a:endParaRPr lang="it-IT"/>
          </a:p>
        </p:txBody>
      </p:sp>
      <p:sp>
        <p:nvSpPr>
          <p:cNvPr id="4" name="Rectangle 5"/>
          <p:cNvSpPr>
            <a:spLocks noGrp="1" noChangeArrowheads="1"/>
          </p:cNvSpPr>
          <p:nvPr>
            <p:ph type="title"/>
          </p:nvPr>
        </p:nvSpPr>
        <p:spPr bwMode="auto">
          <a:xfrm>
            <a:off x="428596" y="285728"/>
            <a:ext cx="8229600" cy="584775"/>
          </a:xfrm>
          <a:prstGeom prst="rect">
            <a:avLst/>
          </a:prstGeom>
          <a:noFill/>
          <a:ln w="9525" algn="ctr">
            <a:noFill/>
            <a:miter lim="800000"/>
            <a:headEnd/>
            <a:tailEnd/>
          </a:ln>
        </p:spPr>
        <p:txBody>
          <a:bodyPr wrap="square">
            <a:spAutoFit/>
          </a:bodyPr>
          <a:lstStyle/>
          <a:p>
            <a:pPr>
              <a:spcBef>
                <a:spcPct val="50000"/>
              </a:spcBef>
            </a:pPr>
            <a:r>
              <a:rPr lang="it-IT" sz="3200" b="1" u="sng" dirty="0" smtClean="0">
                <a:solidFill>
                  <a:srgbClr val="FF3300"/>
                </a:solidFill>
                <a:latin typeface="Times New Roman" pitchFamily="18" charset="0"/>
              </a:rPr>
              <a:t>Nuove Grandezze Operative</a:t>
            </a:r>
            <a:endParaRPr lang="it-IT" sz="3200" u="sng" dirty="0">
              <a:solidFill>
                <a:srgbClr val="FF3300"/>
              </a:solidFill>
              <a:latin typeface="Times New Roman" pitchFamily="18" charset="0"/>
            </a:endParaRPr>
          </a:p>
        </p:txBody>
      </p:sp>
      <p:sp>
        <p:nvSpPr>
          <p:cNvPr id="5" name="Rettangolo 4"/>
          <p:cNvSpPr/>
          <p:nvPr/>
        </p:nvSpPr>
        <p:spPr>
          <a:xfrm>
            <a:off x="357158" y="1000108"/>
            <a:ext cx="8286808" cy="1200329"/>
          </a:xfrm>
          <a:prstGeom prst="rect">
            <a:avLst/>
          </a:prstGeom>
        </p:spPr>
        <p:txBody>
          <a:bodyPr wrap="square">
            <a:spAutoFit/>
          </a:bodyPr>
          <a:lstStyle/>
          <a:p>
            <a:pPr algn="just"/>
            <a:r>
              <a:rPr lang="it-IT" dirty="0" smtClean="0">
                <a:latin typeface="Times New Roman" pitchFamily="18" charset="0"/>
                <a:cs typeface="Times New Roman" pitchFamily="18" charset="0"/>
              </a:rPr>
              <a:t>Sono state introdotte nuove quantità </a:t>
            </a:r>
            <a:r>
              <a:rPr lang="it-IT" dirty="0">
                <a:latin typeface="Times New Roman" pitchFamily="18" charset="0"/>
                <a:cs typeface="Times New Roman" pitchFamily="18" charset="0"/>
              </a:rPr>
              <a:t>operative </a:t>
            </a:r>
            <a:r>
              <a:rPr lang="it-IT" dirty="0" smtClean="0">
                <a:latin typeface="Times New Roman" pitchFamily="18" charset="0"/>
                <a:cs typeface="Times New Roman" pitchFamily="18" charset="0"/>
              </a:rPr>
              <a:t>per l’irradiazione esterna. Esse sono </a:t>
            </a:r>
            <a:r>
              <a:rPr lang="it-IT" dirty="0">
                <a:latin typeface="Times New Roman" pitchFamily="18" charset="0"/>
                <a:cs typeface="Times New Roman" pitchFamily="18" charset="0"/>
              </a:rPr>
              <a:t>classificate in due categorie</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a:p>
            <a:pPr marL="342900" indent="-342900" algn="just">
              <a:buFont typeface="+mj-lt"/>
              <a:buAutoNum type="arabicPeriod"/>
            </a:pPr>
            <a:r>
              <a:rPr lang="it-IT" b="1" dirty="0">
                <a:latin typeface="Times New Roman" pitchFamily="18" charset="0"/>
                <a:cs typeface="Times New Roman" pitchFamily="18" charset="0"/>
              </a:rPr>
              <a:t>monitoraggio </a:t>
            </a:r>
            <a:r>
              <a:rPr lang="it-IT" b="1" dirty="0" smtClean="0">
                <a:latin typeface="Times New Roman" pitchFamily="18" charset="0"/>
                <a:cs typeface="Times New Roman" pitchFamily="18" charset="0"/>
              </a:rPr>
              <a:t>ambientale</a:t>
            </a:r>
          </a:p>
          <a:p>
            <a:pPr marL="342900" indent="-342900" algn="just">
              <a:buFont typeface="+mj-lt"/>
              <a:buAutoNum type="arabicPeriod"/>
            </a:pPr>
            <a:r>
              <a:rPr lang="it-IT" b="1" dirty="0" smtClean="0">
                <a:latin typeface="Times New Roman" pitchFamily="18" charset="0"/>
                <a:cs typeface="Times New Roman" pitchFamily="18" charset="0"/>
              </a:rPr>
              <a:t>monitoraggio </a:t>
            </a:r>
            <a:r>
              <a:rPr lang="it-IT" b="1" dirty="0">
                <a:latin typeface="Times New Roman" pitchFamily="18" charset="0"/>
                <a:cs typeface="Times New Roman" pitchFamily="18" charset="0"/>
              </a:rPr>
              <a:t>personale.</a:t>
            </a:r>
            <a:endParaRPr lang="it-IT" dirty="0">
              <a:latin typeface="Times New Roman" pitchFamily="18" charset="0"/>
              <a:cs typeface="Times New Roman" pitchFamily="18" charset="0"/>
            </a:endParaRPr>
          </a:p>
        </p:txBody>
      </p:sp>
      <p:sp>
        <p:nvSpPr>
          <p:cNvPr id="6" name="Rettangolo 5"/>
          <p:cNvSpPr/>
          <p:nvPr/>
        </p:nvSpPr>
        <p:spPr>
          <a:xfrm>
            <a:off x="500034" y="2214554"/>
            <a:ext cx="3082895" cy="397032"/>
          </a:xfrm>
          <a:prstGeom prst="rect">
            <a:avLst/>
          </a:prstGeom>
        </p:spPr>
        <p:txBody>
          <a:bodyPr wrap="none">
            <a:spAutoFit/>
          </a:bodyPr>
          <a:lstStyle/>
          <a:p>
            <a:pPr marL="342900" indent="-342900" algn="just">
              <a:lnSpc>
                <a:spcPct val="110000"/>
              </a:lnSpc>
              <a:spcBef>
                <a:spcPct val="20000"/>
              </a:spcBef>
              <a:buClr>
                <a:srgbClr val="FF0000"/>
              </a:buClr>
              <a:buFont typeface="Wingdings" pitchFamily="2" charset="2"/>
              <a:buChar char="Ø"/>
            </a:pPr>
            <a:r>
              <a:rPr lang="it-IT" b="1" u="sng" dirty="0" smtClean="0">
                <a:latin typeface="Times New Roman" pitchFamily="18" charset="0"/>
              </a:rPr>
              <a:t>Monitoraggio ambientale</a:t>
            </a:r>
            <a:r>
              <a:rPr lang="it-IT" dirty="0" smtClean="0">
                <a:latin typeface="Times New Roman" pitchFamily="18" charset="0"/>
              </a:rPr>
              <a:t> </a:t>
            </a:r>
            <a:endParaRPr lang="it-IT" dirty="0">
              <a:latin typeface="Times New Roman" pitchFamily="18" charset="0"/>
            </a:endParaRPr>
          </a:p>
        </p:txBody>
      </p:sp>
      <p:grpSp>
        <p:nvGrpSpPr>
          <p:cNvPr id="2" name="Group 5"/>
          <p:cNvGrpSpPr>
            <a:grpSpLocks/>
          </p:cNvGrpSpPr>
          <p:nvPr/>
        </p:nvGrpSpPr>
        <p:grpSpPr bwMode="auto">
          <a:xfrm>
            <a:off x="500034" y="4786322"/>
            <a:ext cx="8208962" cy="1655762"/>
            <a:chOff x="385" y="3067"/>
            <a:chExt cx="5171" cy="1043"/>
          </a:xfrm>
        </p:grpSpPr>
        <p:sp>
          <p:nvSpPr>
            <p:cNvPr id="8" name="Oval 6"/>
            <p:cNvSpPr>
              <a:spLocks noChangeArrowheads="1"/>
            </p:cNvSpPr>
            <p:nvPr/>
          </p:nvSpPr>
          <p:spPr bwMode="auto">
            <a:xfrm>
              <a:off x="2517" y="3374"/>
              <a:ext cx="590" cy="544"/>
            </a:xfrm>
            <a:prstGeom prst="ellipse">
              <a:avLst/>
            </a:prstGeom>
            <a:noFill/>
            <a:ln w="9525">
              <a:solidFill>
                <a:schemeClr val="tx1"/>
              </a:solidFill>
              <a:round/>
              <a:headEnd/>
              <a:tailEnd/>
            </a:ln>
          </p:spPr>
          <p:txBody>
            <a:bodyPr wrap="none" anchor="ctr"/>
            <a:lstStyle/>
            <a:p>
              <a:endParaRPr lang="it-IT"/>
            </a:p>
          </p:txBody>
        </p:sp>
        <p:sp>
          <p:nvSpPr>
            <p:cNvPr id="9" name="Text Box 7"/>
            <p:cNvSpPr txBox="1">
              <a:spLocks noChangeArrowheads="1"/>
            </p:cNvSpPr>
            <p:nvPr/>
          </p:nvSpPr>
          <p:spPr bwMode="auto">
            <a:xfrm>
              <a:off x="2844" y="3555"/>
              <a:ext cx="172" cy="231"/>
            </a:xfrm>
            <a:prstGeom prst="rect">
              <a:avLst/>
            </a:prstGeom>
            <a:noFill/>
            <a:ln w="9525">
              <a:noFill/>
              <a:miter lim="800000"/>
              <a:headEnd/>
              <a:tailEnd/>
            </a:ln>
          </p:spPr>
          <p:txBody>
            <a:bodyPr>
              <a:spAutoFit/>
            </a:bodyPr>
            <a:lstStyle/>
            <a:p>
              <a:pPr>
                <a:spcBef>
                  <a:spcPct val="50000"/>
                </a:spcBef>
              </a:pPr>
              <a:r>
                <a:rPr lang="it-IT" b="1"/>
                <a:t>P</a:t>
              </a:r>
            </a:p>
          </p:txBody>
        </p:sp>
        <p:sp>
          <p:nvSpPr>
            <p:cNvPr id="10" name="Line 8"/>
            <p:cNvSpPr>
              <a:spLocks noChangeShapeType="1"/>
            </p:cNvSpPr>
            <p:nvPr/>
          </p:nvSpPr>
          <p:spPr bwMode="auto">
            <a:xfrm>
              <a:off x="1837" y="3510"/>
              <a:ext cx="545" cy="0"/>
            </a:xfrm>
            <a:prstGeom prst="line">
              <a:avLst/>
            </a:prstGeom>
            <a:noFill/>
            <a:ln w="9525">
              <a:solidFill>
                <a:schemeClr val="tx1"/>
              </a:solidFill>
              <a:round/>
              <a:headEnd/>
              <a:tailEnd type="triangle" w="med" len="med"/>
            </a:ln>
          </p:spPr>
          <p:txBody>
            <a:bodyPr/>
            <a:lstStyle/>
            <a:p>
              <a:endParaRPr lang="it-IT"/>
            </a:p>
          </p:txBody>
        </p:sp>
        <p:sp>
          <p:nvSpPr>
            <p:cNvPr id="11" name="Line 9"/>
            <p:cNvSpPr>
              <a:spLocks noChangeShapeType="1"/>
            </p:cNvSpPr>
            <p:nvPr/>
          </p:nvSpPr>
          <p:spPr bwMode="auto">
            <a:xfrm>
              <a:off x="1837" y="3600"/>
              <a:ext cx="545" cy="0"/>
            </a:xfrm>
            <a:prstGeom prst="line">
              <a:avLst/>
            </a:prstGeom>
            <a:noFill/>
            <a:ln w="9525">
              <a:solidFill>
                <a:schemeClr val="tx1"/>
              </a:solidFill>
              <a:round/>
              <a:headEnd/>
              <a:tailEnd type="triangle" w="med" len="med"/>
            </a:ln>
          </p:spPr>
          <p:txBody>
            <a:bodyPr/>
            <a:lstStyle/>
            <a:p>
              <a:endParaRPr lang="it-IT"/>
            </a:p>
          </p:txBody>
        </p:sp>
        <p:sp>
          <p:nvSpPr>
            <p:cNvPr id="12" name="Line 10"/>
            <p:cNvSpPr>
              <a:spLocks noChangeShapeType="1"/>
            </p:cNvSpPr>
            <p:nvPr/>
          </p:nvSpPr>
          <p:spPr bwMode="auto">
            <a:xfrm>
              <a:off x="1837" y="3782"/>
              <a:ext cx="545" cy="0"/>
            </a:xfrm>
            <a:prstGeom prst="line">
              <a:avLst/>
            </a:prstGeom>
            <a:noFill/>
            <a:ln w="9525">
              <a:solidFill>
                <a:schemeClr val="tx1"/>
              </a:solidFill>
              <a:round/>
              <a:headEnd/>
              <a:tailEnd type="triangle" w="med" len="med"/>
            </a:ln>
          </p:spPr>
          <p:txBody>
            <a:bodyPr/>
            <a:lstStyle/>
            <a:p>
              <a:endParaRPr lang="it-IT"/>
            </a:p>
          </p:txBody>
        </p:sp>
        <p:sp>
          <p:nvSpPr>
            <p:cNvPr id="13" name="Line 11"/>
            <p:cNvSpPr>
              <a:spLocks noChangeShapeType="1"/>
            </p:cNvSpPr>
            <p:nvPr/>
          </p:nvSpPr>
          <p:spPr bwMode="auto">
            <a:xfrm>
              <a:off x="1837" y="3691"/>
              <a:ext cx="545" cy="0"/>
            </a:xfrm>
            <a:prstGeom prst="line">
              <a:avLst/>
            </a:prstGeom>
            <a:noFill/>
            <a:ln w="9525">
              <a:solidFill>
                <a:schemeClr val="tx1"/>
              </a:solidFill>
              <a:round/>
              <a:headEnd/>
              <a:tailEnd type="triangle" w="med" len="med"/>
            </a:ln>
          </p:spPr>
          <p:txBody>
            <a:bodyPr/>
            <a:lstStyle/>
            <a:p>
              <a:endParaRPr lang="it-IT"/>
            </a:p>
          </p:txBody>
        </p:sp>
        <p:sp>
          <p:nvSpPr>
            <p:cNvPr id="14" name="Text Box 12"/>
            <p:cNvSpPr txBox="1">
              <a:spLocks noChangeArrowheads="1"/>
            </p:cNvSpPr>
            <p:nvPr/>
          </p:nvSpPr>
          <p:spPr bwMode="auto">
            <a:xfrm>
              <a:off x="1882" y="3918"/>
              <a:ext cx="1588" cy="192"/>
            </a:xfrm>
            <a:prstGeom prst="rect">
              <a:avLst/>
            </a:prstGeom>
            <a:noFill/>
            <a:ln w="9525">
              <a:noFill/>
              <a:miter lim="800000"/>
              <a:headEnd/>
              <a:tailEnd/>
            </a:ln>
          </p:spPr>
          <p:txBody>
            <a:bodyPr>
              <a:spAutoFit/>
            </a:bodyPr>
            <a:lstStyle/>
            <a:p>
              <a:pPr>
                <a:spcBef>
                  <a:spcPct val="50000"/>
                </a:spcBef>
              </a:pPr>
              <a:r>
                <a:rPr lang="it-IT" sz="1400">
                  <a:latin typeface="Times New Roman" pitchFamily="18" charset="0"/>
                </a:rPr>
                <a:t>Campo allineato ed espanso </a:t>
              </a:r>
            </a:p>
          </p:txBody>
        </p:sp>
        <p:sp>
          <p:nvSpPr>
            <p:cNvPr id="15" name="Oval 13"/>
            <p:cNvSpPr>
              <a:spLocks noChangeArrowheads="1"/>
            </p:cNvSpPr>
            <p:nvPr/>
          </p:nvSpPr>
          <p:spPr bwMode="auto">
            <a:xfrm>
              <a:off x="4467" y="3374"/>
              <a:ext cx="590" cy="544"/>
            </a:xfrm>
            <a:prstGeom prst="ellipse">
              <a:avLst/>
            </a:prstGeom>
            <a:noFill/>
            <a:ln w="9525">
              <a:solidFill>
                <a:schemeClr val="tx1"/>
              </a:solidFill>
              <a:round/>
              <a:headEnd/>
              <a:tailEnd/>
            </a:ln>
          </p:spPr>
          <p:txBody>
            <a:bodyPr wrap="none" anchor="ctr"/>
            <a:lstStyle/>
            <a:p>
              <a:endParaRPr lang="it-IT"/>
            </a:p>
          </p:txBody>
        </p:sp>
        <p:sp>
          <p:nvSpPr>
            <p:cNvPr id="16" name="Text Box 14"/>
            <p:cNvSpPr txBox="1">
              <a:spLocks noChangeArrowheads="1"/>
            </p:cNvSpPr>
            <p:nvPr/>
          </p:nvSpPr>
          <p:spPr bwMode="auto">
            <a:xfrm>
              <a:off x="4794" y="3555"/>
              <a:ext cx="172" cy="231"/>
            </a:xfrm>
            <a:prstGeom prst="rect">
              <a:avLst/>
            </a:prstGeom>
            <a:noFill/>
            <a:ln w="9525">
              <a:noFill/>
              <a:miter lim="800000"/>
              <a:headEnd/>
              <a:tailEnd/>
            </a:ln>
          </p:spPr>
          <p:txBody>
            <a:bodyPr>
              <a:spAutoFit/>
            </a:bodyPr>
            <a:lstStyle/>
            <a:p>
              <a:pPr>
                <a:spcBef>
                  <a:spcPct val="50000"/>
                </a:spcBef>
              </a:pPr>
              <a:r>
                <a:rPr lang="it-IT" b="1"/>
                <a:t>P</a:t>
              </a:r>
            </a:p>
          </p:txBody>
        </p:sp>
        <p:grpSp>
          <p:nvGrpSpPr>
            <p:cNvPr id="7" name="Group 15"/>
            <p:cNvGrpSpPr>
              <a:grpSpLocks/>
            </p:cNvGrpSpPr>
            <p:nvPr/>
          </p:nvGrpSpPr>
          <p:grpSpPr bwMode="auto">
            <a:xfrm>
              <a:off x="385" y="3521"/>
              <a:ext cx="454" cy="272"/>
              <a:chOff x="2744" y="3158"/>
              <a:chExt cx="454" cy="272"/>
            </a:xfrm>
          </p:grpSpPr>
          <p:sp>
            <p:nvSpPr>
              <p:cNvPr id="30" name="Line 16"/>
              <p:cNvSpPr>
                <a:spLocks noChangeShapeType="1"/>
              </p:cNvSpPr>
              <p:nvPr/>
            </p:nvSpPr>
            <p:spPr bwMode="auto">
              <a:xfrm flipV="1">
                <a:off x="2744" y="3249"/>
                <a:ext cx="454" cy="90"/>
              </a:xfrm>
              <a:prstGeom prst="line">
                <a:avLst/>
              </a:prstGeom>
              <a:noFill/>
              <a:ln w="9525">
                <a:solidFill>
                  <a:schemeClr val="tx1"/>
                </a:solidFill>
                <a:round/>
                <a:headEnd/>
                <a:tailEnd type="triangle" w="med" len="med"/>
              </a:ln>
            </p:spPr>
            <p:txBody>
              <a:bodyPr/>
              <a:lstStyle/>
              <a:p>
                <a:endParaRPr lang="it-IT"/>
              </a:p>
            </p:txBody>
          </p:sp>
          <p:sp>
            <p:nvSpPr>
              <p:cNvPr id="31" name="Line 17"/>
              <p:cNvSpPr>
                <a:spLocks noChangeShapeType="1"/>
              </p:cNvSpPr>
              <p:nvPr/>
            </p:nvSpPr>
            <p:spPr bwMode="auto">
              <a:xfrm>
                <a:off x="2744" y="3204"/>
                <a:ext cx="454" cy="181"/>
              </a:xfrm>
              <a:prstGeom prst="line">
                <a:avLst/>
              </a:prstGeom>
              <a:noFill/>
              <a:ln w="9525">
                <a:solidFill>
                  <a:schemeClr val="tx1"/>
                </a:solidFill>
                <a:round/>
                <a:headEnd/>
                <a:tailEnd type="triangle" w="med" len="med"/>
              </a:ln>
            </p:spPr>
            <p:txBody>
              <a:bodyPr/>
              <a:lstStyle/>
              <a:p>
                <a:endParaRPr lang="it-IT"/>
              </a:p>
            </p:txBody>
          </p:sp>
          <p:sp>
            <p:nvSpPr>
              <p:cNvPr id="32" name="Line 18"/>
              <p:cNvSpPr>
                <a:spLocks noChangeShapeType="1"/>
              </p:cNvSpPr>
              <p:nvPr/>
            </p:nvSpPr>
            <p:spPr bwMode="auto">
              <a:xfrm>
                <a:off x="2971" y="3158"/>
                <a:ext cx="0" cy="272"/>
              </a:xfrm>
              <a:prstGeom prst="line">
                <a:avLst/>
              </a:prstGeom>
              <a:noFill/>
              <a:ln w="9525">
                <a:solidFill>
                  <a:schemeClr val="tx1"/>
                </a:solidFill>
                <a:round/>
                <a:headEnd/>
                <a:tailEnd type="triangle" w="med" len="med"/>
              </a:ln>
            </p:spPr>
            <p:txBody>
              <a:bodyPr/>
              <a:lstStyle/>
              <a:p>
                <a:endParaRPr lang="it-IT"/>
              </a:p>
            </p:txBody>
          </p:sp>
        </p:grpSp>
        <p:grpSp>
          <p:nvGrpSpPr>
            <p:cNvPr id="17" name="Group 19"/>
            <p:cNvGrpSpPr>
              <a:grpSpLocks/>
            </p:cNvGrpSpPr>
            <p:nvPr/>
          </p:nvGrpSpPr>
          <p:grpSpPr bwMode="auto">
            <a:xfrm>
              <a:off x="3696" y="3521"/>
              <a:ext cx="454" cy="272"/>
              <a:chOff x="2744" y="3158"/>
              <a:chExt cx="454" cy="272"/>
            </a:xfrm>
          </p:grpSpPr>
          <p:sp>
            <p:nvSpPr>
              <p:cNvPr id="27" name="Line 20"/>
              <p:cNvSpPr>
                <a:spLocks noChangeShapeType="1"/>
              </p:cNvSpPr>
              <p:nvPr/>
            </p:nvSpPr>
            <p:spPr bwMode="auto">
              <a:xfrm flipV="1">
                <a:off x="2744" y="3249"/>
                <a:ext cx="454" cy="90"/>
              </a:xfrm>
              <a:prstGeom prst="line">
                <a:avLst/>
              </a:prstGeom>
              <a:noFill/>
              <a:ln w="9525">
                <a:solidFill>
                  <a:schemeClr val="tx1"/>
                </a:solidFill>
                <a:round/>
                <a:headEnd/>
                <a:tailEnd type="triangle" w="med" len="med"/>
              </a:ln>
            </p:spPr>
            <p:txBody>
              <a:bodyPr/>
              <a:lstStyle/>
              <a:p>
                <a:endParaRPr lang="it-IT"/>
              </a:p>
            </p:txBody>
          </p:sp>
          <p:sp>
            <p:nvSpPr>
              <p:cNvPr id="28" name="Line 21"/>
              <p:cNvSpPr>
                <a:spLocks noChangeShapeType="1"/>
              </p:cNvSpPr>
              <p:nvPr/>
            </p:nvSpPr>
            <p:spPr bwMode="auto">
              <a:xfrm>
                <a:off x="2744" y="3204"/>
                <a:ext cx="454" cy="181"/>
              </a:xfrm>
              <a:prstGeom prst="line">
                <a:avLst/>
              </a:prstGeom>
              <a:noFill/>
              <a:ln w="9525">
                <a:solidFill>
                  <a:schemeClr val="tx1"/>
                </a:solidFill>
                <a:round/>
                <a:headEnd/>
                <a:tailEnd type="triangle" w="med" len="med"/>
              </a:ln>
            </p:spPr>
            <p:txBody>
              <a:bodyPr/>
              <a:lstStyle/>
              <a:p>
                <a:endParaRPr lang="it-IT"/>
              </a:p>
            </p:txBody>
          </p:sp>
          <p:sp>
            <p:nvSpPr>
              <p:cNvPr id="29" name="Line 22"/>
              <p:cNvSpPr>
                <a:spLocks noChangeShapeType="1"/>
              </p:cNvSpPr>
              <p:nvPr/>
            </p:nvSpPr>
            <p:spPr bwMode="auto">
              <a:xfrm>
                <a:off x="2971" y="3158"/>
                <a:ext cx="0" cy="272"/>
              </a:xfrm>
              <a:prstGeom prst="line">
                <a:avLst/>
              </a:prstGeom>
              <a:noFill/>
              <a:ln w="9525">
                <a:solidFill>
                  <a:schemeClr val="tx1"/>
                </a:solidFill>
                <a:round/>
                <a:headEnd/>
                <a:tailEnd type="triangle" w="med" len="med"/>
              </a:ln>
            </p:spPr>
            <p:txBody>
              <a:bodyPr/>
              <a:lstStyle/>
              <a:p>
                <a:endParaRPr lang="it-IT"/>
              </a:p>
            </p:txBody>
          </p:sp>
        </p:grpSp>
        <p:grpSp>
          <p:nvGrpSpPr>
            <p:cNvPr id="18" name="Group 23"/>
            <p:cNvGrpSpPr>
              <a:grpSpLocks/>
            </p:cNvGrpSpPr>
            <p:nvPr/>
          </p:nvGrpSpPr>
          <p:grpSpPr bwMode="auto">
            <a:xfrm>
              <a:off x="4104" y="3067"/>
              <a:ext cx="454" cy="272"/>
              <a:chOff x="2744" y="3158"/>
              <a:chExt cx="454" cy="272"/>
            </a:xfrm>
          </p:grpSpPr>
          <p:sp>
            <p:nvSpPr>
              <p:cNvPr id="24" name="Line 24"/>
              <p:cNvSpPr>
                <a:spLocks noChangeShapeType="1"/>
              </p:cNvSpPr>
              <p:nvPr/>
            </p:nvSpPr>
            <p:spPr bwMode="auto">
              <a:xfrm flipV="1">
                <a:off x="2744" y="3249"/>
                <a:ext cx="454" cy="90"/>
              </a:xfrm>
              <a:prstGeom prst="line">
                <a:avLst/>
              </a:prstGeom>
              <a:noFill/>
              <a:ln w="9525">
                <a:solidFill>
                  <a:schemeClr val="tx1"/>
                </a:solidFill>
                <a:round/>
                <a:headEnd/>
                <a:tailEnd type="triangle" w="med" len="med"/>
              </a:ln>
            </p:spPr>
            <p:txBody>
              <a:bodyPr/>
              <a:lstStyle/>
              <a:p>
                <a:endParaRPr lang="it-IT"/>
              </a:p>
            </p:txBody>
          </p:sp>
          <p:sp>
            <p:nvSpPr>
              <p:cNvPr id="25" name="Line 25"/>
              <p:cNvSpPr>
                <a:spLocks noChangeShapeType="1"/>
              </p:cNvSpPr>
              <p:nvPr/>
            </p:nvSpPr>
            <p:spPr bwMode="auto">
              <a:xfrm>
                <a:off x="2744" y="3204"/>
                <a:ext cx="454" cy="181"/>
              </a:xfrm>
              <a:prstGeom prst="line">
                <a:avLst/>
              </a:prstGeom>
              <a:noFill/>
              <a:ln w="9525">
                <a:solidFill>
                  <a:schemeClr val="tx1"/>
                </a:solidFill>
                <a:round/>
                <a:headEnd/>
                <a:tailEnd type="triangle" w="med" len="med"/>
              </a:ln>
            </p:spPr>
            <p:txBody>
              <a:bodyPr/>
              <a:lstStyle/>
              <a:p>
                <a:endParaRPr lang="it-IT"/>
              </a:p>
            </p:txBody>
          </p:sp>
          <p:sp>
            <p:nvSpPr>
              <p:cNvPr id="26" name="Line 26"/>
              <p:cNvSpPr>
                <a:spLocks noChangeShapeType="1"/>
              </p:cNvSpPr>
              <p:nvPr/>
            </p:nvSpPr>
            <p:spPr bwMode="auto">
              <a:xfrm>
                <a:off x="2971" y="3158"/>
                <a:ext cx="0" cy="272"/>
              </a:xfrm>
              <a:prstGeom prst="line">
                <a:avLst/>
              </a:prstGeom>
              <a:noFill/>
              <a:ln w="9525">
                <a:solidFill>
                  <a:schemeClr val="tx1"/>
                </a:solidFill>
                <a:round/>
                <a:headEnd/>
                <a:tailEnd type="triangle" w="med" len="med"/>
              </a:ln>
            </p:spPr>
            <p:txBody>
              <a:bodyPr/>
              <a:lstStyle/>
              <a:p>
                <a:endParaRPr lang="it-IT"/>
              </a:p>
            </p:txBody>
          </p:sp>
        </p:grpSp>
        <p:grpSp>
          <p:nvGrpSpPr>
            <p:cNvPr id="19" name="Group 27"/>
            <p:cNvGrpSpPr>
              <a:grpSpLocks/>
            </p:cNvGrpSpPr>
            <p:nvPr/>
          </p:nvGrpSpPr>
          <p:grpSpPr bwMode="auto">
            <a:xfrm>
              <a:off x="5102" y="3158"/>
              <a:ext cx="454" cy="272"/>
              <a:chOff x="2744" y="3158"/>
              <a:chExt cx="454" cy="272"/>
            </a:xfrm>
          </p:grpSpPr>
          <p:sp>
            <p:nvSpPr>
              <p:cNvPr id="21" name="Line 28"/>
              <p:cNvSpPr>
                <a:spLocks noChangeShapeType="1"/>
              </p:cNvSpPr>
              <p:nvPr/>
            </p:nvSpPr>
            <p:spPr bwMode="auto">
              <a:xfrm flipV="1">
                <a:off x="2744" y="3249"/>
                <a:ext cx="454" cy="90"/>
              </a:xfrm>
              <a:prstGeom prst="line">
                <a:avLst/>
              </a:prstGeom>
              <a:noFill/>
              <a:ln w="9525">
                <a:solidFill>
                  <a:schemeClr val="tx1"/>
                </a:solidFill>
                <a:round/>
                <a:headEnd/>
                <a:tailEnd type="triangle" w="med" len="med"/>
              </a:ln>
            </p:spPr>
            <p:txBody>
              <a:bodyPr/>
              <a:lstStyle/>
              <a:p>
                <a:endParaRPr lang="it-IT"/>
              </a:p>
            </p:txBody>
          </p:sp>
          <p:sp>
            <p:nvSpPr>
              <p:cNvPr id="22" name="Line 29"/>
              <p:cNvSpPr>
                <a:spLocks noChangeShapeType="1"/>
              </p:cNvSpPr>
              <p:nvPr/>
            </p:nvSpPr>
            <p:spPr bwMode="auto">
              <a:xfrm>
                <a:off x="2744" y="3204"/>
                <a:ext cx="454" cy="181"/>
              </a:xfrm>
              <a:prstGeom prst="line">
                <a:avLst/>
              </a:prstGeom>
              <a:noFill/>
              <a:ln w="9525">
                <a:solidFill>
                  <a:schemeClr val="tx1"/>
                </a:solidFill>
                <a:round/>
                <a:headEnd/>
                <a:tailEnd type="triangle" w="med" len="med"/>
              </a:ln>
            </p:spPr>
            <p:txBody>
              <a:bodyPr/>
              <a:lstStyle/>
              <a:p>
                <a:endParaRPr lang="it-IT"/>
              </a:p>
            </p:txBody>
          </p:sp>
          <p:sp>
            <p:nvSpPr>
              <p:cNvPr id="23" name="Line 30"/>
              <p:cNvSpPr>
                <a:spLocks noChangeShapeType="1"/>
              </p:cNvSpPr>
              <p:nvPr/>
            </p:nvSpPr>
            <p:spPr bwMode="auto">
              <a:xfrm>
                <a:off x="2971" y="3158"/>
                <a:ext cx="0" cy="272"/>
              </a:xfrm>
              <a:prstGeom prst="line">
                <a:avLst/>
              </a:prstGeom>
              <a:noFill/>
              <a:ln w="9525">
                <a:solidFill>
                  <a:schemeClr val="tx1"/>
                </a:solidFill>
                <a:round/>
                <a:headEnd/>
                <a:tailEnd type="triangle" w="med" len="med"/>
              </a:ln>
            </p:spPr>
            <p:txBody>
              <a:bodyPr/>
              <a:lstStyle/>
              <a:p>
                <a:endParaRPr lang="it-IT"/>
              </a:p>
            </p:txBody>
          </p:sp>
        </p:grpSp>
      </p:grpSp>
      <p:sp>
        <p:nvSpPr>
          <p:cNvPr id="33" name="Text Box 31"/>
          <p:cNvSpPr txBox="1">
            <a:spLocks noChangeArrowheads="1"/>
          </p:cNvSpPr>
          <p:nvPr/>
        </p:nvSpPr>
        <p:spPr bwMode="auto">
          <a:xfrm>
            <a:off x="6623050" y="6308725"/>
            <a:ext cx="2520950" cy="304800"/>
          </a:xfrm>
          <a:prstGeom prst="rect">
            <a:avLst/>
          </a:prstGeom>
          <a:noFill/>
          <a:ln w="9525">
            <a:noFill/>
            <a:miter lim="800000"/>
            <a:headEnd/>
            <a:tailEnd/>
          </a:ln>
        </p:spPr>
        <p:txBody>
          <a:bodyPr>
            <a:spAutoFit/>
          </a:bodyPr>
          <a:lstStyle/>
          <a:p>
            <a:pPr>
              <a:spcBef>
                <a:spcPct val="50000"/>
              </a:spcBef>
            </a:pPr>
            <a:r>
              <a:rPr lang="it-IT" sz="1400">
                <a:latin typeface="Times New Roman" pitchFamily="18" charset="0"/>
              </a:rPr>
              <a:t>Campo espanso </a:t>
            </a:r>
          </a:p>
        </p:txBody>
      </p:sp>
      <p:sp>
        <p:nvSpPr>
          <p:cNvPr id="34" name="Text Box 32"/>
          <p:cNvSpPr txBox="1">
            <a:spLocks noChangeArrowheads="1"/>
          </p:cNvSpPr>
          <p:nvPr/>
        </p:nvSpPr>
        <p:spPr bwMode="auto">
          <a:xfrm>
            <a:off x="179388" y="6165850"/>
            <a:ext cx="2520950" cy="304800"/>
          </a:xfrm>
          <a:prstGeom prst="rect">
            <a:avLst/>
          </a:prstGeom>
          <a:noFill/>
          <a:ln w="9525">
            <a:noFill/>
            <a:miter lim="800000"/>
            <a:headEnd/>
            <a:tailEnd/>
          </a:ln>
        </p:spPr>
        <p:txBody>
          <a:bodyPr>
            <a:spAutoFit/>
          </a:bodyPr>
          <a:lstStyle/>
          <a:p>
            <a:pPr>
              <a:spcBef>
                <a:spcPct val="50000"/>
              </a:spcBef>
            </a:pPr>
            <a:r>
              <a:rPr lang="it-IT" sz="1400" dirty="0">
                <a:latin typeface="Times New Roman" pitchFamily="18" charset="0"/>
              </a:rPr>
              <a:t>Campo reale</a:t>
            </a:r>
          </a:p>
        </p:txBody>
      </p:sp>
      <p:sp>
        <p:nvSpPr>
          <p:cNvPr id="35" name="Rettangolo 34"/>
          <p:cNvSpPr/>
          <p:nvPr/>
        </p:nvSpPr>
        <p:spPr>
          <a:xfrm>
            <a:off x="285720" y="2786058"/>
            <a:ext cx="8501122" cy="2031325"/>
          </a:xfrm>
          <a:prstGeom prst="rect">
            <a:avLst/>
          </a:prstGeom>
          <a:solidFill>
            <a:schemeClr val="accent5"/>
          </a:solidFill>
        </p:spPr>
        <p:txBody>
          <a:bodyPr wrap="square">
            <a:spAutoFit/>
          </a:bodyPr>
          <a:lstStyle/>
          <a:p>
            <a:pPr algn="just"/>
            <a:r>
              <a:rPr lang="it-IT" dirty="0">
                <a:latin typeface="Times New Roman" pitchFamily="18" charset="0"/>
                <a:cs typeface="Times New Roman" pitchFamily="18" charset="0"/>
              </a:rPr>
              <a:t>Con il termine </a:t>
            </a:r>
            <a:r>
              <a:rPr lang="it-IT" b="1" i="1" dirty="0">
                <a:solidFill>
                  <a:srgbClr val="FF0000"/>
                </a:solidFill>
                <a:latin typeface="Times New Roman" pitchFamily="18" charset="0"/>
                <a:cs typeface="Times New Roman" pitchFamily="18" charset="0"/>
              </a:rPr>
              <a:t>campo espanso </a:t>
            </a:r>
            <a:r>
              <a:rPr lang="it-IT" i="1" dirty="0">
                <a:latin typeface="Times New Roman" pitchFamily="18" charset="0"/>
                <a:cs typeface="Times New Roman" pitchFamily="18" charset="0"/>
              </a:rPr>
              <a:t>ci si riferisce ad un campo di </a:t>
            </a:r>
            <a:r>
              <a:rPr lang="it-IT" i="1" dirty="0" smtClean="0">
                <a:latin typeface="Times New Roman" pitchFamily="18" charset="0"/>
                <a:cs typeface="Times New Roman" pitchFamily="18" charset="0"/>
              </a:rPr>
              <a:t>radiazione </a:t>
            </a:r>
            <a:r>
              <a:rPr lang="it-IT" dirty="0" smtClean="0">
                <a:latin typeface="Times New Roman" pitchFamily="18" charset="0"/>
                <a:cs typeface="Times New Roman" pitchFamily="18" charset="0"/>
              </a:rPr>
              <a:t>avente </a:t>
            </a:r>
            <a:r>
              <a:rPr lang="it-IT" dirty="0">
                <a:latin typeface="Times New Roman" pitchFamily="18" charset="0"/>
                <a:cs typeface="Times New Roman" pitchFamily="18" charset="0"/>
              </a:rPr>
              <a:t>per tutto il volume di interesse la stessa </a:t>
            </a:r>
            <a:r>
              <a:rPr lang="it-IT" dirty="0" err="1">
                <a:latin typeface="Times New Roman" pitchFamily="18" charset="0"/>
                <a:cs typeface="Times New Roman" pitchFamily="18" charset="0"/>
              </a:rPr>
              <a:t>fluenza</a:t>
            </a:r>
            <a:r>
              <a:rPr lang="it-IT" dirty="0">
                <a:latin typeface="Times New Roman" pitchFamily="18" charset="0"/>
                <a:cs typeface="Times New Roman" pitchFamily="18" charset="0"/>
              </a:rPr>
              <a:t> di particelle, la </a:t>
            </a:r>
            <a:r>
              <a:rPr lang="it-IT" dirty="0" smtClean="0">
                <a:latin typeface="Times New Roman" pitchFamily="18" charset="0"/>
                <a:cs typeface="Times New Roman" pitchFamily="18" charset="0"/>
              </a:rPr>
              <a:t>stessa distribuzione </a:t>
            </a:r>
            <a:r>
              <a:rPr lang="it-IT" dirty="0">
                <a:latin typeface="Times New Roman" pitchFamily="18" charset="0"/>
                <a:cs typeface="Times New Roman" pitchFamily="18" charset="0"/>
              </a:rPr>
              <a:t>angolare e lo stesso spettro in energia del campo che </a:t>
            </a:r>
            <a:r>
              <a:rPr lang="it-IT" dirty="0" smtClean="0">
                <a:latin typeface="Times New Roman" pitchFamily="18" charset="0"/>
                <a:cs typeface="Times New Roman" pitchFamily="18" charset="0"/>
              </a:rPr>
              <a:t>è  effettivamente </a:t>
            </a:r>
            <a:r>
              <a:rPr lang="it-IT" dirty="0">
                <a:latin typeface="Times New Roman" pitchFamily="18" charset="0"/>
                <a:cs typeface="Times New Roman" pitchFamily="18" charset="0"/>
              </a:rPr>
              <a:t>presente nel punto a cui ci si riferisce.</a:t>
            </a:r>
          </a:p>
          <a:p>
            <a:pPr algn="just"/>
            <a:r>
              <a:rPr lang="it-IT" dirty="0">
                <a:latin typeface="Times New Roman" pitchFamily="18" charset="0"/>
                <a:cs typeface="Times New Roman" pitchFamily="18" charset="0"/>
              </a:rPr>
              <a:t>Si definisce </a:t>
            </a:r>
            <a:r>
              <a:rPr lang="it-IT" b="1" i="1" dirty="0">
                <a:solidFill>
                  <a:srgbClr val="FF0000"/>
                </a:solidFill>
                <a:latin typeface="Times New Roman" pitchFamily="18" charset="0"/>
                <a:cs typeface="Times New Roman" pitchFamily="18" charset="0"/>
              </a:rPr>
              <a:t>campo allineato ed espanso </a:t>
            </a:r>
            <a:r>
              <a:rPr lang="it-IT" i="1" dirty="0">
                <a:latin typeface="Times New Roman" pitchFamily="18" charset="0"/>
                <a:cs typeface="Times New Roman" pitchFamily="18" charset="0"/>
              </a:rPr>
              <a:t>un campo di radiazione in cui </a:t>
            </a:r>
            <a:r>
              <a:rPr lang="it-IT" i="1" dirty="0" smtClean="0">
                <a:latin typeface="Times New Roman" pitchFamily="18" charset="0"/>
                <a:cs typeface="Times New Roman" pitchFamily="18" charset="0"/>
              </a:rPr>
              <a:t>si </a:t>
            </a:r>
            <a:r>
              <a:rPr lang="it-IT" dirty="0" smtClean="0">
                <a:latin typeface="Times New Roman" pitchFamily="18" charset="0"/>
                <a:cs typeface="Times New Roman" pitchFamily="18" charset="0"/>
              </a:rPr>
              <a:t>mantengono </a:t>
            </a:r>
            <a:r>
              <a:rPr lang="it-IT" dirty="0">
                <a:latin typeface="Times New Roman" pitchFamily="18" charset="0"/>
                <a:cs typeface="Times New Roman" pitchFamily="18" charset="0"/>
              </a:rPr>
              <a:t>inalterate le precedenti quantità, fatta eccezione per la </a:t>
            </a:r>
            <a:r>
              <a:rPr lang="it-IT" dirty="0" smtClean="0">
                <a:latin typeface="Times New Roman" pitchFamily="18" charset="0"/>
                <a:cs typeface="Times New Roman" pitchFamily="18" charset="0"/>
              </a:rPr>
              <a:t>distribuzione angolare </a:t>
            </a:r>
            <a:r>
              <a:rPr lang="it-IT" dirty="0">
                <a:latin typeface="Times New Roman" pitchFamily="18" charset="0"/>
                <a:cs typeface="Times New Roman" pitchFamily="18" charset="0"/>
              </a:rPr>
              <a:t>del campo di radiazione che viene assunta unidirezionale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3"/>
          <p:cNvSpPr>
            <a:spLocks noGrp="1"/>
          </p:cNvSpPr>
          <p:nvPr>
            <p:ph type="sldNum" sz="quarter" idx="12"/>
          </p:nvPr>
        </p:nvSpPr>
        <p:spPr>
          <a:noFill/>
        </p:spPr>
        <p:txBody>
          <a:bodyPr/>
          <a:lstStyle/>
          <a:p>
            <a:fld id="{708DDCBB-AD35-41AC-BB20-2DFFE50B940F}" type="slidenum">
              <a:rPr lang="it-IT" smtClean="0"/>
              <a:pPr/>
              <a:t>34</a:t>
            </a:fld>
            <a:endParaRPr lang="it-IT" smtClean="0"/>
          </a:p>
        </p:txBody>
      </p:sp>
      <p:sp>
        <p:nvSpPr>
          <p:cNvPr id="11267" name="Rectangle 4"/>
          <p:cNvSpPr>
            <a:spLocks noChangeArrowheads="1"/>
          </p:cNvSpPr>
          <p:nvPr/>
        </p:nvSpPr>
        <p:spPr bwMode="auto">
          <a:xfrm>
            <a:off x="428596" y="428604"/>
            <a:ext cx="8229600" cy="5545137"/>
          </a:xfrm>
          <a:prstGeom prst="rect">
            <a:avLst/>
          </a:prstGeom>
          <a:noFill/>
          <a:ln w="9525">
            <a:noFill/>
            <a:miter lim="800000"/>
            <a:headEnd/>
            <a:tailEnd/>
          </a:ln>
        </p:spPr>
        <p:txBody>
          <a:bodyPr/>
          <a:lstStyle/>
          <a:p>
            <a:pPr marL="342900" indent="-342900" algn="just">
              <a:lnSpc>
                <a:spcPct val="110000"/>
              </a:lnSpc>
              <a:spcBef>
                <a:spcPct val="20000"/>
              </a:spcBef>
              <a:buClr>
                <a:srgbClr val="FF0000"/>
              </a:buClr>
              <a:buFont typeface="Wingdings" pitchFamily="2" charset="2"/>
              <a:buNone/>
            </a:pPr>
            <a:r>
              <a:rPr lang="it-IT" b="1" dirty="0" smtClean="0">
                <a:solidFill>
                  <a:srgbClr val="FF0000"/>
                </a:solidFill>
                <a:latin typeface="Times New Roman" pitchFamily="18" charset="0"/>
              </a:rPr>
              <a:t>Equivalente </a:t>
            </a:r>
            <a:r>
              <a:rPr lang="it-IT" b="1" dirty="0">
                <a:solidFill>
                  <a:srgbClr val="FF0000"/>
                </a:solidFill>
                <a:latin typeface="Times New Roman" pitchFamily="18" charset="0"/>
              </a:rPr>
              <a:t>di dose ambientale,</a:t>
            </a:r>
            <a:r>
              <a:rPr lang="it-IT" dirty="0">
                <a:latin typeface="Times New Roman" pitchFamily="18" charset="0"/>
              </a:rPr>
              <a:t> </a:t>
            </a:r>
            <a:r>
              <a:rPr lang="it-IT" dirty="0" err="1">
                <a:latin typeface="Times New Roman" pitchFamily="18" charset="0"/>
              </a:rPr>
              <a:t>H</a:t>
            </a:r>
            <a:r>
              <a:rPr lang="it-IT" baseline="30000" dirty="0" err="1">
                <a:latin typeface="Times New Roman" pitchFamily="18" charset="0"/>
              </a:rPr>
              <a:t>*</a:t>
            </a:r>
            <a:r>
              <a:rPr lang="it-IT" dirty="0">
                <a:latin typeface="Times New Roman" pitchFamily="18" charset="0"/>
              </a:rPr>
              <a:t>(d) in un certo punto di un campo di radiazione è definito come l’equivalente di dose che verrebbe prodotto dal corrispondente campo allineato ed espanso nella sfera </a:t>
            </a:r>
            <a:r>
              <a:rPr lang="it-IT" dirty="0" err="1">
                <a:latin typeface="Times New Roman" pitchFamily="18" charset="0"/>
              </a:rPr>
              <a:t>ICRU*</a:t>
            </a:r>
            <a:r>
              <a:rPr lang="it-IT" dirty="0">
                <a:latin typeface="Times New Roman" pitchFamily="18" charset="0"/>
              </a:rPr>
              <a:t> centrata nel punto di interesse alla profondità d. </a:t>
            </a:r>
          </a:p>
          <a:p>
            <a:pPr marL="342900" indent="-342900" algn="just">
              <a:lnSpc>
                <a:spcPct val="110000"/>
              </a:lnSpc>
              <a:spcBef>
                <a:spcPct val="20000"/>
              </a:spcBef>
              <a:buClr>
                <a:srgbClr val="FF0000"/>
              </a:buClr>
              <a:buFont typeface="Wingdings" pitchFamily="2" charset="2"/>
              <a:buNone/>
            </a:pPr>
            <a:endParaRPr lang="it-IT" b="1" dirty="0">
              <a:solidFill>
                <a:srgbClr val="FF0000"/>
              </a:solidFill>
              <a:latin typeface="Times New Roman" pitchFamily="18" charset="0"/>
            </a:endParaRPr>
          </a:p>
          <a:p>
            <a:pPr marL="342900" indent="-342900" algn="just">
              <a:lnSpc>
                <a:spcPct val="110000"/>
              </a:lnSpc>
              <a:spcBef>
                <a:spcPct val="20000"/>
              </a:spcBef>
              <a:buClr>
                <a:srgbClr val="FF0000"/>
              </a:buClr>
              <a:buFont typeface="Wingdings" pitchFamily="2" charset="2"/>
              <a:buNone/>
            </a:pPr>
            <a:r>
              <a:rPr lang="it-IT" b="1" dirty="0">
                <a:solidFill>
                  <a:srgbClr val="FF0000"/>
                </a:solidFill>
                <a:latin typeface="Times New Roman" pitchFamily="18" charset="0"/>
              </a:rPr>
              <a:t>Equivalente di dose direzionale, </a:t>
            </a:r>
            <a:r>
              <a:rPr lang="it-IT" dirty="0">
                <a:latin typeface="Times New Roman" pitchFamily="18" charset="0"/>
              </a:rPr>
              <a:t>H</a:t>
            </a:r>
            <a:r>
              <a:rPr lang="it-IT" baseline="30000" dirty="0">
                <a:latin typeface="Times New Roman" pitchFamily="18" charset="0"/>
              </a:rPr>
              <a:t>’</a:t>
            </a:r>
            <a:r>
              <a:rPr lang="it-IT" dirty="0">
                <a:latin typeface="Times New Roman" pitchFamily="18" charset="0"/>
              </a:rPr>
              <a:t>(d) in un certo punto di un campo di radiazione è definito come l’equivalente di dose prodotto dal corrispondente campo espanso nella sfera ICRU ad una profondità d lungo un raggio in una specificata direzione. </a:t>
            </a:r>
          </a:p>
          <a:p>
            <a:pPr marL="342900" indent="-342900" algn="just">
              <a:lnSpc>
                <a:spcPct val="110000"/>
              </a:lnSpc>
              <a:spcBef>
                <a:spcPct val="20000"/>
              </a:spcBef>
              <a:buClr>
                <a:srgbClr val="FF0000"/>
              </a:buClr>
              <a:buFont typeface="Wingdings" pitchFamily="2" charset="2"/>
              <a:buNone/>
            </a:pPr>
            <a:r>
              <a:rPr lang="it-IT" dirty="0">
                <a:latin typeface="Times New Roman" pitchFamily="18" charset="0"/>
              </a:rPr>
              <a:t>	</a:t>
            </a:r>
          </a:p>
          <a:p>
            <a:pPr marL="342900" indent="-342900" algn="just">
              <a:lnSpc>
                <a:spcPct val="110000"/>
              </a:lnSpc>
              <a:spcBef>
                <a:spcPct val="20000"/>
              </a:spcBef>
              <a:buClr>
                <a:srgbClr val="FF0000"/>
              </a:buClr>
              <a:buFont typeface="Wingdings" pitchFamily="2" charset="2"/>
              <a:buNone/>
            </a:pPr>
            <a:r>
              <a:rPr lang="it-IT" dirty="0">
                <a:latin typeface="Times New Roman" pitchFamily="18" charset="0"/>
              </a:rPr>
              <a:t>	Queste definizioni presentano il vantaggio di essere ispirate alle modalità effettivamente seguite nella esecuzione delle misure di monitoraggio. </a:t>
            </a:r>
          </a:p>
          <a:p>
            <a:pPr marL="342900" indent="-342900" algn="just">
              <a:lnSpc>
                <a:spcPct val="110000"/>
              </a:lnSpc>
              <a:spcBef>
                <a:spcPct val="20000"/>
              </a:spcBef>
              <a:buClr>
                <a:srgbClr val="FF0000"/>
              </a:buClr>
              <a:buFont typeface="Wingdings" pitchFamily="2" charset="2"/>
              <a:buNone/>
            </a:pPr>
            <a:r>
              <a:rPr lang="it-IT" dirty="0">
                <a:latin typeface="Times New Roman" pitchFamily="18" charset="0"/>
              </a:rPr>
              <a:t>	</a:t>
            </a:r>
            <a:r>
              <a:rPr lang="it-IT" dirty="0" smtClean="0">
                <a:latin typeface="Times New Roman" pitchFamily="18" charset="0"/>
              </a:rPr>
              <a:t>* </a:t>
            </a:r>
            <a:r>
              <a:rPr lang="it-IT" b="1" dirty="0" smtClean="0">
                <a:latin typeface="Times New Roman" pitchFamily="18" charset="0"/>
              </a:rPr>
              <a:t>Sfera </a:t>
            </a:r>
            <a:r>
              <a:rPr lang="it-IT" b="1" dirty="0">
                <a:latin typeface="Times New Roman" pitchFamily="18" charset="0"/>
              </a:rPr>
              <a:t>ICRU</a:t>
            </a:r>
            <a:r>
              <a:rPr lang="it-IT" dirty="0">
                <a:latin typeface="Times New Roman" pitchFamily="18" charset="0"/>
              </a:rPr>
              <a:t>: corpo introdotto dalla ICRU (International </a:t>
            </a:r>
            <a:r>
              <a:rPr lang="it-IT" dirty="0" err="1">
                <a:latin typeface="Times New Roman" pitchFamily="18" charset="0"/>
              </a:rPr>
              <a:t>Commission</a:t>
            </a:r>
            <a:r>
              <a:rPr lang="it-IT" dirty="0">
                <a:latin typeface="Times New Roman" pitchFamily="18" charset="0"/>
              </a:rPr>
              <a:t> on </a:t>
            </a:r>
            <a:r>
              <a:rPr lang="it-IT" dirty="0" err="1">
                <a:latin typeface="Times New Roman" pitchFamily="18" charset="0"/>
              </a:rPr>
              <a:t>Radiation</a:t>
            </a:r>
            <a:r>
              <a:rPr lang="it-IT" dirty="0">
                <a:latin typeface="Times New Roman" pitchFamily="18" charset="0"/>
              </a:rPr>
              <a:t> </a:t>
            </a:r>
            <a:r>
              <a:rPr lang="it-IT" dirty="0" err="1">
                <a:latin typeface="Times New Roman" pitchFamily="18" charset="0"/>
              </a:rPr>
              <a:t>Units</a:t>
            </a:r>
            <a:r>
              <a:rPr lang="it-IT" dirty="0">
                <a:latin typeface="Times New Roman" pitchFamily="18" charset="0"/>
              </a:rPr>
              <a:t> and </a:t>
            </a:r>
            <a:r>
              <a:rPr lang="it-IT" dirty="0" err="1">
                <a:latin typeface="Times New Roman" pitchFamily="18" charset="0"/>
              </a:rPr>
              <a:t>Measurements</a:t>
            </a:r>
            <a:r>
              <a:rPr lang="it-IT" dirty="0">
                <a:latin typeface="Times New Roman" pitchFamily="18" charset="0"/>
              </a:rPr>
              <a:t>) allo scopo di riprodurre approssimativamente le caratteristiche del corpo umano. Esso consiste in una sfera di 30 cm di diametro costituita di materiale equivalente al tessuto con una densità di 1 gcm</a:t>
            </a:r>
            <a:r>
              <a:rPr lang="it-IT" baseline="30000" dirty="0">
                <a:latin typeface="Times New Roman" pitchFamily="18" charset="0"/>
              </a:rPr>
              <a:t>-3</a:t>
            </a:r>
            <a:r>
              <a:rPr lang="it-IT" dirty="0">
                <a:latin typeface="Times New Roman" pitchFamily="18" charset="0"/>
              </a:rPr>
              <a:t> e composizione di massa: 76.2 % ossigeno, 11.1 % di carbonio, 10.1 % di idrogeno e 2.6 % di azoto.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5"/>
          <p:cNvSpPr>
            <a:spLocks noGrp="1"/>
          </p:cNvSpPr>
          <p:nvPr>
            <p:ph type="sldNum" sz="quarter" idx="12"/>
          </p:nvPr>
        </p:nvSpPr>
        <p:spPr>
          <a:noFill/>
        </p:spPr>
        <p:txBody>
          <a:bodyPr/>
          <a:lstStyle/>
          <a:p>
            <a:fld id="{4AB23370-11C2-4D81-9FA1-C2029C49A3F4}" type="slidenum">
              <a:rPr lang="it-IT" smtClean="0"/>
              <a:pPr/>
              <a:t>35</a:t>
            </a:fld>
            <a:endParaRPr lang="it-IT" smtClean="0"/>
          </a:p>
        </p:txBody>
      </p:sp>
      <p:sp>
        <p:nvSpPr>
          <p:cNvPr id="12291" name="Rectangle 3"/>
          <p:cNvSpPr>
            <a:spLocks noGrp="1" noChangeArrowheads="1"/>
          </p:cNvSpPr>
          <p:nvPr>
            <p:ph type="body" idx="1"/>
          </p:nvPr>
        </p:nvSpPr>
        <p:spPr>
          <a:xfrm>
            <a:off x="250825" y="620713"/>
            <a:ext cx="8374063" cy="5040312"/>
          </a:xfrm>
        </p:spPr>
        <p:txBody>
          <a:bodyPr/>
          <a:lstStyle/>
          <a:p>
            <a:pPr algn="just" eaLnBrk="1" hangingPunct="1">
              <a:lnSpc>
                <a:spcPct val="110000"/>
              </a:lnSpc>
              <a:buClr>
                <a:srgbClr val="FF0000"/>
              </a:buClr>
              <a:buNone/>
            </a:pPr>
            <a:r>
              <a:rPr lang="it-IT" sz="1800" b="1" u="sng" dirty="0" smtClean="0">
                <a:latin typeface="Times New Roman" pitchFamily="18" charset="0"/>
              </a:rPr>
              <a:t>Monitoraggio individuale</a:t>
            </a:r>
            <a:r>
              <a:rPr lang="it-IT" sz="1800" b="1" dirty="0" smtClean="0">
                <a:latin typeface="Times New Roman" pitchFamily="18" charset="0"/>
              </a:rPr>
              <a:t>:</a:t>
            </a:r>
          </a:p>
          <a:p>
            <a:pPr algn="just" eaLnBrk="1" hangingPunct="1">
              <a:lnSpc>
                <a:spcPct val="110000"/>
              </a:lnSpc>
              <a:buClr>
                <a:srgbClr val="FF0000"/>
              </a:buClr>
              <a:buFont typeface="Wingdings" pitchFamily="2" charset="2"/>
              <a:buChar char="Ø"/>
            </a:pPr>
            <a:endParaRPr lang="it-IT" sz="1800" b="1" dirty="0" smtClean="0">
              <a:latin typeface="Times New Roman" pitchFamily="18" charset="0"/>
            </a:endParaRPr>
          </a:p>
          <a:p>
            <a:pPr algn="just" eaLnBrk="1" hangingPunct="1">
              <a:lnSpc>
                <a:spcPct val="110000"/>
              </a:lnSpc>
              <a:buClr>
                <a:srgbClr val="FF0000"/>
              </a:buClr>
              <a:buFont typeface="Wingdings" pitchFamily="2" charset="2"/>
              <a:buChar char="Ø"/>
            </a:pPr>
            <a:r>
              <a:rPr lang="it-IT" sz="1800" dirty="0" smtClean="0">
                <a:latin typeface="Times New Roman" pitchFamily="18" charset="0"/>
              </a:rPr>
              <a:t>Una radiazione si dice </a:t>
            </a:r>
            <a:r>
              <a:rPr lang="it-IT" sz="1800" b="1" dirty="0" smtClean="0">
                <a:solidFill>
                  <a:srgbClr val="FF0000"/>
                </a:solidFill>
                <a:latin typeface="Times New Roman" pitchFamily="18" charset="0"/>
              </a:rPr>
              <a:t>penetrante o poco penetrante</a:t>
            </a:r>
            <a:r>
              <a:rPr lang="it-IT" sz="1800" dirty="0" smtClean="0">
                <a:latin typeface="Times New Roman" pitchFamily="18" charset="0"/>
              </a:rPr>
              <a:t> a seconda che il rapporto tra l’equivalente di dose efficace e l’equivalente di dose alla pelle sia maggiore o minore di 10</a:t>
            </a:r>
          </a:p>
          <a:p>
            <a:pPr algn="just" eaLnBrk="1" hangingPunct="1">
              <a:lnSpc>
                <a:spcPct val="110000"/>
              </a:lnSpc>
              <a:buClr>
                <a:srgbClr val="FF0000"/>
              </a:buClr>
              <a:buFont typeface="Wingdings" pitchFamily="2" charset="2"/>
              <a:buChar char="Ø"/>
            </a:pPr>
            <a:endParaRPr lang="it-IT" sz="1800" dirty="0" smtClean="0">
              <a:latin typeface="Times New Roman" pitchFamily="18" charset="0"/>
            </a:endParaRPr>
          </a:p>
          <a:p>
            <a:pPr algn="just" eaLnBrk="1" hangingPunct="1">
              <a:lnSpc>
                <a:spcPct val="110000"/>
              </a:lnSpc>
              <a:buClr>
                <a:srgbClr val="FF0000"/>
              </a:buClr>
              <a:buFont typeface="Wingdings" pitchFamily="2" charset="2"/>
              <a:buChar char="Ø"/>
            </a:pPr>
            <a:r>
              <a:rPr lang="it-IT" sz="1800" b="1" dirty="0" smtClean="0">
                <a:solidFill>
                  <a:srgbClr val="FF0000"/>
                </a:solidFill>
                <a:latin typeface="Times New Roman" pitchFamily="18" charset="0"/>
              </a:rPr>
              <a:t>Equivalente di dose individuale penetrante</a:t>
            </a:r>
            <a:r>
              <a:rPr lang="it-IT" sz="1800" dirty="0" smtClean="0">
                <a:latin typeface="Times New Roman" pitchFamily="18" charset="0"/>
              </a:rPr>
              <a:t>  H</a:t>
            </a:r>
            <a:r>
              <a:rPr lang="it-IT" sz="1800" baseline="-25000" dirty="0" smtClean="0">
                <a:latin typeface="Times New Roman" pitchFamily="18" charset="0"/>
              </a:rPr>
              <a:t>P</a:t>
            </a:r>
            <a:r>
              <a:rPr lang="it-IT" sz="1800" dirty="0" smtClean="0">
                <a:latin typeface="Times New Roman" pitchFamily="18" charset="0"/>
              </a:rPr>
              <a:t>(d) e </a:t>
            </a:r>
            <a:r>
              <a:rPr lang="it-IT" sz="1800" b="1" dirty="0" smtClean="0">
                <a:solidFill>
                  <a:srgbClr val="FF0000"/>
                </a:solidFill>
                <a:latin typeface="Times New Roman" pitchFamily="18" charset="0"/>
              </a:rPr>
              <a:t>Equivalente di dose individuale superficiale </a:t>
            </a:r>
            <a:r>
              <a:rPr lang="it-IT" sz="1800" dirty="0" err="1" smtClean="0">
                <a:latin typeface="Times New Roman" pitchFamily="18" charset="0"/>
              </a:rPr>
              <a:t>H</a:t>
            </a:r>
            <a:r>
              <a:rPr lang="it-IT" sz="1800" baseline="-25000" dirty="0" err="1" smtClean="0">
                <a:latin typeface="Times New Roman" pitchFamily="18" charset="0"/>
              </a:rPr>
              <a:t>s</a:t>
            </a:r>
            <a:r>
              <a:rPr lang="it-IT" sz="1800" dirty="0" smtClean="0">
                <a:latin typeface="Times New Roman" pitchFamily="18" charset="0"/>
              </a:rPr>
              <a:t>(d) </a:t>
            </a:r>
            <a:endParaRPr lang="it-IT" sz="1800" b="1" dirty="0" smtClean="0">
              <a:solidFill>
                <a:srgbClr val="FF0000"/>
              </a:solidFill>
              <a:latin typeface="Times New Roman" pitchFamily="18" charset="0"/>
            </a:endParaRPr>
          </a:p>
          <a:p>
            <a:pPr algn="just" eaLnBrk="1" hangingPunct="1">
              <a:lnSpc>
                <a:spcPct val="110000"/>
              </a:lnSpc>
              <a:buClr>
                <a:srgbClr val="FF0000"/>
              </a:buClr>
              <a:buFont typeface="Wingdings" pitchFamily="2" charset="2"/>
              <a:buNone/>
            </a:pPr>
            <a:r>
              <a:rPr lang="it-IT" sz="1800" dirty="0" smtClean="0">
                <a:latin typeface="Times New Roman" pitchFamily="18" charset="0"/>
              </a:rPr>
              <a:t>	Rappresentano gli equivalenti di dose nel tessuto molle in punti a specificate profondità d del corpo. Le profondità raccomandate sono 10 mm e 0.07 mm, rispettivamente. </a:t>
            </a:r>
          </a:p>
          <a:p>
            <a:pPr algn="just" eaLnBrk="1" hangingPunct="1">
              <a:lnSpc>
                <a:spcPct val="110000"/>
              </a:lnSpc>
              <a:buClr>
                <a:srgbClr val="FF0000"/>
              </a:buClr>
              <a:buFont typeface="Wingdings" pitchFamily="2" charset="2"/>
              <a:buNone/>
            </a:pPr>
            <a:endParaRPr lang="it-IT" sz="1800" dirty="0" smtClean="0">
              <a:latin typeface="Times New Roman" pitchFamily="18" charset="0"/>
            </a:endParaRPr>
          </a:p>
          <a:p>
            <a:pPr algn="just" eaLnBrk="1" hangingPunct="1">
              <a:lnSpc>
                <a:spcPct val="110000"/>
              </a:lnSpc>
              <a:buClr>
                <a:srgbClr val="FF0000"/>
              </a:buClr>
              <a:buFont typeface="Wingdings" pitchFamily="2" charset="2"/>
              <a:buNone/>
            </a:pPr>
            <a:endParaRPr lang="it-IT" sz="1800" dirty="0" smtClean="0">
              <a:latin typeface="Times New Roman" pitchFamily="18" charset="0"/>
            </a:endParaRPr>
          </a:p>
          <a:p>
            <a:pPr algn="just" eaLnBrk="1" hangingPunct="1">
              <a:lnSpc>
                <a:spcPct val="110000"/>
              </a:lnSpc>
              <a:buClr>
                <a:srgbClr val="FF0000"/>
              </a:buClr>
              <a:buFont typeface="Wingdings" pitchFamily="2" charset="2"/>
              <a:buNone/>
            </a:pPr>
            <a:r>
              <a:rPr lang="it-IT" sz="1800" dirty="0" smtClean="0">
                <a:latin typeface="Times New Roman" pitchFamily="18" charset="0"/>
              </a:rPr>
              <a:t>	Per la loro misura si utilizza un rivelatore posto sulla superficie del corpo esposto, ricoperto con lo specificato spessore di materiale tessuto equivalente. </a:t>
            </a:r>
          </a:p>
          <a:p>
            <a:pPr algn="just" eaLnBrk="1" hangingPunct="1">
              <a:lnSpc>
                <a:spcPct val="110000"/>
              </a:lnSpc>
              <a:buClr>
                <a:srgbClr val="FF0000"/>
              </a:buClr>
              <a:buFont typeface="Wingdings" pitchFamily="2" charset="2"/>
              <a:buNone/>
            </a:pPr>
            <a:endParaRPr lang="it-IT" sz="1800" dirty="0" smtClean="0">
              <a:latin typeface="Times New Roman" pitchFamily="18" charset="0"/>
            </a:endParaRPr>
          </a:p>
          <a:p>
            <a:pPr algn="just" eaLnBrk="1" hangingPunct="1">
              <a:lnSpc>
                <a:spcPct val="110000"/>
              </a:lnSpc>
              <a:buClr>
                <a:srgbClr val="FF0000"/>
              </a:buClr>
              <a:buFont typeface="Wingdings" pitchFamily="2" charset="2"/>
              <a:buNone/>
            </a:pPr>
            <a:endParaRPr lang="it-IT" sz="1800" dirty="0" smtClean="0">
              <a:latin typeface="Times New Roman" pitchFamily="18" charset="0"/>
            </a:endParaRPr>
          </a:p>
          <a:p>
            <a:pPr eaLnBrk="1" hangingPunct="1"/>
            <a:endParaRPr lang="it-IT" sz="1800" u="sng" dirty="0" smtClean="0">
              <a:latin typeface="Times New Roman" pitchFamily="18" charset="0"/>
            </a:endParaRPr>
          </a:p>
          <a:p>
            <a:pPr eaLnBrk="1" hangingPunct="1">
              <a:buFontTx/>
              <a:buNone/>
            </a:pPr>
            <a:r>
              <a:rPr lang="it-IT" sz="1800" dirty="0" smtClean="0">
                <a:latin typeface="Times New Roman" pitchFamily="18" charset="0"/>
              </a:rPr>
              <a:t>.</a:t>
            </a:r>
          </a:p>
          <a:p>
            <a:pPr eaLnBrk="1" hangingPunct="1"/>
            <a:endParaRPr lang="it-IT" sz="1800" u="sng" dirty="0" smtClean="0">
              <a:latin typeface="Times New Roman" pitchFamily="18" charset="0"/>
            </a:endParaRPr>
          </a:p>
          <a:p>
            <a:pPr eaLnBrk="1" hangingPunct="1"/>
            <a:endParaRPr lang="it-IT" sz="1800" dirty="0" smtClean="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egnaposto numero diapositiva 3"/>
          <p:cNvSpPr>
            <a:spLocks noGrp="1"/>
          </p:cNvSpPr>
          <p:nvPr>
            <p:ph type="sldNum" sz="quarter" idx="12"/>
          </p:nvPr>
        </p:nvSpPr>
        <p:spPr>
          <a:noFill/>
        </p:spPr>
        <p:txBody>
          <a:bodyPr/>
          <a:lstStyle/>
          <a:p>
            <a:fld id="{B9B0EBED-1609-4C97-9329-DED9504149E4}" type="slidenum">
              <a:rPr lang="it-IT" smtClean="0"/>
              <a:pPr/>
              <a:t>4</a:t>
            </a:fld>
            <a:endParaRPr lang="it-IT" smtClean="0"/>
          </a:p>
        </p:txBody>
      </p:sp>
      <p:sp>
        <p:nvSpPr>
          <p:cNvPr id="1029" name="Rectangle 2"/>
          <p:cNvSpPr>
            <a:spLocks noChangeArrowheads="1"/>
          </p:cNvSpPr>
          <p:nvPr/>
        </p:nvSpPr>
        <p:spPr bwMode="auto">
          <a:xfrm>
            <a:off x="574675" y="1500174"/>
            <a:ext cx="8569325" cy="1954381"/>
          </a:xfrm>
          <a:prstGeom prst="rect">
            <a:avLst/>
          </a:prstGeom>
          <a:noFill/>
          <a:ln w="9525" algn="ctr">
            <a:noFill/>
            <a:miter lim="800000"/>
            <a:headEnd/>
            <a:tailEnd/>
          </a:ln>
        </p:spPr>
        <p:txBody>
          <a:bodyPr>
            <a:spAutoFit/>
          </a:bodyPr>
          <a:lstStyle/>
          <a:p>
            <a:pPr marL="342900" indent="-342900">
              <a:spcBef>
                <a:spcPct val="50000"/>
              </a:spcBef>
            </a:pPr>
            <a:r>
              <a:rPr lang="it-IT" sz="1600" b="1" dirty="0">
                <a:latin typeface="Times New Roman" pitchFamily="18" charset="0"/>
              </a:rPr>
              <a:t>	</a:t>
            </a:r>
          </a:p>
          <a:p>
            <a:pPr marL="342900" indent="-342900">
              <a:spcBef>
                <a:spcPct val="50000"/>
              </a:spcBef>
            </a:pPr>
            <a:r>
              <a:rPr lang="it-IT" sz="1600" b="1" dirty="0">
                <a:latin typeface="Times New Roman" pitchFamily="18" charset="0"/>
              </a:rPr>
              <a:t>	</a:t>
            </a:r>
            <a:r>
              <a:rPr lang="it-IT" b="1" u="sng" dirty="0">
                <a:solidFill>
                  <a:srgbClr val="FF3300"/>
                </a:solidFill>
                <a:latin typeface="Times New Roman" pitchFamily="18" charset="0"/>
              </a:rPr>
              <a:t>l’equivalente di dose</a:t>
            </a:r>
            <a:r>
              <a:rPr lang="it-IT" b="1" dirty="0">
                <a:solidFill>
                  <a:srgbClr val="FF3300"/>
                </a:solidFill>
                <a:latin typeface="Times New Roman" pitchFamily="18" charset="0"/>
              </a:rPr>
              <a:t>, H </a:t>
            </a:r>
            <a:r>
              <a:rPr lang="it-IT" b="1" dirty="0">
                <a:latin typeface="Times New Roman" pitchFamily="18" charset="0"/>
              </a:rPr>
              <a:t>	</a:t>
            </a:r>
            <a:r>
              <a:rPr lang="it-IT" sz="1600" b="1" dirty="0" smtClean="0">
                <a:latin typeface="Times New Roman" pitchFamily="18" charset="0"/>
              </a:rPr>
              <a:t>                </a:t>
            </a:r>
            <a:r>
              <a:rPr lang="it-IT" sz="2200" b="1" dirty="0" err="1" smtClean="0">
                <a:latin typeface="Times New Roman" pitchFamily="18" charset="0"/>
              </a:rPr>
              <a:t>H</a:t>
            </a:r>
            <a:r>
              <a:rPr lang="it-IT" sz="2200" b="1" dirty="0" smtClean="0">
                <a:latin typeface="Times New Roman" pitchFamily="18" charset="0"/>
              </a:rPr>
              <a:t> </a:t>
            </a:r>
            <a:r>
              <a:rPr lang="it-IT" sz="2200" b="1" dirty="0">
                <a:latin typeface="Times New Roman" pitchFamily="18" charset="0"/>
              </a:rPr>
              <a:t>= QD</a:t>
            </a:r>
          </a:p>
          <a:p>
            <a:pPr marL="342900" indent="-342900">
              <a:spcBef>
                <a:spcPct val="50000"/>
              </a:spcBef>
            </a:pPr>
            <a:endParaRPr lang="it-IT" sz="1600" dirty="0">
              <a:latin typeface="Times New Roman" pitchFamily="18" charset="0"/>
            </a:endParaRPr>
          </a:p>
          <a:p>
            <a:pPr marL="342900" indent="-342900" algn="just">
              <a:spcBef>
                <a:spcPct val="50000"/>
              </a:spcBef>
            </a:pPr>
            <a:r>
              <a:rPr lang="it-IT" sz="1600" dirty="0">
                <a:latin typeface="Times New Roman" pitchFamily="18" charset="0"/>
              </a:rPr>
              <a:t>		</a:t>
            </a:r>
          </a:p>
          <a:p>
            <a:pPr marL="342900" indent="-342900" algn="just">
              <a:spcBef>
                <a:spcPct val="50000"/>
              </a:spcBef>
            </a:pPr>
            <a:r>
              <a:rPr lang="it-IT" sz="1600" dirty="0">
                <a:latin typeface="Times New Roman" pitchFamily="18" charset="0"/>
              </a:rPr>
              <a:t>	</a:t>
            </a:r>
          </a:p>
        </p:txBody>
      </p:sp>
      <p:sp>
        <p:nvSpPr>
          <p:cNvPr id="1030" name="Text Box 3"/>
          <p:cNvSpPr txBox="1">
            <a:spLocks noChangeArrowheads="1"/>
          </p:cNvSpPr>
          <p:nvPr/>
        </p:nvSpPr>
        <p:spPr bwMode="auto">
          <a:xfrm>
            <a:off x="6215074" y="1785926"/>
            <a:ext cx="2428892" cy="646331"/>
          </a:xfrm>
          <a:prstGeom prst="rect">
            <a:avLst/>
          </a:prstGeom>
          <a:noFill/>
          <a:ln w="28575" algn="ctr">
            <a:solidFill>
              <a:srgbClr val="0000FF"/>
            </a:solidFill>
            <a:miter lim="800000"/>
            <a:headEnd/>
            <a:tailEnd/>
          </a:ln>
        </p:spPr>
        <p:txBody>
          <a:bodyPr wrap="square">
            <a:spAutoFit/>
          </a:bodyPr>
          <a:lstStyle/>
          <a:p>
            <a:pPr>
              <a:spcBef>
                <a:spcPct val="50000"/>
              </a:spcBef>
              <a:buFont typeface="Wingdings" pitchFamily="2" charset="2"/>
              <a:buNone/>
            </a:pPr>
            <a:r>
              <a:rPr lang="it-IT">
                <a:latin typeface="Times New Roman" pitchFamily="18" charset="0"/>
              </a:rPr>
              <a:t>Unità di misura è il Sievert 1 Sv = 1 J kg</a:t>
            </a:r>
            <a:r>
              <a:rPr lang="it-IT" baseline="30000">
                <a:latin typeface="Times New Roman" pitchFamily="18" charset="0"/>
              </a:rPr>
              <a:t>-1</a:t>
            </a:r>
            <a:r>
              <a:rPr lang="it-IT">
                <a:latin typeface="Times New Roman" pitchFamily="18" charset="0"/>
              </a:rPr>
              <a:t> </a:t>
            </a:r>
          </a:p>
        </p:txBody>
      </p:sp>
      <p:sp>
        <p:nvSpPr>
          <p:cNvPr id="1031" name="Rectangle 4"/>
          <p:cNvSpPr>
            <a:spLocks noChangeArrowheads="1"/>
          </p:cNvSpPr>
          <p:nvPr/>
        </p:nvSpPr>
        <p:spPr bwMode="auto">
          <a:xfrm>
            <a:off x="4143372" y="1857364"/>
            <a:ext cx="1081088" cy="504825"/>
          </a:xfrm>
          <a:prstGeom prst="rect">
            <a:avLst/>
          </a:prstGeom>
          <a:noFill/>
          <a:ln w="9525" algn="ctr">
            <a:solidFill>
              <a:srgbClr val="FF3300"/>
            </a:solidFill>
            <a:miter lim="800000"/>
            <a:headEnd/>
            <a:tailEnd/>
          </a:ln>
        </p:spPr>
        <p:txBody>
          <a:bodyPr wrap="none" anchor="ctr">
            <a:spAutoFit/>
          </a:bodyPr>
          <a:lstStyle/>
          <a:p>
            <a:endParaRPr lang="it-IT"/>
          </a:p>
        </p:txBody>
      </p:sp>
      <p:graphicFrame>
        <p:nvGraphicFramePr>
          <p:cNvPr id="4138" name="Group 42"/>
          <p:cNvGraphicFramePr>
            <a:graphicFrameLocks noGrp="1"/>
          </p:cNvGraphicFramePr>
          <p:nvPr/>
        </p:nvGraphicFramePr>
        <p:xfrm>
          <a:off x="1428728" y="4286256"/>
          <a:ext cx="4392613" cy="2011680"/>
        </p:xfrm>
        <a:graphic>
          <a:graphicData uri="http://schemas.openxmlformats.org/drawingml/2006/table">
            <a:tbl>
              <a:tblPr/>
              <a:tblGrid>
                <a:gridCol w="3527425"/>
                <a:gridCol w="865188"/>
              </a:tblGrid>
              <a:tr h="2016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rPr>
                        <a:t>L</a:t>
                      </a: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 in acqua (</a:t>
                      </a:r>
                      <a:r>
                        <a:rPr kumimoji="0" lang="it-IT" sz="1600" b="1" i="0" u="none" strike="noStrike" cap="none" normalizeH="0" baseline="0" dirty="0" err="1" smtClean="0">
                          <a:ln>
                            <a:noFill/>
                          </a:ln>
                          <a:solidFill>
                            <a:schemeClr val="tx1"/>
                          </a:solidFill>
                          <a:effectLst/>
                          <a:latin typeface="Times New Roman" pitchFamily="18" charset="0"/>
                          <a:cs typeface="Times New Roman" pitchFamily="18" charset="0"/>
                        </a:rPr>
                        <a:t>keV</a:t>
                      </a:r>
                      <a:r>
                        <a:rPr kumimoji="0" lang="it-IT" sz="1600" b="1" i="0" u="none" strike="noStrike" cap="none" normalizeH="0" baseline="0" dirty="0" smtClean="0">
                          <a:ln>
                            <a:noFill/>
                          </a:ln>
                          <a:solidFill>
                            <a:schemeClr val="tx1"/>
                          </a:solidFill>
                          <a:effectLst/>
                          <a:latin typeface="Symbol" pitchFamily="18" charset="2"/>
                          <a:cs typeface="Times New Roman" pitchFamily="18" charset="0"/>
                        </a:rPr>
                        <a:t>/m</a:t>
                      </a: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sz="1600" b="1" i="0" u="none" strike="noStrike" cap="none" normalizeH="0" baseline="0" dirty="0" err="1" smtClean="0">
                          <a:ln>
                            <a:noFill/>
                          </a:ln>
                          <a:solidFill>
                            <a:schemeClr val="tx1"/>
                          </a:solidFill>
                          <a:effectLst/>
                          <a:latin typeface="Times New Roman" pitchFamily="18" charset="0"/>
                          <a:cs typeface="Times New Roman" pitchFamily="18" charset="0"/>
                        </a:rPr>
                        <a:t>m</a:t>
                      </a:r>
                      <a:r>
                        <a:rPr kumimoji="0" lang="it-IT" sz="1600" b="1" i="0" u="none" strike="noStrike" cap="none" normalizeH="0" baseline="0" dirty="0" smtClean="0">
                          <a:ln>
                            <a:noFill/>
                          </a:ln>
                          <a:solidFill>
                            <a:schemeClr val="tx1"/>
                          </a:solidFill>
                          <a:effectLst/>
                          <a:latin typeface="Symbol" pitchFamily="18" charset="2"/>
                          <a:cs typeface="Times New Roman" pitchFamily="18"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rPr>
                        <a:t> Q</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3.5 o meno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rPr>
                        <a:t>175 o più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Freccia a destra 12"/>
          <p:cNvSpPr/>
          <p:nvPr/>
        </p:nvSpPr>
        <p:spPr>
          <a:xfrm>
            <a:off x="214282" y="2000240"/>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428596" y="3000372"/>
            <a:ext cx="8286808" cy="923330"/>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Il fattore di qualità Q tiene conto della distribuzione dell’energia assorbita a livello microscopico, che a sua volta dipende dalla natura e velocità delle particelle cariche. L’ICRP ha raccomandato i valori di Q  in funzione del LET in acqua. </a:t>
            </a:r>
            <a:endParaRPr lang="it-IT" dirty="0">
              <a:latin typeface="Times New Roman" pitchFamily="18" charset="0"/>
              <a:cs typeface="Times New Roman" pitchFamily="18" charset="0"/>
            </a:endParaRPr>
          </a:p>
        </p:txBody>
      </p:sp>
      <p:sp>
        <p:nvSpPr>
          <p:cNvPr id="16" name="Titolo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1" i="0" u="sng" strike="noStrike" kern="0" cap="none" spc="0" normalizeH="0" baseline="0" noProof="0" smtClean="0">
                <a:ln>
                  <a:noFill/>
                </a:ln>
                <a:solidFill>
                  <a:srgbClr val="FF3300"/>
                </a:solidFill>
                <a:effectLst/>
                <a:uLnTx/>
                <a:uFillTx/>
                <a:latin typeface="Times New Roman" pitchFamily="18" charset="0"/>
                <a:ea typeface="+mj-ea"/>
                <a:cs typeface="+mj-cs"/>
              </a:rPr>
              <a:t>Equivalente di dose</a:t>
            </a:r>
            <a:endParaRPr kumimoji="0" lang="it-IT"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 &amp; LET</a:t>
            </a:r>
            <a:endParaRPr lang="it-IT" dirty="0"/>
          </a:p>
        </p:txBody>
      </p:sp>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5</a:t>
            </a:fld>
            <a:endParaRPr lang="it-IT"/>
          </a:p>
        </p:txBody>
      </p:sp>
      <p:pic>
        <p:nvPicPr>
          <p:cNvPr id="37890" name="Picture 2"/>
          <p:cNvPicPr>
            <a:picLocks noChangeAspect="1" noChangeArrowheads="1"/>
          </p:cNvPicPr>
          <p:nvPr/>
        </p:nvPicPr>
        <p:blipFill>
          <a:blip r:embed="rId2" cstate="print"/>
          <a:srcRect/>
          <a:stretch>
            <a:fillRect/>
          </a:stretch>
        </p:blipFill>
        <p:spPr bwMode="auto">
          <a:xfrm>
            <a:off x="1214414" y="1714488"/>
            <a:ext cx="6372243" cy="442720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u="sng" dirty="0" smtClean="0">
                <a:solidFill>
                  <a:srgbClr val="FF3300"/>
                </a:solidFill>
                <a:latin typeface="Times New Roman" pitchFamily="18" charset="0"/>
              </a:rPr>
              <a:t>Equivalente di dose</a:t>
            </a:r>
            <a:endParaRPr lang="it-IT" dirty="0"/>
          </a:p>
        </p:txBody>
      </p:sp>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6</a:t>
            </a:fld>
            <a:endParaRPr lang="it-IT"/>
          </a:p>
        </p:txBody>
      </p:sp>
      <p:sp>
        <p:nvSpPr>
          <p:cNvPr id="4" name="Rettangolo 3"/>
          <p:cNvSpPr/>
          <p:nvPr/>
        </p:nvSpPr>
        <p:spPr>
          <a:xfrm>
            <a:off x="357158" y="1714488"/>
            <a:ext cx="8286808" cy="646331"/>
          </a:xfrm>
          <a:prstGeom prst="rect">
            <a:avLst/>
          </a:prstGeom>
        </p:spPr>
        <p:txBody>
          <a:bodyPr wrap="square">
            <a:spAutoFit/>
          </a:bodyPr>
          <a:lstStyle/>
          <a:p>
            <a:r>
              <a:rPr lang="it-IT" dirty="0" smtClean="0">
                <a:latin typeface="Times New Roman" pitchFamily="18" charset="0"/>
              </a:rPr>
              <a:t>Nel caso in cui le cessioni di energia avvengo con un certo spettro di valori del LET, si fa ricorso ad un </a:t>
            </a:r>
            <a:r>
              <a:rPr lang="it-IT" b="1" dirty="0" smtClean="0">
                <a:latin typeface="Times New Roman" pitchFamily="18" charset="0"/>
              </a:rPr>
              <a:t>valore efficace</a:t>
            </a:r>
            <a:r>
              <a:rPr lang="it-IT" dirty="0" smtClean="0">
                <a:latin typeface="Times New Roman" pitchFamily="18" charset="0"/>
              </a:rPr>
              <a:t> 		</a:t>
            </a:r>
            <a:endParaRPr lang="it-IT" dirty="0"/>
          </a:p>
        </p:txBody>
      </p:sp>
      <p:graphicFrame>
        <p:nvGraphicFramePr>
          <p:cNvPr id="5" name="Object 23"/>
          <p:cNvGraphicFramePr>
            <a:graphicFrameLocks noChangeAspect="1"/>
          </p:cNvGraphicFramePr>
          <p:nvPr/>
        </p:nvGraphicFramePr>
        <p:xfrm>
          <a:off x="3500430" y="2071678"/>
          <a:ext cx="290513" cy="373063"/>
        </p:xfrm>
        <a:graphic>
          <a:graphicData uri="http://schemas.openxmlformats.org/presentationml/2006/ole">
            <p:oleObj spid="_x0000_s36866" name="Equation" r:id="rId3" imgW="177480" imgH="228600" progId="Equation.3">
              <p:embed/>
            </p:oleObj>
          </a:graphicData>
        </a:graphic>
      </p:graphicFrame>
      <p:graphicFrame>
        <p:nvGraphicFramePr>
          <p:cNvPr id="6" name="Object 43"/>
          <p:cNvGraphicFramePr>
            <a:graphicFrameLocks noChangeAspect="1"/>
          </p:cNvGraphicFramePr>
          <p:nvPr/>
        </p:nvGraphicFramePr>
        <p:xfrm>
          <a:off x="857224" y="3000372"/>
          <a:ext cx="3763439" cy="857252"/>
        </p:xfrm>
        <a:graphic>
          <a:graphicData uri="http://schemas.openxmlformats.org/presentationml/2006/ole">
            <p:oleObj spid="_x0000_s36867" name="Equation" r:id="rId4" imgW="1726920" imgH="393480" progId="Equation.3">
              <p:embed/>
            </p:oleObj>
          </a:graphicData>
        </a:graphic>
      </p:graphicFrame>
      <p:cxnSp>
        <p:nvCxnSpPr>
          <p:cNvPr id="9" name="Connettore 2 8"/>
          <p:cNvCxnSpPr/>
          <p:nvPr/>
        </p:nvCxnSpPr>
        <p:spPr>
          <a:xfrm rot="16200000" flipH="1">
            <a:off x="4000496" y="4071942"/>
            <a:ext cx="857256" cy="857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Parentesi graffa chiusa 9"/>
          <p:cNvSpPr/>
          <p:nvPr/>
        </p:nvSpPr>
        <p:spPr>
          <a:xfrm rot="5400000">
            <a:off x="3750463" y="3464719"/>
            <a:ext cx="357190" cy="8572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CasellaDiTesto 10"/>
          <p:cNvSpPr txBox="1"/>
          <p:nvPr/>
        </p:nvSpPr>
        <p:spPr>
          <a:xfrm>
            <a:off x="2786050" y="5072074"/>
            <a:ext cx="5500726" cy="646331"/>
          </a:xfrm>
          <a:prstGeom prst="rect">
            <a:avLst/>
          </a:prstGeom>
          <a:noFill/>
        </p:spPr>
        <p:txBody>
          <a:bodyPr wrap="square" rtlCol="0">
            <a:spAutoFit/>
          </a:bodyPr>
          <a:lstStyle/>
          <a:p>
            <a:r>
              <a:rPr lang="it-IT" dirty="0" smtClean="0"/>
              <a:t>È la dose assorbita nell’intervallo di LET compreso tra L ed L + </a:t>
            </a:r>
            <a:r>
              <a:rPr lang="it-IT" dirty="0" err="1" smtClean="0"/>
              <a:t>dL</a:t>
            </a:r>
            <a:r>
              <a:rPr lang="it-IT" dirty="0" smtClean="0"/>
              <a:t> nel punto di interesse  </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6"/>
          <p:cNvSpPr>
            <a:spLocks noGrp="1"/>
          </p:cNvSpPr>
          <p:nvPr>
            <p:ph type="sldNum" sz="quarter" idx="12"/>
          </p:nvPr>
        </p:nvSpPr>
        <p:spPr>
          <a:noFill/>
        </p:spPr>
        <p:txBody>
          <a:bodyPr/>
          <a:lstStyle/>
          <a:p>
            <a:fld id="{59A370E2-16B7-4DBC-B440-F81F9C5A604D}" type="slidenum">
              <a:rPr lang="it-IT" smtClean="0"/>
              <a:pPr/>
              <a:t>7</a:t>
            </a:fld>
            <a:endParaRPr lang="it-IT" smtClean="0"/>
          </a:p>
        </p:txBody>
      </p:sp>
      <p:pic>
        <p:nvPicPr>
          <p:cNvPr id="7171" name="Picture 6"/>
          <p:cNvPicPr>
            <a:picLocks noGrp="1" noChangeAspect="1" noChangeArrowheads="1"/>
          </p:cNvPicPr>
          <p:nvPr>
            <p:ph sz="half" idx="1"/>
          </p:nvPr>
        </p:nvPicPr>
        <p:blipFill>
          <a:blip r:embed="rId2" cstate="print"/>
          <a:srcRect/>
          <a:stretch>
            <a:fillRect/>
          </a:stretch>
        </p:blipFill>
        <p:spPr>
          <a:xfrm>
            <a:off x="-41311" y="1428736"/>
            <a:ext cx="8965884" cy="2928958"/>
          </a:xfrm>
          <a:noFill/>
        </p:spPr>
      </p:pic>
      <p:sp>
        <p:nvSpPr>
          <p:cNvPr id="7172" name="Rectangle 8"/>
          <p:cNvSpPr>
            <a:spLocks noChangeArrowheads="1"/>
          </p:cNvSpPr>
          <p:nvPr/>
        </p:nvSpPr>
        <p:spPr bwMode="auto">
          <a:xfrm>
            <a:off x="642910" y="571480"/>
            <a:ext cx="7632700" cy="646331"/>
          </a:xfrm>
          <a:prstGeom prst="rect">
            <a:avLst/>
          </a:prstGeom>
          <a:noFill/>
          <a:ln w="9525">
            <a:noFill/>
            <a:miter lim="800000"/>
            <a:headEnd/>
            <a:tailEnd/>
          </a:ln>
        </p:spPr>
        <p:txBody>
          <a:bodyPr>
            <a:spAutoFit/>
          </a:bodyPr>
          <a:lstStyle/>
          <a:p>
            <a:pPr algn="just">
              <a:spcBef>
                <a:spcPct val="50000"/>
              </a:spcBef>
            </a:pPr>
            <a:r>
              <a:rPr lang="it-IT" dirty="0">
                <a:latin typeface="Times New Roman" pitchFamily="18" charset="0"/>
              </a:rPr>
              <a:t>Quando non si conosce la distribuzione della dose assorbita in funzione </a:t>
            </a:r>
            <a:r>
              <a:rPr lang="it-IT" dirty="0" smtClean="0">
                <a:latin typeface="Times New Roman" pitchFamily="18" charset="0"/>
              </a:rPr>
              <a:t>del LET </a:t>
            </a:r>
            <a:r>
              <a:rPr lang="it-IT" dirty="0">
                <a:latin typeface="Times New Roman" pitchFamily="18" charset="0"/>
              </a:rPr>
              <a:t>si utilizzano i valori approssimati, riporti in tabella.</a:t>
            </a:r>
          </a:p>
        </p:txBody>
      </p:sp>
      <p:sp>
        <p:nvSpPr>
          <p:cNvPr id="7173" name="Text Box 13"/>
          <p:cNvSpPr txBox="1">
            <a:spLocks noChangeArrowheads="1"/>
          </p:cNvSpPr>
          <p:nvPr/>
        </p:nvSpPr>
        <p:spPr bwMode="auto">
          <a:xfrm>
            <a:off x="500034" y="4714884"/>
            <a:ext cx="8286750" cy="554038"/>
          </a:xfrm>
          <a:prstGeom prst="rect">
            <a:avLst/>
          </a:prstGeom>
          <a:noFill/>
          <a:ln w="9525">
            <a:noFill/>
            <a:miter lim="800000"/>
            <a:headEnd/>
            <a:tailEnd/>
          </a:ln>
        </p:spPr>
        <p:txBody>
          <a:bodyPr>
            <a:spAutoFit/>
          </a:bodyPr>
          <a:lstStyle/>
          <a:p>
            <a:pPr algn="just">
              <a:spcBef>
                <a:spcPct val="50000"/>
              </a:spcBef>
            </a:pPr>
            <a:r>
              <a:rPr lang="it-IT" sz="1600" i="1" dirty="0">
                <a:latin typeface="Times New Roman" pitchFamily="18" charset="0"/>
              </a:rPr>
              <a:t>FONTE: Decreto Legislativo 26 Maggio 2000, n. 187 </a:t>
            </a:r>
            <a:r>
              <a:rPr lang="it-IT" sz="1400" i="1" dirty="0">
                <a:latin typeface="Times New Roman" pitchFamily="18" charset="0"/>
              </a:rPr>
              <a:t>Attuazione della direttiva 97/43/EURATOM in materia di protezione delle persone contro i pericoli delle radiazioni ionizzanti connesse ad esposizioni mediche</a:t>
            </a:r>
          </a:p>
        </p:txBody>
      </p:sp>
      <p:sp>
        <p:nvSpPr>
          <p:cNvPr id="7174" name="Rectangle 14"/>
          <p:cNvSpPr>
            <a:spLocks noChangeArrowheads="1"/>
          </p:cNvSpPr>
          <p:nvPr/>
        </p:nvSpPr>
        <p:spPr bwMode="auto">
          <a:xfrm>
            <a:off x="785813" y="5643563"/>
            <a:ext cx="7488237" cy="854075"/>
          </a:xfrm>
          <a:prstGeom prst="rect">
            <a:avLst/>
          </a:prstGeom>
          <a:noFill/>
          <a:ln w="28575">
            <a:solidFill>
              <a:schemeClr val="accent2"/>
            </a:solidFill>
            <a:miter lim="800000"/>
            <a:headEnd/>
            <a:tailEnd/>
          </a:ln>
        </p:spPr>
        <p:txBody>
          <a:bodyPr>
            <a:spAutoFit/>
          </a:bodyPr>
          <a:lstStyle/>
          <a:p>
            <a:pPr algn="just">
              <a:spcBef>
                <a:spcPct val="50000"/>
              </a:spcBef>
            </a:pPr>
            <a:r>
              <a:rPr lang="it-IT" sz="1600">
                <a:latin typeface="Times New Roman" pitchFamily="18" charset="0"/>
              </a:rPr>
              <a:t>Il concetto del fattore di qualità e della dose equivalente devono essere applicati solo a </a:t>
            </a:r>
            <a:r>
              <a:rPr lang="it-IT" sz="1600" b="1" u="sng">
                <a:latin typeface="Times New Roman" pitchFamily="18" charset="0"/>
              </a:rPr>
              <a:t>basse dosi. </a:t>
            </a:r>
            <a:r>
              <a:rPr lang="it-IT" sz="1600">
                <a:latin typeface="Times New Roman" pitchFamily="18" charset="0"/>
              </a:rPr>
              <a:t>Quando le dosi ricevute eccedono i limiti raccomandati, le valutazioni redioprotezionistiche devono essere effettuate in termini di dose assorbita.</a:t>
            </a:r>
          </a:p>
        </p:txBody>
      </p:sp>
      <p:sp>
        <p:nvSpPr>
          <p:cNvPr id="7175" name="AutoShape 15"/>
          <p:cNvSpPr>
            <a:spLocks noChangeArrowheads="1"/>
          </p:cNvSpPr>
          <p:nvPr/>
        </p:nvSpPr>
        <p:spPr bwMode="auto">
          <a:xfrm>
            <a:off x="214313" y="5715000"/>
            <a:ext cx="431800" cy="287338"/>
          </a:xfrm>
          <a:prstGeom prst="rightArrow">
            <a:avLst>
              <a:gd name="adj1" fmla="val 50000"/>
              <a:gd name="adj2" fmla="val 37569"/>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214290"/>
            <a:ext cx="8229600" cy="1143000"/>
          </a:xfrm>
        </p:spPr>
        <p:txBody>
          <a:bodyPr/>
          <a:lstStyle/>
          <a:p>
            <a:r>
              <a:rPr lang="it-IT" dirty="0" smtClean="0">
                <a:solidFill>
                  <a:srgbClr val="FF0000"/>
                </a:solidFill>
                <a:latin typeface="Times New Roman" pitchFamily="18" charset="0"/>
                <a:cs typeface="Times New Roman" pitchFamily="18" charset="0"/>
              </a:rPr>
              <a:t>Equi. Di dose e </a:t>
            </a:r>
            <a:r>
              <a:rPr lang="it-IT" dirty="0" err="1" smtClean="0">
                <a:solidFill>
                  <a:srgbClr val="FF0000"/>
                </a:solidFill>
                <a:latin typeface="Times New Roman" pitchFamily="18" charset="0"/>
                <a:cs typeface="Times New Roman" pitchFamily="18" charset="0"/>
              </a:rPr>
              <a:t>fluenza</a:t>
            </a:r>
            <a:r>
              <a:rPr lang="it-IT" dirty="0" smtClean="0">
                <a:solidFill>
                  <a:srgbClr val="FF0000"/>
                </a:solidFill>
                <a:latin typeface="Times New Roman" pitchFamily="18" charset="0"/>
                <a:cs typeface="Times New Roman" pitchFamily="18" charset="0"/>
              </a:rPr>
              <a:t> </a:t>
            </a:r>
            <a:endParaRPr lang="it-IT" dirty="0">
              <a:solidFill>
                <a:srgbClr val="FF0000"/>
              </a:solidFill>
              <a:latin typeface="Times New Roman" pitchFamily="18" charset="0"/>
              <a:cs typeface="Times New Roman" pitchFamily="18" charset="0"/>
            </a:endParaRPr>
          </a:p>
        </p:txBody>
      </p:sp>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8</a:t>
            </a:fld>
            <a:endParaRPr lang="it-IT" dirty="0"/>
          </a:p>
        </p:txBody>
      </p:sp>
      <p:sp>
        <p:nvSpPr>
          <p:cNvPr id="4" name="CasellaDiTesto 3"/>
          <p:cNvSpPr txBox="1"/>
          <p:nvPr/>
        </p:nvSpPr>
        <p:spPr>
          <a:xfrm>
            <a:off x="285720" y="1785926"/>
            <a:ext cx="8286808" cy="3170099"/>
          </a:xfrm>
          <a:prstGeom prst="rect">
            <a:avLst/>
          </a:prstGeom>
          <a:noFill/>
        </p:spPr>
        <p:txBody>
          <a:bodyPr wrap="square" rtlCol="0">
            <a:spAutoFit/>
          </a:bodyPr>
          <a:lstStyle/>
          <a:p>
            <a:pPr algn="just"/>
            <a:r>
              <a:rPr lang="it-IT" sz="2000" dirty="0" smtClean="0">
                <a:latin typeface="Times New Roman" pitchFamily="18" charset="0"/>
                <a:cs typeface="Times New Roman" pitchFamily="18" charset="0"/>
              </a:rPr>
              <a:t>I coefficienti di conversione tra l’equivalente di dose e la </a:t>
            </a:r>
            <a:r>
              <a:rPr lang="it-IT" sz="2000" dirty="0" err="1" smtClean="0">
                <a:latin typeface="Times New Roman" pitchFamily="18" charset="0"/>
                <a:cs typeface="Times New Roman" pitchFamily="18" charset="0"/>
              </a:rPr>
              <a:t>fluenza</a:t>
            </a:r>
            <a:r>
              <a:rPr lang="it-IT" sz="2000" dirty="0" smtClean="0">
                <a:latin typeface="Times New Roman" pitchFamily="18" charset="0"/>
                <a:cs typeface="Times New Roman" pitchFamily="18" charset="0"/>
              </a:rPr>
              <a:t> di particelle incidenti sono diversi a seconda della profondità nel tessuto (ossia dell’organo interessato) e dalle condizioni di irraggiamento (ossia distribuzione angolare delle particele)</a:t>
            </a:r>
          </a:p>
          <a:p>
            <a:pPr algn="just"/>
            <a:endParaRPr lang="it-IT" sz="2000" dirty="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Ai fini radio protezionistici è cautelativo valutare i coeff. di conversione in corrispondenza del massimo delle curve di dose e nelle condizione di irraggiamento peggiori. </a:t>
            </a:r>
          </a:p>
          <a:p>
            <a:pPr algn="just"/>
            <a:endParaRPr lang="it-IT" sz="2000" dirty="0">
              <a:latin typeface="Times New Roman" pitchFamily="18" charset="0"/>
              <a:cs typeface="Times New Roman" pitchFamily="18" charset="0"/>
            </a:endParaRPr>
          </a:p>
          <a:p>
            <a:pPr algn="just"/>
            <a:endParaRPr lang="it-IT" sz="2000" dirty="0" smtClean="0">
              <a:latin typeface="Times New Roman" pitchFamily="18" charset="0"/>
              <a:cs typeface="Times New Roman" pitchFamily="18" charset="0"/>
            </a:endParaRPr>
          </a:p>
        </p:txBody>
      </p:sp>
      <p:sp>
        <p:nvSpPr>
          <p:cNvPr id="5" name="CasellaDiTesto 4"/>
          <p:cNvSpPr txBox="1"/>
          <p:nvPr/>
        </p:nvSpPr>
        <p:spPr>
          <a:xfrm>
            <a:off x="500034" y="4786322"/>
            <a:ext cx="7715304" cy="369332"/>
          </a:xfrm>
          <a:prstGeom prst="rect">
            <a:avLst/>
          </a:prstGeom>
          <a:noFill/>
        </p:spPr>
        <p:txBody>
          <a:bodyPr wrap="square" rtlCol="0">
            <a:spAutoFit/>
          </a:bodyPr>
          <a:lstStyle/>
          <a:p>
            <a:r>
              <a:rPr lang="it-IT" i="1" dirty="0" smtClean="0"/>
              <a:t>Si vedano i valori raccomandati dall’ICRP (sul libro di testo). </a:t>
            </a:r>
            <a:endParaRPr lang="it-IT"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9</a:t>
            </a:fld>
            <a:endParaRPr lang="it-IT"/>
          </a:p>
        </p:txBody>
      </p:sp>
      <p:sp>
        <p:nvSpPr>
          <p:cNvPr id="5" name="CasellaDiTesto 4"/>
          <p:cNvSpPr txBox="1"/>
          <p:nvPr/>
        </p:nvSpPr>
        <p:spPr>
          <a:xfrm>
            <a:off x="785786" y="1571612"/>
            <a:ext cx="7643866" cy="4093428"/>
          </a:xfrm>
          <a:prstGeom prst="rect">
            <a:avLst/>
          </a:prstGeom>
          <a:solidFill>
            <a:schemeClr val="accent5"/>
          </a:solidFill>
        </p:spPr>
        <p:txBody>
          <a:bodyPr wrap="square" rtlCol="0">
            <a:spAutoFit/>
          </a:bodyPr>
          <a:lstStyle/>
          <a:p>
            <a:pPr algn="just"/>
            <a:r>
              <a:rPr lang="it-IT" sz="2000" dirty="0" smtClean="0">
                <a:latin typeface="Times New Roman" pitchFamily="18" charset="0"/>
                <a:cs typeface="Times New Roman" pitchFamily="18" charset="0"/>
              </a:rPr>
              <a:t>Gli eventi </a:t>
            </a:r>
            <a:r>
              <a:rPr lang="it-IT" sz="2000" b="1" dirty="0" smtClean="0">
                <a:latin typeface="Times New Roman" pitchFamily="18" charset="0"/>
                <a:cs typeface="Times New Roman" pitchFamily="18" charset="0"/>
              </a:rPr>
              <a:t>fisici e chimici </a:t>
            </a:r>
            <a:r>
              <a:rPr lang="it-IT" sz="2000" dirty="0" smtClean="0">
                <a:latin typeface="Times New Roman" pitchFamily="18" charset="0"/>
                <a:cs typeface="Times New Roman" pitchFamily="18" charset="0"/>
              </a:rPr>
              <a:t>generati al passaggio delle radiazioni ionizzanti nella materia vivente coprono un arco di tempo che, come ordine di grandezza, va da 10</a:t>
            </a:r>
            <a:r>
              <a:rPr lang="it-IT" sz="2000" baseline="30000" dirty="0" smtClean="0">
                <a:latin typeface="Times New Roman" pitchFamily="18" charset="0"/>
                <a:cs typeface="Times New Roman" pitchFamily="18" charset="0"/>
              </a:rPr>
              <a:t>-8</a:t>
            </a:r>
            <a:r>
              <a:rPr lang="it-IT" sz="2000" dirty="0" smtClean="0">
                <a:latin typeface="Times New Roman" pitchFamily="18" charset="0"/>
                <a:cs typeface="Times New Roman" pitchFamily="18" charset="0"/>
              </a:rPr>
              <a:t> a 1 s. </a:t>
            </a:r>
          </a:p>
          <a:p>
            <a:pPr algn="just"/>
            <a:endParaRPr lang="it-IT" sz="2000" dirty="0" smtClean="0">
              <a:latin typeface="Times New Roman" pitchFamily="18" charset="0"/>
              <a:cs typeface="Times New Roman" pitchFamily="18" charset="0"/>
            </a:endParaRPr>
          </a:p>
          <a:p>
            <a:pPr algn="just"/>
            <a:r>
              <a:rPr lang="it-IT" sz="2000" dirty="0" smtClean="0">
                <a:latin typeface="Times New Roman" pitchFamily="18" charset="0"/>
                <a:cs typeface="Times New Roman" pitchFamily="18" charset="0"/>
              </a:rPr>
              <a:t>Esiste poi una </a:t>
            </a:r>
            <a:r>
              <a:rPr lang="it-IT" sz="2000" b="1" dirty="0" smtClean="0">
                <a:latin typeface="Times New Roman" pitchFamily="18" charset="0"/>
                <a:cs typeface="Times New Roman" pitchFamily="18" charset="0"/>
              </a:rPr>
              <a:t>fase biologica </a:t>
            </a:r>
            <a:r>
              <a:rPr lang="it-IT" sz="2000" dirty="0" smtClean="0">
                <a:latin typeface="Times New Roman" pitchFamily="18" charset="0"/>
                <a:cs typeface="Times New Roman" pitchFamily="18" charset="0"/>
              </a:rPr>
              <a:t>che comprende quei processi, essenzialmente di tipo biochimico, che avvengono nelle cellule in conseguenza delle modificazioni molecolari, fino alla eventuale manifestazione biologica del danno. Il tempo necessario per questa manifestazione dipende dalla natura del danno stesso; gli effetti acuti, legati alla morte cellulare, si manifestano entro breve tempo (ore e giorni); la formazione dei tumori, che è un processo estremamente complesso e a più stadi successivi, si evidenzia a distanza di anni o di decenni dall’irradiazione. </a:t>
            </a:r>
            <a:endParaRPr lang="it-IT" sz="2000" dirty="0">
              <a:latin typeface="Times New Roman" pitchFamily="18" charset="0"/>
              <a:cs typeface="Times New Roman" pitchFamily="18" charset="0"/>
            </a:endParaRPr>
          </a:p>
        </p:txBody>
      </p:sp>
      <p:sp>
        <p:nvSpPr>
          <p:cNvPr id="7" name="Rectangle 2"/>
          <p:cNvSpPr>
            <a:spLocks noChangeArrowheads="1"/>
          </p:cNvSpPr>
          <p:nvPr/>
        </p:nvSpPr>
        <p:spPr bwMode="auto">
          <a:xfrm>
            <a:off x="179388" y="115888"/>
            <a:ext cx="8964612" cy="561975"/>
          </a:xfrm>
          <a:prstGeom prst="rect">
            <a:avLst/>
          </a:prstGeom>
          <a:noFill/>
          <a:ln w="9525">
            <a:noFill/>
            <a:miter lim="800000"/>
            <a:headEnd/>
            <a:tailEnd/>
          </a:ln>
        </p:spPr>
        <p:txBody>
          <a:bodyPr anchor="ctr"/>
          <a:lstStyle/>
          <a:p>
            <a:pPr algn="ctr"/>
            <a:r>
              <a:rPr lang="it-IT" sz="3200" b="1" u="sng" dirty="0" smtClean="0">
                <a:solidFill>
                  <a:srgbClr val="FF3300"/>
                </a:solidFill>
                <a:latin typeface="Times New Roman" pitchFamily="18" charset="0"/>
              </a:rPr>
              <a:t>Effetti indotti dalle radiazioni </a:t>
            </a:r>
            <a:r>
              <a:rPr lang="it-IT" sz="3200" b="1" u="sng" dirty="0">
                <a:solidFill>
                  <a:srgbClr val="FF3300"/>
                </a:solidFill>
                <a:latin typeface="Times New Roman" pitchFamily="18" charset="0"/>
              </a:rPr>
              <a:t>ionizzanti</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9188</TotalTime>
  <Words>2951</Words>
  <Application>Microsoft Office PowerPoint</Application>
  <PresentationFormat>Presentazione su schermo (4:3)</PresentationFormat>
  <Paragraphs>362</Paragraphs>
  <Slides>35</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37" baseType="lpstr">
      <vt:lpstr>Struttura predefinita</vt:lpstr>
      <vt:lpstr>Equation</vt:lpstr>
      <vt:lpstr>IRCP &amp; IRCU</vt:lpstr>
      <vt:lpstr>Diapositiva 2</vt:lpstr>
      <vt:lpstr>Diapositiva 3</vt:lpstr>
      <vt:lpstr>Diapositiva 4</vt:lpstr>
      <vt:lpstr>Q &amp; LET</vt:lpstr>
      <vt:lpstr>Equivalente di dose</vt:lpstr>
      <vt:lpstr>Diapositiva 7</vt:lpstr>
      <vt:lpstr>Equi. Di dose e fluenza </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Nuove Grandezze Operative</vt:lpstr>
      <vt:lpstr>Diapositiva 34</vt:lpstr>
      <vt:lpstr>Diapositiva 35</vt:lpstr>
    </vt:vector>
  </TitlesOfParts>
  <Company>xxx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pugliese</dc:creator>
  <cp:lastModifiedBy>Gabriella</cp:lastModifiedBy>
  <cp:revision>178</cp:revision>
  <dcterms:created xsi:type="dcterms:W3CDTF">2005-02-20T21:55:19Z</dcterms:created>
  <dcterms:modified xsi:type="dcterms:W3CDTF">2010-01-07T10:28:00Z</dcterms:modified>
</cp:coreProperties>
</file>