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9" r:id="rId2"/>
    <p:sldId id="270" r:id="rId3"/>
    <p:sldId id="271" r:id="rId4"/>
    <p:sldId id="257" r:id="rId5"/>
    <p:sldId id="272" r:id="rId6"/>
    <p:sldId id="264" r:id="rId7"/>
    <p:sldId id="266" r:id="rId8"/>
    <p:sldId id="259" r:id="rId9"/>
    <p:sldId id="283" r:id="rId10"/>
    <p:sldId id="284" r:id="rId11"/>
    <p:sldId id="258" r:id="rId12"/>
    <p:sldId id="260" r:id="rId13"/>
    <p:sldId id="285" r:id="rId14"/>
    <p:sldId id="261" r:id="rId15"/>
    <p:sldId id="277" r:id="rId16"/>
    <p:sldId id="278" r:id="rId17"/>
    <p:sldId id="276" r:id="rId18"/>
    <p:sldId id="279" r:id="rId19"/>
    <p:sldId id="280" r:id="rId20"/>
    <p:sldId id="281" r:id="rId21"/>
    <p:sldId id="290" r:id="rId22"/>
    <p:sldId id="287" r:id="rId23"/>
    <p:sldId id="288" r:id="rId24"/>
    <p:sldId id="289" r:id="rId25"/>
    <p:sldId id="262" r:id="rId26"/>
    <p:sldId id="286" r:id="rId27"/>
    <p:sldId id="263" r:id="rId28"/>
  </p:sldIdLst>
  <p:sldSz cx="9144000" cy="6858000" type="screen4x3"/>
  <p:notesSz cx="6743700" cy="98806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414"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7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lvl1pPr>
              <a:defRPr sz="1200"/>
            </a:lvl1pPr>
          </a:lstStyle>
          <a:p>
            <a:endParaRPr lang="it-IT"/>
          </a:p>
        </p:txBody>
      </p:sp>
      <p:sp>
        <p:nvSpPr>
          <p:cNvPr id="6147"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lvl1pPr algn="r">
              <a:defRPr sz="1200"/>
            </a:lvl1pPr>
          </a:lstStyle>
          <a:p>
            <a:endParaRPr lang="it-IT"/>
          </a:p>
        </p:txBody>
      </p:sp>
      <p:sp>
        <p:nvSpPr>
          <p:cNvPr id="6148" name="Rectangle 4"/>
          <p:cNvSpPr>
            <a:spLocks noGrp="1" noRot="1" noChangeAspect="1" noChangeArrowheads="1" noTextEdit="1"/>
          </p:cNvSpPr>
          <p:nvPr>
            <p:ph type="sldImg" idx="2"/>
          </p:nvPr>
        </p:nvSpPr>
        <p:spPr bwMode="auto">
          <a:xfrm>
            <a:off x="901700" y="741363"/>
            <a:ext cx="4940300" cy="3705225"/>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74688" y="4692650"/>
            <a:ext cx="5394325" cy="4446588"/>
          </a:xfrm>
          <a:prstGeom prst="rect">
            <a:avLst/>
          </a:prstGeom>
          <a:noFill/>
          <a:ln w="9525">
            <a:noFill/>
            <a:miter lim="800000"/>
            <a:headEnd/>
            <a:tailEnd/>
          </a:ln>
          <a:effectLst/>
        </p:spPr>
        <p:txBody>
          <a:bodyPr vert="horz" wrap="square" lIns="91434" tIns="45716" rIns="91434" bIns="45716"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6150" name="Rectangle 6"/>
          <p:cNvSpPr>
            <a:spLocks noGrp="1" noChangeArrowheads="1"/>
          </p:cNvSpPr>
          <p:nvPr>
            <p:ph type="ftr" sz="quarter" idx="4"/>
          </p:nvPr>
        </p:nvSpPr>
        <p:spPr bwMode="auto">
          <a:xfrm>
            <a:off x="0" y="9385300"/>
            <a:ext cx="2922588" cy="493713"/>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defRPr sz="1200"/>
            </a:lvl1pPr>
          </a:lstStyle>
          <a:p>
            <a:endParaRPr lang="it-IT"/>
          </a:p>
        </p:txBody>
      </p:sp>
      <p:sp>
        <p:nvSpPr>
          <p:cNvPr id="6151" name="Rectangle 7"/>
          <p:cNvSpPr>
            <a:spLocks noGrp="1" noChangeArrowheads="1"/>
          </p:cNvSpPr>
          <p:nvPr>
            <p:ph type="sldNum" sz="quarter" idx="5"/>
          </p:nvPr>
        </p:nvSpPr>
        <p:spPr bwMode="auto">
          <a:xfrm>
            <a:off x="3819525" y="9385300"/>
            <a:ext cx="2922588" cy="493713"/>
          </a:xfrm>
          <a:prstGeom prst="rect">
            <a:avLst/>
          </a:prstGeom>
          <a:noFill/>
          <a:ln w="9525">
            <a:noFill/>
            <a:miter lim="800000"/>
            <a:headEnd/>
            <a:tailEnd/>
          </a:ln>
          <a:effectLst/>
        </p:spPr>
        <p:txBody>
          <a:bodyPr vert="horz" wrap="square" lIns="91434" tIns="45716" rIns="91434" bIns="45716" numCol="1" anchor="b" anchorCtr="0" compatLnSpc="1">
            <a:prstTxWarp prst="textNoShape">
              <a:avLst/>
            </a:prstTxWarp>
          </a:bodyPr>
          <a:lstStyle>
            <a:lvl1pPr algn="r">
              <a:defRPr sz="1200"/>
            </a:lvl1pPr>
          </a:lstStyle>
          <a:p>
            <a:fld id="{778C35A6-9270-4C25-8A07-B41D799FCE50}"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846DB91B-6D25-4B3E-8322-3B0729F92013}"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89D99FCC-5651-4702-8976-BEBB6A27B741}"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E0F8F2E6-5C80-4025-BD05-3D86B25BF978}"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19BCE797-BB36-44F9-8A5A-86029F43D2A9}"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BDCABD33-98BB-44BC-B88D-7452AD60041F}"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901450DA-96C4-4081-AACE-5F45F5137E2E}"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1AA27230-6C7B-4071-9A71-7126916C7F43}"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123328F0-0565-4EBF-9E3B-D4E1A6ECF69B}"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68E32AD1-B9F3-4AEF-A9C2-1D317E1325AB}"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1E5BAA6D-5AD1-4011-8C41-62EB7C87B5AF}"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30718CBD-3CDE-448C-AC00-3B48BF2B7CD5}"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53B75BB-58B1-4617-9E26-695A1A02AE49}"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apat.gov.it/site/_files/Rapporto_tecnico_radon.pdf" TargetMode="External"/><Relationship Id="rId2" Type="http://schemas.openxmlformats.org/officeDocument/2006/relationships/hyperlink" Target="http://www.radonlab.eu/download/lineeguida.pdf"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txBody>
          <a:bodyPr/>
          <a:lstStyle/>
          <a:p>
            <a:r>
              <a:rPr lang="it-IT" sz="3000" dirty="0" smtClean="0">
                <a:solidFill>
                  <a:schemeClr val="tx2"/>
                </a:solidFill>
                <a:latin typeface="Times New Roman" pitchFamily="18" charset="0"/>
                <a:cs typeface="Times New Roman" pitchFamily="18" charset="0"/>
              </a:rPr>
              <a:t>RADIOPROTEZIONE: COSA e QUANDO</a:t>
            </a:r>
            <a:endParaRPr lang="it-IT" sz="3000" dirty="0">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fld id="{123328F0-0565-4EBF-9E3B-D4E1A6ECF69B}" type="slidenum">
              <a:rPr lang="it-IT" smtClean="0"/>
              <a:pPr/>
              <a:t>1</a:t>
            </a:fld>
            <a:endParaRPr lang="it-IT"/>
          </a:p>
        </p:txBody>
      </p:sp>
      <p:sp>
        <p:nvSpPr>
          <p:cNvPr id="4" name="Rettangolo 3"/>
          <p:cNvSpPr/>
          <p:nvPr/>
        </p:nvSpPr>
        <p:spPr>
          <a:xfrm>
            <a:off x="428596" y="2383405"/>
            <a:ext cx="870751" cy="400110"/>
          </a:xfrm>
          <a:prstGeom prst="rect">
            <a:avLst/>
          </a:prstGeom>
          <a:solidFill>
            <a:schemeClr val="bg2">
              <a:lumMod val="20000"/>
              <a:lumOff val="80000"/>
            </a:schemeClr>
          </a:solidFill>
        </p:spPr>
        <p:txBody>
          <a:bodyPr wrap="none">
            <a:spAutoFit/>
          </a:bodyPr>
          <a:lstStyle/>
          <a:p>
            <a:r>
              <a:rPr lang="it-IT" sz="2000" dirty="0">
                <a:latin typeface="Times New Roman" pitchFamily="18" charset="0"/>
                <a:cs typeface="Times New Roman" pitchFamily="18" charset="0"/>
              </a:rPr>
              <a:t>COSA</a:t>
            </a:r>
          </a:p>
        </p:txBody>
      </p:sp>
      <p:sp>
        <p:nvSpPr>
          <p:cNvPr id="5" name="Rettangolo 4"/>
          <p:cNvSpPr/>
          <p:nvPr/>
        </p:nvSpPr>
        <p:spPr>
          <a:xfrm>
            <a:off x="2857488" y="2026215"/>
            <a:ext cx="5786478" cy="1323439"/>
          </a:xfrm>
          <a:prstGeom prst="rect">
            <a:avLst/>
          </a:prstGeom>
          <a:solidFill>
            <a:schemeClr val="bg2">
              <a:lumMod val="20000"/>
              <a:lumOff val="80000"/>
            </a:schemeClr>
          </a:solidFill>
        </p:spPr>
        <p:txBody>
          <a:bodyPr wrap="square">
            <a:spAutoFit/>
          </a:bodyPr>
          <a:lstStyle/>
          <a:p>
            <a:pPr algn="just"/>
            <a:r>
              <a:rPr lang="it-IT" sz="2000" dirty="0">
                <a:latin typeface="Times New Roman" pitchFamily="18" charset="0"/>
                <a:cs typeface="Times New Roman" pitchFamily="18" charset="0"/>
              </a:rPr>
              <a:t>La radioprotezione si occupa della protezione delle persone rispetto </a:t>
            </a:r>
            <a:r>
              <a:rPr lang="it-IT" sz="2000" dirty="0" smtClean="0">
                <a:latin typeface="Times New Roman" pitchFamily="18" charset="0"/>
                <a:cs typeface="Times New Roman" pitchFamily="18" charset="0"/>
              </a:rPr>
              <a:t>ai rischi </a:t>
            </a:r>
            <a:r>
              <a:rPr lang="it-IT" sz="2000" dirty="0">
                <a:latin typeface="Times New Roman" pitchFamily="18" charset="0"/>
                <a:cs typeface="Times New Roman" pitchFamily="18" charset="0"/>
              </a:rPr>
              <a:t>potenzialmente derivanti dall’esposizione a sorgenti di</a:t>
            </a:r>
          </a:p>
          <a:p>
            <a:pPr algn="just"/>
            <a:r>
              <a:rPr lang="it-IT" sz="2000" b="1" dirty="0">
                <a:latin typeface="Times New Roman" pitchFamily="18" charset="0"/>
                <a:cs typeface="Times New Roman" pitchFamily="18" charset="0"/>
              </a:rPr>
              <a:t>radiazioni ionizzanti.</a:t>
            </a:r>
            <a:endParaRPr lang="it-IT" sz="2000" dirty="0">
              <a:latin typeface="Times New Roman" pitchFamily="18" charset="0"/>
              <a:cs typeface="Times New Roman" pitchFamily="18" charset="0"/>
            </a:endParaRPr>
          </a:p>
        </p:txBody>
      </p:sp>
      <p:sp>
        <p:nvSpPr>
          <p:cNvPr id="6" name="Rettangolo 5"/>
          <p:cNvSpPr/>
          <p:nvPr/>
        </p:nvSpPr>
        <p:spPr>
          <a:xfrm>
            <a:off x="414124" y="4298114"/>
            <a:ext cx="1300356" cy="400110"/>
          </a:xfrm>
          <a:prstGeom prst="rect">
            <a:avLst/>
          </a:prstGeom>
          <a:solidFill>
            <a:schemeClr val="accent6">
              <a:lumMod val="20000"/>
              <a:lumOff val="80000"/>
            </a:schemeClr>
          </a:solidFill>
        </p:spPr>
        <p:txBody>
          <a:bodyPr wrap="none">
            <a:spAutoFit/>
          </a:bodyPr>
          <a:lstStyle/>
          <a:p>
            <a:r>
              <a:rPr lang="it-IT" sz="2000" dirty="0">
                <a:latin typeface="Times New Roman" pitchFamily="18" charset="0"/>
                <a:cs typeface="Times New Roman" pitchFamily="18" charset="0"/>
              </a:rPr>
              <a:t>QUANDO</a:t>
            </a:r>
          </a:p>
        </p:txBody>
      </p:sp>
      <p:sp>
        <p:nvSpPr>
          <p:cNvPr id="7" name="Rettangolo 6"/>
          <p:cNvSpPr/>
          <p:nvPr/>
        </p:nvSpPr>
        <p:spPr>
          <a:xfrm>
            <a:off x="2928926" y="4012362"/>
            <a:ext cx="5715040" cy="1631216"/>
          </a:xfrm>
          <a:prstGeom prst="rect">
            <a:avLst/>
          </a:prstGeom>
          <a:solidFill>
            <a:schemeClr val="accent6">
              <a:lumMod val="20000"/>
              <a:lumOff val="80000"/>
            </a:schemeClr>
          </a:solidFill>
        </p:spPr>
        <p:txBody>
          <a:bodyPr wrap="square">
            <a:spAutoFit/>
          </a:bodyPr>
          <a:lstStyle/>
          <a:p>
            <a:pPr algn="just"/>
            <a:r>
              <a:rPr lang="it-IT" sz="2000" dirty="0">
                <a:latin typeface="Times New Roman" pitchFamily="18" charset="0"/>
                <a:cs typeface="Times New Roman" pitchFamily="18" charset="0"/>
              </a:rPr>
              <a:t>L’impiego delle radiazioni ionizzanti per scopi pacifici </a:t>
            </a:r>
            <a:r>
              <a:rPr lang="it-IT" sz="2000" dirty="0" smtClean="0">
                <a:latin typeface="Times New Roman" pitchFamily="18" charset="0"/>
                <a:cs typeface="Times New Roman" pitchFamily="18" charset="0"/>
              </a:rPr>
              <a:t>è diventato </a:t>
            </a:r>
            <a:r>
              <a:rPr lang="it-IT" sz="2000" dirty="0">
                <a:latin typeface="Times New Roman" pitchFamily="18" charset="0"/>
                <a:cs typeface="Times New Roman" pitchFamily="18" charset="0"/>
              </a:rPr>
              <a:t>importante nel secondo dopoguerra, ovvero </a:t>
            </a:r>
            <a:r>
              <a:rPr lang="it-IT" sz="2000" dirty="0" smtClean="0">
                <a:latin typeface="Times New Roman" pitchFamily="18" charset="0"/>
                <a:cs typeface="Times New Roman" pitchFamily="18" charset="0"/>
              </a:rPr>
              <a:t>molto dopo </a:t>
            </a:r>
            <a:r>
              <a:rPr lang="it-IT" sz="2000" dirty="0">
                <a:latin typeface="Times New Roman" pitchFamily="18" charset="0"/>
                <a:cs typeface="Times New Roman" pitchFamily="18" charset="0"/>
              </a:rPr>
              <a:t>la loro scoperta, e quando si era già capito che </a:t>
            </a:r>
            <a:r>
              <a:rPr lang="it-IT" sz="2000" dirty="0" smtClean="0">
                <a:latin typeface="Times New Roman" pitchFamily="18" charset="0"/>
                <a:cs typeface="Times New Roman" pitchFamily="18" charset="0"/>
              </a:rPr>
              <a:t>esse potevano </a:t>
            </a:r>
            <a:r>
              <a:rPr lang="it-IT" sz="2000" dirty="0">
                <a:latin typeface="Times New Roman" pitchFamily="18" charset="0"/>
                <a:cs typeface="Times New Roman" pitchFamily="18" charset="0"/>
              </a:rPr>
              <a:t>indurre effetti nocivi alla salute.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123328F0-0565-4EBF-9E3B-D4E1A6ECF69B}" type="slidenum">
              <a:rPr lang="it-IT" smtClean="0"/>
              <a:pPr/>
              <a:t>10</a:t>
            </a:fld>
            <a:endParaRPr lang="it-IT"/>
          </a:p>
        </p:txBody>
      </p:sp>
      <p:pic>
        <p:nvPicPr>
          <p:cNvPr id="14338" name="Picture 2"/>
          <p:cNvPicPr>
            <a:picLocks noChangeAspect="1" noChangeArrowheads="1"/>
          </p:cNvPicPr>
          <p:nvPr/>
        </p:nvPicPr>
        <p:blipFill>
          <a:blip r:embed="rId2" cstate="print"/>
          <a:srcRect/>
          <a:stretch>
            <a:fillRect/>
          </a:stretch>
        </p:blipFill>
        <p:spPr bwMode="auto">
          <a:xfrm>
            <a:off x="1785918" y="1500174"/>
            <a:ext cx="6072230" cy="4565146"/>
          </a:xfrm>
          <a:prstGeom prst="rect">
            <a:avLst/>
          </a:prstGeom>
          <a:noFill/>
          <a:ln w="9525">
            <a:noFill/>
            <a:miter lim="800000"/>
            <a:headEnd/>
            <a:tailEnd/>
          </a:ln>
        </p:spPr>
      </p:pic>
      <p:sp>
        <p:nvSpPr>
          <p:cNvPr id="5" name="Rettangolo 4"/>
          <p:cNvSpPr/>
          <p:nvPr/>
        </p:nvSpPr>
        <p:spPr>
          <a:xfrm>
            <a:off x="785786" y="1428736"/>
            <a:ext cx="1214446" cy="857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p:cNvSpPr txBox="1">
            <a:spLocks/>
          </p:cNvSpPr>
          <p:nvPr/>
        </p:nvSpPr>
        <p:spPr bwMode="auto">
          <a:xfrm>
            <a:off x="457200" y="142852"/>
            <a:ext cx="8229600" cy="1143000"/>
          </a:xfrm>
          <a:prstGeom prst="rect">
            <a:avLst/>
          </a:prstGeom>
          <a:solidFill>
            <a:schemeClr val="accent5"/>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44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Limiti di dose individuale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p:txBody>
          <a:bodyPr/>
          <a:lstStyle/>
          <a:p>
            <a:fld id="{FC936048-C5C9-4C01-9443-693FF6F22E14}" type="slidenum">
              <a:rPr lang="it-IT"/>
              <a:pPr/>
              <a:t>11</a:t>
            </a:fld>
            <a:endParaRPr lang="it-IT"/>
          </a:p>
        </p:txBody>
      </p:sp>
      <p:graphicFrame>
        <p:nvGraphicFramePr>
          <p:cNvPr id="4098" name="Group 2"/>
          <p:cNvGraphicFramePr>
            <a:graphicFrameLocks noGrp="1"/>
          </p:cNvGraphicFramePr>
          <p:nvPr/>
        </p:nvGraphicFramePr>
        <p:xfrm>
          <a:off x="928662" y="3071810"/>
          <a:ext cx="5429288" cy="3046512"/>
        </p:xfrm>
        <a:graphic>
          <a:graphicData uri="http://schemas.openxmlformats.org/drawingml/2006/table">
            <a:tbl>
              <a:tblPr/>
              <a:tblGrid>
                <a:gridCol w="2505825"/>
                <a:gridCol w="1670549"/>
                <a:gridCol w="1252914"/>
              </a:tblGrid>
              <a:tr h="8169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lbertus MT"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rgbClr val="FF0000"/>
                          </a:solidFill>
                          <a:effectLst/>
                          <a:latin typeface="Albertus MT" pitchFamily="18" charset="0"/>
                        </a:rPr>
                        <a:t>Zona controllata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rgbClr val="FF0000"/>
                          </a:solidFill>
                          <a:effectLst/>
                          <a:latin typeface="Albertus MT" pitchFamily="18" charset="0"/>
                        </a:rPr>
                        <a:t>Zona sorvegliata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lbertus MT" pitchFamily="18" charset="0"/>
                        </a:rPr>
                        <a:t>Dose efficace globale </a:t>
                      </a:r>
                      <a:r>
                        <a:rPr kumimoji="0" lang="it-IT" sz="1600" b="1" i="0" u="none" strike="noStrike" cap="none" normalizeH="0" baseline="0" dirty="0" smtClean="0">
                          <a:ln>
                            <a:noFill/>
                          </a:ln>
                          <a:solidFill>
                            <a:schemeClr val="tx1"/>
                          </a:solidFill>
                          <a:effectLst/>
                          <a:latin typeface="Albertus MT" pitchFamily="18" charset="0"/>
                        </a:rPr>
                        <a:t>(</a:t>
                      </a:r>
                      <a:r>
                        <a:rPr kumimoji="0" lang="it-IT" sz="1600" b="1" i="0" u="none" strike="noStrike" cap="none" normalizeH="0" baseline="0" dirty="0" err="1" smtClean="0">
                          <a:ln>
                            <a:noFill/>
                          </a:ln>
                          <a:solidFill>
                            <a:schemeClr val="tx1"/>
                          </a:solidFill>
                          <a:effectLst/>
                          <a:latin typeface="Albertus MT" pitchFamily="18" charset="0"/>
                        </a:rPr>
                        <a:t>mSv</a:t>
                      </a:r>
                      <a:r>
                        <a:rPr kumimoji="0" lang="it-IT" sz="1600" b="1" i="0" u="none" strike="noStrike" cap="none" normalizeH="0" baseline="0" dirty="0" smtClean="0">
                          <a:ln>
                            <a:noFill/>
                          </a:ln>
                          <a:solidFill>
                            <a:schemeClr val="tx1"/>
                          </a:solidFill>
                          <a:effectLst/>
                          <a:latin typeface="Albertus MT" pitchFamily="18" charset="0"/>
                        </a:rPr>
                        <a:t>/anno)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lbertus MT"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lbertus MT"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7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lbertus MT" pitchFamily="18" charset="0"/>
                        </a:rPr>
                        <a:t>Dose </a:t>
                      </a:r>
                      <a:r>
                        <a:rPr kumimoji="0" lang="it-IT" sz="1600" b="0" i="0" u="none" strike="noStrike" cap="none" normalizeH="0" baseline="0" dirty="0" err="1" smtClean="0">
                          <a:ln>
                            <a:noFill/>
                          </a:ln>
                          <a:solidFill>
                            <a:schemeClr val="tx1"/>
                          </a:solidFill>
                          <a:effectLst/>
                          <a:latin typeface="Albertus MT" pitchFamily="18" charset="0"/>
                        </a:rPr>
                        <a:t>equiv</a:t>
                      </a:r>
                      <a:r>
                        <a:rPr kumimoji="0" lang="it-IT" sz="1600" b="0" i="0" u="none" strike="noStrike" cap="none" normalizeH="0" baseline="0" dirty="0" smtClean="0">
                          <a:ln>
                            <a:noFill/>
                          </a:ln>
                          <a:solidFill>
                            <a:schemeClr val="tx1"/>
                          </a:solidFill>
                          <a:effectLst/>
                          <a:latin typeface="Albertus MT" pitchFamily="18" charset="0"/>
                        </a:rPr>
                        <a:t>. per il cristallino </a:t>
                      </a:r>
                      <a:r>
                        <a:rPr kumimoji="0" lang="it-IT" sz="1600" b="1" i="0" u="none" strike="noStrike" cap="none" normalizeH="0" baseline="0" dirty="0" smtClean="0">
                          <a:ln>
                            <a:noFill/>
                          </a:ln>
                          <a:solidFill>
                            <a:schemeClr val="tx1"/>
                          </a:solidFill>
                          <a:effectLst/>
                          <a:latin typeface="Albertus MT" pitchFamily="18" charset="0"/>
                        </a:rPr>
                        <a:t>(</a:t>
                      </a:r>
                      <a:r>
                        <a:rPr kumimoji="0" lang="it-IT" sz="1600" b="1" i="0" u="none" strike="noStrike" cap="none" normalizeH="0" baseline="0" dirty="0" err="1" smtClean="0">
                          <a:ln>
                            <a:noFill/>
                          </a:ln>
                          <a:solidFill>
                            <a:schemeClr val="tx1"/>
                          </a:solidFill>
                          <a:effectLst/>
                          <a:latin typeface="Albertus MT" pitchFamily="18" charset="0"/>
                        </a:rPr>
                        <a:t>mSv</a:t>
                      </a:r>
                      <a:r>
                        <a:rPr kumimoji="0" lang="it-IT" sz="1600" b="1" i="0" u="none" strike="noStrike" cap="none" normalizeH="0" baseline="0" dirty="0" smtClean="0">
                          <a:ln>
                            <a:noFill/>
                          </a:ln>
                          <a:solidFill>
                            <a:schemeClr val="tx1"/>
                          </a:solidFill>
                          <a:effectLst/>
                          <a:latin typeface="Albertus MT" pitchFamily="18" charset="0"/>
                        </a:rPr>
                        <a:t>/anno)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lbertus MT" pitchFamily="18" charset="0"/>
                        </a:rPr>
                        <a:t>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lbertus MT"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69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lbertus MT" pitchFamily="18" charset="0"/>
                        </a:rPr>
                        <a:t>Per la pelle, mani, avambracci, piedi, caviglie </a:t>
                      </a:r>
                      <a:r>
                        <a:rPr kumimoji="0" lang="it-IT" sz="1600" b="1" i="0" u="none" strike="noStrike" cap="none" normalizeH="0" baseline="0" dirty="0" smtClean="0">
                          <a:ln>
                            <a:noFill/>
                          </a:ln>
                          <a:solidFill>
                            <a:schemeClr val="tx1"/>
                          </a:solidFill>
                          <a:effectLst/>
                          <a:latin typeface="Albertus MT" pitchFamily="18" charset="0"/>
                        </a:rPr>
                        <a:t>(</a:t>
                      </a:r>
                      <a:r>
                        <a:rPr kumimoji="0" lang="it-IT" sz="1600" b="1" i="0" u="none" strike="noStrike" cap="none" normalizeH="0" baseline="0" dirty="0" err="1" smtClean="0">
                          <a:ln>
                            <a:noFill/>
                          </a:ln>
                          <a:solidFill>
                            <a:schemeClr val="tx1"/>
                          </a:solidFill>
                          <a:effectLst/>
                          <a:latin typeface="Albertus MT" pitchFamily="18" charset="0"/>
                        </a:rPr>
                        <a:t>mSv</a:t>
                      </a:r>
                      <a:r>
                        <a:rPr kumimoji="0" lang="it-IT" sz="1600" b="1" i="0" u="none" strike="noStrike" cap="none" normalizeH="0" baseline="0" dirty="0" smtClean="0">
                          <a:ln>
                            <a:noFill/>
                          </a:ln>
                          <a:solidFill>
                            <a:schemeClr val="tx1"/>
                          </a:solidFill>
                          <a:effectLst/>
                          <a:latin typeface="Albertus MT" pitchFamily="18" charset="0"/>
                        </a:rPr>
                        <a:t>/anno)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lbertus MT" pitchFamily="18"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lbertus MT" pitchFamily="18" charset="0"/>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23" name="Text Box 27"/>
          <p:cNvSpPr txBox="1">
            <a:spLocks noChangeArrowheads="1"/>
          </p:cNvSpPr>
          <p:nvPr/>
        </p:nvSpPr>
        <p:spPr bwMode="auto">
          <a:xfrm>
            <a:off x="285720" y="1357298"/>
            <a:ext cx="8429684" cy="1477328"/>
          </a:xfrm>
          <a:prstGeom prst="rect">
            <a:avLst/>
          </a:prstGeom>
          <a:solidFill>
            <a:schemeClr val="accent6">
              <a:lumMod val="20000"/>
              <a:lumOff val="80000"/>
            </a:schemeClr>
          </a:solidFill>
          <a:ln w="9525">
            <a:noFill/>
            <a:miter lim="800000"/>
            <a:headEnd/>
            <a:tailEnd/>
          </a:ln>
          <a:effectLst/>
        </p:spPr>
        <p:txBody>
          <a:bodyPr wrap="square">
            <a:spAutoFit/>
          </a:bodyPr>
          <a:lstStyle/>
          <a:p>
            <a:pPr marL="457200" indent="-457200" algn="just">
              <a:spcBef>
                <a:spcPct val="50000"/>
              </a:spcBef>
              <a:buFont typeface="+mj-lt"/>
              <a:buAutoNum type="arabicParenR" startAt="6"/>
            </a:pPr>
            <a:r>
              <a:rPr lang="it-IT" sz="2000" b="1" dirty="0">
                <a:solidFill>
                  <a:srgbClr val="FF0000"/>
                </a:solidFill>
                <a:latin typeface="Times New Roman" pitchFamily="18" charset="0"/>
                <a:cs typeface="Times New Roman" pitchFamily="18" charset="0"/>
              </a:rPr>
              <a:t>Classificare le aree</a:t>
            </a:r>
            <a:r>
              <a:rPr lang="it-IT" sz="2000" dirty="0">
                <a:latin typeface="Times New Roman" pitchFamily="18" charset="0"/>
                <a:cs typeface="Times New Roman" pitchFamily="18" charset="0"/>
              </a:rPr>
              <a:t> con rischio da radiazioni ionizzanti. </a:t>
            </a:r>
          </a:p>
          <a:p>
            <a:pPr marL="342900" indent="-342900" algn="just">
              <a:spcBef>
                <a:spcPct val="50000"/>
              </a:spcBef>
            </a:pPr>
            <a:r>
              <a:rPr lang="it-IT" sz="2000" dirty="0">
                <a:latin typeface="Times New Roman" pitchFamily="18" charset="0"/>
                <a:cs typeface="Times New Roman" pitchFamily="18" charset="0"/>
              </a:rPr>
              <a:t>	Queste possono essere classificate in zone controllate e sorvegliate ove sussista per i lavoratori il rischio di superamento di uno qualsiasi dei valori </a:t>
            </a:r>
            <a:r>
              <a:rPr lang="it-IT" sz="2000" dirty="0" smtClean="0">
                <a:latin typeface="Times New Roman" pitchFamily="18" charset="0"/>
                <a:cs typeface="Times New Roman" pitchFamily="18" charset="0"/>
              </a:rPr>
              <a:t>riportati </a:t>
            </a:r>
            <a:r>
              <a:rPr lang="it-IT" sz="2000" dirty="0">
                <a:latin typeface="Times New Roman" pitchFamily="18" charset="0"/>
                <a:cs typeface="Times New Roman" pitchFamily="18" charset="0"/>
              </a:rPr>
              <a:t>in tabella: </a:t>
            </a:r>
          </a:p>
        </p:txBody>
      </p:sp>
      <p:sp>
        <p:nvSpPr>
          <p:cNvPr id="26" name="Titolo 1"/>
          <p:cNvSpPr txBox="1">
            <a:spLocks/>
          </p:cNvSpPr>
          <p:nvPr/>
        </p:nvSpPr>
        <p:spPr>
          <a:xfrm>
            <a:off x="457200" y="274638"/>
            <a:ext cx="8229600" cy="868346"/>
          </a:xfrm>
          <a:prstGeom prst="rect">
            <a:avLst/>
          </a:prstGeom>
          <a:solidFill>
            <a:schemeClr val="accent5"/>
          </a:solid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44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Esperto Qualificato (2)</a:t>
            </a:r>
          </a:p>
        </p:txBody>
      </p:sp>
      <p:pic>
        <p:nvPicPr>
          <p:cNvPr id="4125" name="Picture 29"/>
          <p:cNvPicPr>
            <a:picLocks noChangeAspect="1" noChangeArrowheads="1"/>
          </p:cNvPicPr>
          <p:nvPr/>
        </p:nvPicPr>
        <p:blipFill>
          <a:blip r:embed="rId2" cstate="print"/>
          <a:srcRect/>
          <a:stretch>
            <a:fillRect/>
          </a:stretch>
        </p:blipFill>
        <p:spPr bwMode="auto">
          <a:xfrm>
            <a:off x="6929454" y="3214686"/>
            <a:ext cx="1285884" cy="93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3"/>
          <p:cNvSpPr>
            <a:spLocks noGrp="1"/>
          </p:cNvSpPr>
          <p:nvPr>
            <p:ph type="sldNum" sz="quarter" idx="12"/>
          </p:nvPr>
        </p:nvSpPr>
        <p:spPr/>
        <p:txBody>
          <a:bodyPr/>
          <a:lstStyle/>
          <a:p>
            <a:fld id="{792DD7B1-C9B6-4F13-B0DD-E2F76F069659}" type="slidenum">
              <a:rPr lang="it-IT"/>
              <a:pPr/>
              <a:t>12</a:t>
            </a:fld>
            <a:endParaRPr lang="it-IT"/>
          </a:p>
        </p:txBody>
      </p:sp>
      <p:sp>
        <p:nvSpPr>
          <p:cNvPr id="7172" name="Text Box 4"/>
          <p:cNvSpPr txBox="1">
            <a:spLocks noChangeArrowheads="1"/>
          </p:cNvSpPr>
          <p:nvPr/>
        </p:nvSpPr>
        <p:spPr bwMode="auto">
          <a:xfrm>
            <a:off x="500034" y="1714488"/>
            <a:ext cx="8001056" cy="4093428"/>
          </a:xfrm>
          <a:prstGeom prst="rect">
            <a:avLst/>
          </a:prstGeom>
          <a:solidFill>
            <a:schemeClr val="accent6">
              <a:lumMod val="20000"/>
              <a:lumOff val="80000"/>
            </a:schemeClr>
          </a:solidFill>
          <a:ln w="9525">
            <a:noFill/>
            <a:miter lim="800000"/>
            <a:headEnd/>
            <a:tailEnd/>
          </a:ln>
          <a:effectLst/>
        </p:spPr>
        <p:txBody>
          <a:bodyPr wrap="square">
            <a:spAutoFit/>
          </a:bodyPr>
          <a:lstStyle/>
          <a:p>
            <a:pPr marL="342900" indent="-342900" algn="just">
              <a:spcBef>
                <a:spcPct val="50000"/>
              </a:spcBef>
            </a:pPr>
            <a:r>
              <a:rPr lang="it-IT" sz="2000" b="1" dirty="0">
                <a:solidFill>
                  <a:srgbClr val="FF0000"/>
                </a:solidFill>
                <a:latin typeface="Times New Roman" pitchFamily="18" charset="0"/>
                <a:cs typeface="Times New Roman" pitchFamily="18" charset="0"/>
              </a:rPr>
              <a:t>Il medico qualificato</a:t>
            </a:r>
            <a:r>
              <a:rPr lang="it-IT" sz="2000" dirty="0">
                <a:solidFill>
                  <a:srgbClr val="FF0000"/>
                </a:solidFill>
                <a:latin typeface="Times New Roman" pitchFamily="18" charset="0"/>
                <a:cs typeface="Times New Roman" pitchFamily="18" charset="0"/>
              </a:rPr>
              <a:t>,  </a:t>
            </a:r>
            <a:r>
              <a:rPr lang="it-IT" sz="2000" dirty="0">
                <a:latin typeface="Times New Roman" pitchFamily="18" charset="0"/>
                <a:cs typeface="Times New Roman" pitchFamily="18" charset="0"/>
              </a:rPr>
              <a:t>è la persona che possiede le cognizioni necessarie per:</a:t>
            </a:r>
          </a:p>
          <a:p>
            <a:pPr marL="342900" indent="-342900" algn="just">
              <a:spcBef>
                <a:spcPct val="50000"/>
              </a:spcBef>
              <a:buFontTx/>
              <a:buAutoNum type="arabicParenR"/>
            </a:pPr>
            <a:r>
              <a:rPr lang="it-IT" sz="2000" b="1" dirty="0">
                <a:latin typeface="Times New Roman" pitchFamily="18" charset="0"/>
                <a:cs typeface="Times New Roman" pitchFamily="18" charset="0"/>
              </a:rPr>
              <a:t>la programmazione</a:t>
            </a:r>
            <a:r>
              <a:rPr lang="it-IT" sz="2000" dirty="0">
                <a:latin typeface="Times New Roman" pitchFamily="18" charset="0"/>
                <a:cs typeface="Times New Roman" pitchFamily="18" charset="0"/>
              </a:rPr>
              <a:t> delle opportune </a:t>
            </a:r>
            <a:r>
              <a:rPr lang="it-IT" sz="2000" b="1" dirty="0">
                <a:latin typeface="Times New Roman" pitchFamily="18" charset="0"/>
                <a:cs typeface="Times New Roman" pitchFamily="18" charset="0"/>
              </a:rPr>
              <a:t>indagini di specialistiche</a:t>
            </a:r>
            <a:r>
              <a:rPr lang="it-IT" sz="2000" dirty="0">
                <a:latin typeface="Times New Roman" pitchFamily="18" charset="0"/>
                <a:cs typeface="Times New Roman" pitchFamily="18" charset="0"/>
              </a:rPr>
              <a:t> o di laboratorio atte a valutare lo stato degli organi che possono essere maggiormente danneggiati dalle radiazioni;</a:t>
            </a:r>
          </a:p>
          <a:p>
            <a:pPr marL="342900" indent="-342900" algn="just">
              <a:spcBef>
                <a:spcPct val="50000"/>
              </a:spcBef>
              <a:buFontTx/>
              <a:buAutoNum type="arabicParenR"/>
            </a:pPr>
            <a:r>
              <a:rPr lang="it-IT" sz="2000" dirty="0">
                <a:latin typeface="Times New Roman" pitchFamily="18" charset="0"/>
                <a:cs typeface="Times New Roman" pitchFamily="18" charset="0"/>
              </a:rPr>
              <a:t>istituire, aggiornare e conservare il </a:t>
            </a:r>
            <a:r>
              <a:rPr lang="it-IT" sz="2000" b="1" dirty="0">
                <a:latin typeface="Times New Roman" pitchFamily="18" charset="0"/>
                <a:cs typeface="Times New Roman" pitchFamily="18" charset="0"/>
              </a:rPr>
              <a:t>documento sanitario personale</a:t>
            </a:r>
            <a:r>
              <a:rPr lang="it-IT" sz="2000" dirty="0">
                <a:latin typeface="Times New Roman" pitchFamily="18" charset="0"/>
                <a:cs typeface="Times New Roman" pitchFamily="18" charset="0"/>
              </a:rPr>
              <a:t> per ciascun lavoratore, contenente tutti i dati clinici e dosimetrici;</a:t>
            </a:r>
          </a:p>
          <a:p>
            <a:pPr marL="342900" indent="-342900" algn="just">
              <a:spcBef>
                <a:spcPct val="50000"/>
              </a:spcBef>
              <a:buFontTx/>
              <a:buAutoNum type="arabicParenR"/>
            </a:pPr>
            <a:r>
              <a:rPr lang="it-IT" sz="2000" b="1" dirty="0">
                <a:latin typeface="Times New Roman" pitchFamily="18" charset="0"/>
                <a:cs typeface="Times New Roman" pitchFamily="18" charset="0"/>
              </a:rPr>
              <a:t>classificare il lavoratore in idoneo-non idoneo o parzialmente idoneo, a</a:t>
            </a:r>
            <a:r>
              <a:rPr lang="it-IT" sz="2000" dirty="0">
                <a:latin typeface="Times New Roman" pitchFamily="18" charset="0"/>
                <a:cs typeface="Times New Roman" pitchFamily="18" charset="0"/>
              </a:rPr>
              <a:t> seguito di visite preventive e/o periodiche; </a:t>
            </a:r>
          </a:p>
          <a:p>
            <a:pPr marL="342900" indent="-342900" algn="just">
              <a:spcBef>
                <a:spcPct val="50000"/>
              </a:spcBef>
              <a:buFontTx/>
              <a:buAutoNum type="arabicParenR"/>
            </a:pPr>
            <a:r>
              <a:rPr lang="it-IT" sz="2000" dirty="0">
                <a:latin typeface="Times New Roman" pitchFamily="18" charset="0"/>
                <a:cs typeface="Times New Roman" pitchFamily="18" charset="0"/>
              </a:rPr>
              <a:t>prescrivere opportune visite eccezionali in caso di contaminazioni o irradiazioni accidentali di alto grado</a:t>
            </a:r>
          </a:p>
        </p:txBody>
      </p:sp>
      <p:sp>
        <p:nvSpPr>
          <p:cNvPr id="4" name="CasellaDiTesto 3"/>
          <p:cNvSpPr txBox="1"/>
          <p:nvPr/>
        </p:nvSpPr>
        <p:spPr>
          <a:xfrm>
            <a:off x="2571736" y="357166"/>
            <a:ext cx="4929222" cy="707886"/>
          </a:xfrm>
          <a:prstGeom prst="rect">
            <a:avLst/>
          </a:prstGeom>
          <a:solidFill>
            <a:schemeClr val="accent5"/>
          </a:solidFill>
        </p:spPr>
        <p:txBody>
          <a:bodyPr wrap="square" rtlCol="0">
            <a:spAutoFit/>
          </a:bodyPr>
          <a:lstStyle/>
          <a:p>
            <a:r>
              <a:rPr lang="it-IT" sz="4000" dirty="0" smtClean="0">
                <a:latin typeface="Times New Roman" pitchFamily="18" charset="0"/>
                <a:cs typeface="Times New Roman" pitchFamily="18" charset="0"/>
              </a:rPr>
              <a:t>Medico qualificato </a:t>
            </a:r>
            <a:endParaRPr lang="it-IT"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274638"/>
            <a:ext cx="8229600" cy="1143000"/>
          </a:xfrm>
          <a:solidFill>
            <a:schemeClr val="accent5"/>
          </a:solidFill>
        </p:spPr>
        <p:txBody>
          <a:bodyPr/>
          <a:lstStyle/>
          <a:p>
            <a:r>
              <a:rPr lang="it-IT" dirty="0" smtClean="0">
                <a:latin typeface="Times New Roman" pitchFamily="18" charset="0"/>
                <a:cs typeface="Times New Roman" pitchFamily="18" charset="0"/>
              </a:rPr>
              <a:t>Tutele Particolari</a:t>
            </a:r>
            <a:endParaRPr lang="it-IT" dirty="0">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fld id="{123328F0-0565-4EBF-9E3B-D4E1A6ECF69B}" type="slidenum">
              <a:rPr lang="it-IT" smtClean="0"/>
              <a:pPr/>
              <a:t>13</a:t>
            </a:fld>
            <a:endParaRPr lang="it-IT"/>
          </a:p>
        </p:txBody>
      </p:sp>
      <p:sp>
        <p:nvSpPr>
          <p:cNvPr id="6" name="CasellaDiTesto 5"/>
          <p:cNvSpPr txBox="1"/>
          <p:nvPr/>
        </p:nvSpPr>
        <p:spPr>
          <a:xfrm>
            <a:off x="685744" y="1714488"/>
            <a:ext cx="7000924" cy="4093428"/>
          </a:xfrm>
          <a:prstGeom prst="rect">
            <a:avLst/>
          </a:prstGeom>
          <a:solidFill>
            <a:schemeClr val="accent6">
              <a:lumMod val="20000"/>
              <a:lumOff val="80000"/>
            </a:schemeClr>
          </a:solidFill>
        </p:spPr>
        <p:txBody>
          <a:bodyPr wrap="square" rtlCol="0">
            <a:spAutoFit/>
          </a:bodyPr>
          <a:lstStyle/>
          <a:p>
            <a:pPr>
              <a:buFont typeface="Arial" pitchFamily="34" charset="0"/>
              <a:buChar char="•"/>
            </a:pPr>
            <a:r>
              <a:rPr lang="it-IT" sz="2000" dirty="0" smtClean="0">
                <a:latin typeface="Times New Roman" pitchFamily="18" charset="0"/>
                <a:cs typeface="Times New Roman" pitchFamily="18" charset="0"/>
              </a:rPr>
              <a:t> Gestanti </a:t>
            </a:r>
          </a:p>
          <a:p>
            <a:pPr lvl="1">
              <a:buFont typeface="Arial" pitchFamily="34" charset="0"/>
              <a:buChar char="•"/>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Non attività in zone classificate o cmq al feto &lt; 1 </a:t>
            </a:r>
            <a:r>
              <a:rPr lang="it-IT" sz="2000" dirty="0" err="1" smtClean="0">
                <a:latin typeface="Times New Roman" pitchFamily="18" charset="0"/>
                <a:cs typeface="Times New Roman" pitchFamily="18" charset="0"/>
              </a:rPr>
              <a:t>mSv</a:t>
            </a:r>
            <a:r>
              <a:rPr lang="it-IT" sz="2000" dirty="0" smtClean="0">
                <a:latin typeface="Times New Roman" pitchFamily="18" charset="0"/>
                <a:cs typeface="Times New Roman" pitchFamily="18" charset="0"/>
              </a:rPr>
              <a:t> </a:t>
            </a:r>
          </a:p>
          <a:p>
            <a:pPr lvl="1">
              <a:buFont typeface="Arial" pitchFamily="34" charset="0"/>
              <a:buChar char="•"/>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Astenersi da uso di cancerogeni </a:t>
            </a:r>
          </a:p>
          <a:p>
            <a:pPr lvl="1">
              <a:buFont typeface="Arial" pitchFamily="34" charset="0"/>
              <a:buChar char="•"/>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non frequentare laboratori </a:t>
            </a:r>
          </a:p>
          <a:p>
            <a:pPr lvl="1">
              <a:buFont typeface="Arial" pitchFamily="34" charset="0"/>
              <a:buChar char="•"/>
            </a:pPr>
            <a:endParaRPr lang="it-IT" sz="2000" dirty="0" smtClean="0">
              <a:latin typeface="Times New Roman" pitchFamily="18" charset="0"/>
              <a:cs typeface="Times New Roman" pitchFamily="18" charset="0"/>
            </a:endParaRPr>
          </a:p>
          <a:p>
            <a:pPr>
              <a:buFont typeface="Arial" pitchFamily="34" charset="0"/>
              <a:buChar char="•"/>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Donne che allattano  </a:t>
            </a:r>
          </a:p>
          <a:p>
            <a:pPr lvl="1">
              <a:buFont typeface="Arial" pitchFamily="34" charset="0"/>
              <a:buChar char="•"/>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evitare contaminazione interna </a:t>
            </a:r>
          </a:p>
          <a:p>
            <a:pPr lvl="1">
              <a:buFont typeface="Arial" pitchFamily="34" charset="0"/>
              <a:buChar char="•"/>
            </a:pPr>
            <a:endParaRPr lang="it-IT" sz="2000" dirty="0" smtClean="0">
              <a:latin typeface="Times New Roman" pitchFamily="18" charset="0"/>
              <a:cs typeface="Times New Roman" pitchFamily="18" charset="0"/>
            </a:endParaRPr>
          </a:p>
          <a:p>
            <a:pPr>
              <a:buFont typeface="Arial" pitchFamily="34" charset="0"/>
              <a:buChar char="•"/>
            </a:pPr>
            <a:r>
              <a:rPr lang="it-IT" sz="2000" dirty="0" smtClean="0">
                <a:latin typeface="Times New Roman" pitchFamily="18" charset="0"/>
                <a:cs typeface="Times New Roman" pitchFamily="18" charset="0"/>
              </a:rPr>
              <a:t> Minori:  </a:t>
            </a:r>
          </a:p>
          <a:p>
            <a:pPr lvl="1">
              <a:buFont typeface="Arial" pitchFamily="34" charset="0"/>
              <a:buChar char="•"/>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Apprendisti &lt;  16 anni</a:t>
            </a:r>
          </a:p>
          <a:p>
            <a:pPr lvl="1">
              <a:buFont typeface="Arial" pitchFamily="34" charset="0"/>
              <a:buChar char="•"/>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Studenti &lt; 18 anni </a:t>
            </a:r>
          </a:p>
          <a:p>
            <a:pPr lvl="1"/>
            <a:r>
              <a:rPr lang="it-IT" sz="2000" dirty="0" smtClean="0">
                <a:latin typeface="Times New Roman" pitchFamily="18" charset="0"/>
                <a:cs typeface="Times New Roman" pitchFamily="18" charset="0"/>
              </a:rPr>
              <a:t> </a:t>
            </a:r>
          </a:p>
          <a:p>
            <a:endParaRPr lang="it-IT"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F5443D47-B718-42BA-96DE-C04345A1D866}" type="slidenum">
              <a:rPr lang="it-IT"/>
              <a:pPr/>
              <a:t>14</a:t>
            </a:fld>
            <a:endParaRPr lang="it-IT"/>
          </a:p>
        </p:txBody>
      </p:sp>
      <p:sp>
        <p:nvSpPr>
          <p:cNvPr id="9220" name="Text Box 4"/>
          <p:cNvSpPr txBox="1">
            <a:spLocks noChangeArrowheads="1"/>
          </p:cNvSpPr>
          <p:nvPr/>
        </p:nvSpPr>
        <p:spPr bwMode="auto">
          <a:xfrm>
            <a:off x="500034" y="1500174"/>
            <a:ext cx="7777162" cy="4801314"/>
          </a:xfrm>
          <a:prstGeom prst="rect">
            <a:avLst/>
          </a:prstGeom>
          <a:solidFill>
            <a:schemeClr val="accent5"/>
          </a:solidFill>
          <a:ln w="9525">
            <a:noFill/>
            <a:miter lim="800000"/>
            <a:headEnd/>
            <a:tailEnd/>
          </a:ln>
          <a:effectLst/>
        </p:spPr>
        <p:txBody>
          <a:bodyPr>
            <a:spAutoFit/>
          </a:bodyPr>
          <a:lstStyle/>
          <a:p>
            <a:pPr marL="342900" indent="-342900" algn="just">
              <a:spcBef>
                <a:spcPct val="50000"/>
              </a:spcBef>
            </a:pPr>
            <a:r>
              <a:rPr lang="it-IT" dirty="0">
                <a:latin typeface="Times New Roman" pitchFamily="18" charset="0"/>
                <a:cs typeface="Times New Roman" pitchFamily="18" charset="0"/>
              </a:rPr>
              <a:t>	È la novità più importante dell’ultimo </a:t>
            </a:r>
            <a:r>
              <a:rPr lang="it-IT" dirty="0" err="1">
                <a:latin typeface="Times New Roman" pitchFamily="18" charset="0"/>
                <a:cs typeface="Times New Roman" pitchFamily="18" charset="0"/>
              </a:rPr>
              <a:t>Dlg</a:t>
            </a:r>
            <a:r>
              <a:rPr lang="it-IT" dirty="0">
                <a:latin typeface="Times New Roman" pitchFamily="18" charset="0"/>
                <a:cs typeface="Times New Roman" pitchFamily="18" charset="0"/>
              </a:rPr>
              <a:t> 241/2000: l’introduzione di un sistema di regolamentazione per l’esposizione occupazionale che tenga conto anche della </a:t>
            </a:r>
            <a:r>
              <a:rPr lang="it-IT" u="sng" dirty="0">
                <a:latin typeface="Times New Roman" pitchFamily="18" charset="0"/>
                <a:cs typeface="Times New Roman" pitchFamily="18" charset="0"/>
              </a:rPr>
              <a:t>radioattività naturale</a:t>
            </a:r>
            <a:r>
              <a:rPr lang="it-IT" dirty="0">
                <a:latin typeface="Times New Roman" pitchFamily="18" charset="0"/>
                <a:cs typeface="Times New Roman" pitchFamily="18" charset="0"/>
              </a:rPr>
              <a:t>. </a:t>
            </a:r>
            <a:endParaRPr lang="it-IT" dirty="0" smtClean="0">
              <a:latin typeface="Times New Roman" pitchFamily="18" charset="0"/>
              <a:cs typeface="Times New Roman" pitchFamily="18" charset="0"/>
            </a:endParaRPr>
          </a:p>
          <a:p>
            <a:pPr marL="342900" indent="-342900" algn="just">
              <a:spcBef>
                <a:spcPct val="50000"/>
              </a:spcBef>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Si </a:t>
            </a:r>
            <a:r>
              <a:rPr lang="it-IT" dirty="0">
                <a:latin typeface="Times New Roman" pitchFamily="18" charset="0"/>
                <a:cs typeface="Times New Roman" pitchFamily="18" charset="0"/>
              </a:rPr>
              <a:t>applica a quelle attività “</a:t>
            </a:r>
            <a:r>
              <a:rPr lang="it-IT" i="1" dirty="0">
                <a:latin typeface="Times New Roman" pitchFamily="18" charset="0"/>
                <a:cs typeface="Times New Roman" pitchFamily="18" charset="0"/>
              </a:rPr>
              <a:t>nelle quali  la presenza di sorgenti naturali conduce ad un aumento significativo dell’esposizione dei lavoratori o delle persone al pubblico che non può essere trascurato dal punto di vista della radioprotezione</a:t>
            </a:r>
            <a:r>
              <a:rPr lang="it-IT" dirty="0">
                <a:latin typeface="Times New Roman" pitchFamily="18" charset="0"/>
                <a:cs typeface="Times New Roman" pitchFamily="18" charset="0"/>
              </a:rPr>
              <a:t>.”</a:t>
            </a:r>
          </a:p>
          <a:p>
            <a:pPr marL="342900" indent="-342900" algn="just">
              <a:spcBef>
                <a:spcPct val="50000"/>
              </a:spcBef>
            </a:pPr>
            <a:r>
              <a:rPr lang="it-IT" dirty="0">
                <a:latin typeface="Times New Roman" pitchFamily="18" charset="0"/>
                <a:cs typeface="Times New Roman" pitchFamily="18" charset="0"/>
              </a:rPr>
              <a:t>	In modo particolare si fa riferimento a tutte le attività :</a:t>
            </a:r>
          </a:p>
          <a:p>
            <a:pPr marL="342900" indent="-342900" algn="just">
              <a:spcBef>
                <a:spcPct val="50000"/>
              </a:spcBef>
              <a:buFontTx/>
              <a:buAutoNum type="arabicParenR"/>
            </a:pPr>
            <a:r>
              <a:rPr lang="it-IT" dirty="0">
                <a:latin typeface="Times New Roman" pitchFamily="18" charset="0"/>
                <a:cs typeface="Times New Roman" pitchFamily="18" charset="0"/>
              </a:rPr>
              <a:t>durante le quali i lavoratori sono esposti a prodotti di decadimento del radon e </a:t>
            </a:r>
            <a:r>
              <a:rPr lang="it-IT" dirty="0" err="1">
                <a:latin typeface="Times New Roman" pitchFamily="18" charset="0"/>
                <a:cs typeface="Times New Roman" pitchFamily="18" charset="0"/>
              </a:rPr>
              <a:t>toron</a:t>
            </a:r>
            <a:r>
              <a:rPr lang="it-IT" dirty="0">
                <a:latin typeface="Times New Roman" pitchFamily="18" charset="0"/>
                <a:cs typeface="Times New Roman" pitchFamily="18" charset="0"/>
              </a:rPr>
              <a:t>: quali tunnel, sottovie,  grotte o in genere lavori sotterranei;</a:t>
            </a:r>
          </a:p>
          <a:p>
            <a:pPr marL="342900" indent="-342900" algn="just">
              <a:spcBef>
                <a:spcPct val="50000"/>
              </a:spcBef>
              <a:buFontTx/>
              <a:buAutoNum type="arabicParenR"/>
            </a:pPr>
            <a:r>
              <a:rPr lang="it-IT" dirty="0">
                <a:latin typeface="Times New Roman" pitchFamily="18" charset="0"/>
                <a:cs typeface="Times New Roman" pitchFamily="18" charset="0"/>
              </a:rPr>
              <a:t> implicanti lo stoccaggio o l’uso di materiali non considerati radioattivi ma che </a:t>
            </a:r>
            <a:r>
              <a:rPr lang="it-IT" dirty="0" err="1">
                <a:latin typeface="Times New Roman" pitchFamily="18" charset="0"/>
                <a:cs typeface="Times New Roman" pitchFamily="18" charset="0"/>
              </a:rPr>
              <a:t>contegono</a:t>
            </a:r>
            <a:r>
              <a:rPr lang="it-IT" dirty="0">
                <a:latin typeface="Times New Roman" pitchFamily="18" charset="0"/>
                <a:cs typeface="Times New Roman" pitchFamily="18" charset="0"/>
              </a:rPr>
              <a:t> radionuclidi naturali;</a:t>
            </a:r>
          </a:p>
          <a:p>
            <a:pPr marL="342900" indent="-342900" algn="just">
              <a:spcBef>
                <a:spcPct val="50000"/>
              </a:spcBef>
              <a:buFontTx/>
              <a:buAutoNum type="arabicParenR"/>
            </a:pPr>
            <a:r>
              <a:rPr lang="it-IT" dirty="0">
                <a:latin typeface="Times New Roman" pitchFamily="18" charset="0"/>
                <a:cs typeface="Times New Roman" pitchFamily="18" charset="0"/>
              </a:rPr>
              <a:t>che si svolgano in stabilimenti termali;</a:t>
            </a:r>
          </a:p>
          <a:p>
            <a:pPr marL="342900" indent="-342900" algn="just">
              <a:spcBef>
                <a:spcPct val="50000"/>
              </a:spcBef>
              <a:buFontTx/>
              <a:buAutoNum type="arabicParenR"/>
            </a:pPr>
            <a:r>
              <a:rPr lang="it-IT" dirty="0">
                <a:latin typeface="Times New Roman" pitchFamily="18" charset="0"/>
                <a:cs typeface="Times New Roman" pitchFamily="18" charset="0"/>
              </a:rPr>
              <a:t>che si svolgano su aerei. </a:t>
            </a:r>
          </a:p>
        </p:txBody>
      </p:sp>
      <p:sp>
        <p:nvSpPr>
          <p:cNvPr id="9221" name="Text Box 5"/>
          <p:cNvSpPr txBox="1">
            <a:spLocks noChangeArrowheads="1"/>
          </p:cNvSpPr>
          <p:nvPr/>
        </p:nvSpPr>
        <p:spPr bwMode="auto">
          <a:xfrm>
            <a:off x="1571604" y="214290"/>
            <a:ext cx="6121400" cy="1077218"/>
          </a:xfrm>
          <a:prstGeom prst="rect">
            <a:avLst/>
          </a:prstGeom>
          <a:noFill/>
          <a:ln w="9525">
            <a:noFill/>
            <a:miter lim="800000"/>
            <a:headEnd/>
            <a:tailEnd/>
          </a:ln>
          <a:effectLst/>
        </p:spPr>
        <p:txBody>
          <a:bodyPr>
            <a:spAutoFit/>
          </a:bodyPr>
          <a:lstStyle/>
          <a:p>
            <a:pPr>
              <a:spcBef>
                <a:spcPct val="50000"/>
              </a:spcBef>
            </a:pPr>
            <a:r>
              <a:rPr lang="it-IT" sz="3200" b="1" dirty="0">
                <a:solidFill>
                  <a:srgbClr val="FF3300"/>
                </a:solidFill>
                <a:latin typeface="Times New Roman" pitchFamily="18" charset="0"/>
                <a:cs typeface="Times New Roman" pitchFamily="18" charset="0"/>
              </a:rPr>
              <a:t>Esposizione a sorgenti naturali di radiazione</a:t>
            </a:r>
          </a:p>
        </p:txBody>
      </p:sp>
      <p:sp>
        <p:nvSpPr>
          <p:cNvPr id="5" name="Freccia a destra 4"/>
          <p:cNvSpPr/>
          <p:nvPr/>
        </p:nvSpPr>
        <p:spPr>
          <a:xfrm>
            <a:off x="8429652" y="4143380"/>
            <a:ext cx="357190" cy="50006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numero diapositiva 2"/>
          <p:cNvSpPr>
            <a:spLocks noGrp="1"/>
          </p:cNvSpPr>
          <p:nvPr>
            <p:ph type="sldNum" sz="quarter" idx="12"/>
          </p:nvPr>
        </p:nvSpPr>
        <p:spPr/>
        <p:txBody>
          <a:bodyPr/>
          <a:lstStyle/>
          <a:p>
            <a:fld id="{123328F0-0565-4EBF-9E3B-D4E1A6ECF69B}" type="slidenum">
              <a:rPr lang="it-IT" smtClean="0"/>
              <a:pPr/>
              <a:t>15</a:t>
            </a:fld>
            <a:endParaRPr lang="it-IT"/>
          </a:p>
        </p:txBody>
      </p:sp>
      <p:pic>
        <p:nvPicPr>
          <p:cNvPr id="15362" name="Picture 2"/>
          <p:cNvPicPr>
            <a:picLocks noChangeAspect="1" noChangeArrowheads="1"/>
          </p:cNvPicPr>
          <p:nvPr/>
        </p:nvPicPr>
        <p:blipFill>
          <a:blip r:embed="rId2" cstate="print"/>
          <a:srcRect/>
          <a:stretch>
            <a:fillRect/>
          </a:stretch>
        </p:blipFill>
        <p:spPr bwMode="auto">
          <a:xfrm>
            <a:off x="285720" y="285727"/>
            <a:ext cx="7429552" cy="61912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numero diapositiva 2"/>
          <p:cNvSpPr>
            <a:spLocks noGrp="1"/>
          </p:cNvSpPr>
          <p:nvPr>
            <p:ph type="sldNum" sz="quarter" idx="12"/>
          </p:nvPr>
        </p:nvSpPr>
        <p:spPr/>
        <p:txBody>
          <a:bodyPr/>
          <a:lstStyle/>
          <a:p>
            <a:fld id="{123328F0-0565-4EBF-9E3B-D4E1A6ECF69B}" type="slidenum">
              <a:rPr lang="it-IT" smtClean="0"/>
              <a:pPr/>
              <a:t>16</a:t>
            </a:fld>
            <a:endParaRPr lang="it-IT"/>
          </a:p>
        </p:txBody>
      </p:sp>
      <p:pic>
        <p:nvPicPr>
          <p:cNvPr id="16386" name="Picture 2"/>
          <p:cNvPicPr>
            <a:picLocks noChangeAspect="1" noChangeArrowheads="1"/>
          </p:cNvPicPr>
          <p:nvPr/>
        </p:nvPicPr>
        <p:blipFill>
          <a:blip r:embed="rId2" cstate="print"/>
          <a:srcRect/>
          <a:stretch>
            <a:fillRect/>
          </a:stretch>
        </p:blipFill>
        <p:spPr bwMode="auto">
          <a:xfrm>
            <a:off x="500034" y="214290"/>
            <a:ext cx="7286676" cy="60344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itchFamily="18" charset="0"/>
                <a:cs typeface="Times New Roman" pitchFamily="18" charset="0"/>
              </a:rPr>
              <a:t>Normativa per la concentrazioni di radon nelle abitazioni</a:t>
            </a:r>
            <a:endParaRPr lang="it-IT" dirty="0">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fld id="{123328F0-0565-4EBF-9E3B-D4E1A6ECF69B}" type="slidenum">
              <a:rPr lang="it-IT" smtClean="0"/>
              <a:pPr/>
              <a:t>17</a:t>
            </a:fld>
            <a:endParaRPr lang="it-IT"/>
          </a:p>
        </p:txBody>
      </p:sp>
      <p:sp>
        <p:nvSpPr>
          <p:cNvPr id="4" name="Rettangolo 3"/>
          <p:cNvSpPr/>
          <p:nvPr/>
        </p:nvSpPr>
        <p:spPr>
          <a:xfrm>
            <a:off x="428596" y="2214554"/>
            <a:ext cx="8215370" cy="3785652"/>
          </a:xfrm>
          <a:prstGeom prst="rect">
            <a:avLst/>
          </a:prstGeom>
          <a:solidFill>
            <a:schemeClr val="accent5"/>
          </a:solidFill>
        </p:spPr>
        <p:txBody>
          <a:bodyPr wrap="square">
            <a:spAutoFit/>
          </a:bodyPr>
          <a:lstStyle/>
          <a:p>
            <a:pPr algn="just"/>
            <a:r>
              <a:rPr lang="it-IT" sz="2000" dirty="0" smtClean="0">
                <a:latin typeface="Times New Roman" pitchFamily="18" charset="0"/>
                <a:cs typeface="Times New Roman" pitchFamily="18" charset="0"/>
              </a:rPr>
              <a:t>In Italia la concentrazione di Radon nelle </a:t>
            </a:r>
            <a:r>
              <a:rPr lang="it-IT" sz="2000" b="1" dirty="0" smtClean="0">
                <a:solidFill>
                  <a:srgbClr val="FF0000"/>
                </a:solidFill>
                <a:latin typeface="Times New Roman" pitchFamily="18" charset="0"/>
                <a:cs typeface="Times New Roman" pitchFamily="18" charset="0"/>
              </a:rPr>
              <a:t>abitazioni </a:t>
            </a:r>
            <a:r>
              <a:rPr lang="it-IT" sz="2000" dirty="0" smtClean="0">
                <a:latin typeface="Times New Roman" pitchFamily="18" charset="0"/>
                <a:cs typeface="Times New Roman" pitchFamily="18" charset="0"/>
              </a:rPr>
              <a:t>non e' </a:t>
            </a:r>
            <a:r>
              <a:rPr lang="it-IT" sz="2000" dirty="0" err="1" smtClean="0">
                <a:latin typeface="Times New Roman" pitchFamily="18" charset="0"/>
                <a:cs typeface="Times New Roman" pitchFamily="18" charset="0"/>
              </a:rPr>
              <a:t>normato</a:t>
            </a:r>
            <a:r>
              <a:rPr lang="it-IT" sz="2000" dirty="0" smtClean="0">
                <a:latin typeface="Times New Roman" pitchFamily="18" charset="0"/>
                <a:cs typeface="Times New Roman" pitchFamily="18" charset="0"/>
              </a:rPr>
              <a:t>. </a:t>
            </a:r>
          </a:p>
          <a:p>
            <a:pPr algn="just"/>
            <a:r>
              <a:rPr lang="it-IT" sz="2000" dirty="0" smtClean="0">
                <a:latin typeface="Times New Roman" pitchFamily="18" charset="0"/>
                <a:cs typeface="Times New Roman" pitchFamily="18" charset="0"/>
              </a:rPr>
              <a:t>La </a:t>
            </a:r>
            <a:r>
              <a:rPr lang="it-IT" sz="2000" dirty="0" err="1" smtClean="0">
                <a:latin typeface="Times New Roman" pitchFamily="18" charset="0"/>
                <a:cs typeface="Times New Roman" pitchFamily="18" charset="0"/>
              </a:rPr>
              <a:t>Comunita'</a:t>
            </a:r>
            <a:r>
              <a:rPr lang="it-IT" sz="2000" dirty="0" smtClean="0">
                <a:latin typeface="Times New Roman" pitchFamily="18" charset="0"/>
                <a:cs typeface="Times New Roman" pitchFamily="18" charset="0"/>
              </a:rPr>
              <a:t> Europea ha emanato una Raccomandazione che pone a 200 </a:t>
            </a:r>
            <a:r>
              <a:rPr lang="it-IT" sz="2000" dirty="0" err="1" smtClean="0">
                <a:latin typeface="Times New Roman" pitchFamily="18" charset="0"/>
                <a:cs typeface="Times New Roman" pitchFamily="18" charset="0"/>
              </a:rPr>
              <a:t>Bq</a:t>
            </a:r>
            <a:r>
              <a:rPr lang="it-IT" sz="2000" dirty="0" smtClean="0">
                <a:latin typeface="Times New Roman" pitchFamily="18" charset="0"/>
                <a:cs typeface="Times New Roman" pitchFamily="18" charset="0"/>
              </a:rPr>
              <a:t>/m</a:t>
            </a:r>
            <a:r>
              <a:rPr lang="it-IT" sz="2000" baseline="30000" dirty="0" smtClean="0">
                <a:latin typeface="Times New Roman" pitchFamily="18" charset="0"/>
                <a:cs typeface="Times New Roman" pitchFamily="18" charset="0"/>
              </a:rPr>
              <a:t>3</a:t>
            </a:r>
            <a:r>
              <a:rPr lang="it-IT" sz="2000" dirty="0" smtClean="0">
                <a:latin typeface="Times New Roman" pitchFamily="18" charset="0"/>
                <a:cs typeface="Times New Roman" pitchFamily="18" charset="0"/>
              </a:rPr>
              <a:t> il limite per le nuove costruzioni ed a 400 </a:t>
            </a:r>
            <a:r>
              <a:rPr lang="it-IT" sz="2000" dirty="0" err="1" smtClean="0">
                <a:latin typeface="Times New Roman" pitchFamily="18" charset="0"/>
                <a:cs typeface="Times New Roman" pitchFamily="18" charset="0"/>
              </a:rPr>
              <a:t>Bq</a:t>
            </a:r>
            <a:r>
              <a:rPr lang="it-IT" sz="2000" dirty="0" smtClean="0">
                <a:latin typeface="Times New Roman" pitchFamily="18" charset="0"/>
                <a:cs typeface="Times New Roman" pitchFamily="18" charset="0"/>
              </a:rPr>
              <a:t>/m</a:t>
            </a:r>
            <a:r>
              <a:rPr lang="it-IT" sz="2000" baseline="30000" dirty="0" smtClean="0">
                <a:latin typeface="Times New Roman" pitchFamily="18" charset="0"/>
                <a:cs typeface="Times New Roman" pitchFamily="18" charset="0"/>
              </a:rPr>
              <a:t>3</a:t>
            </a:r>
            <a:r>
              <a:rPr lang="it-IT" sz="2000" dirty="0" smtClean="0">
                <a:latin typeface="Times New Roman" pitchFamily="18" charset="0"/>
                <a:cs typeface="Times New Roman" pitchFamily="18" charset="0"/>
              </a:rPr>
              <a:t> il limite per quelle esistenti. Tale norma non ha </a:t>
            </a:r>
            <a:r>
              <a:rPr lang="it-IT" sz="2000" dirty="0" err="1" smtClean="0">
                <a:latin typeface="Times New Roman" pitchFamily="18" charset="0"/>
                <a:cs typeface="Times New Roman" pitchFamily="18" charset="0"/>
              </a:rPr>
              <a:t>pero'</a:t>
            </a:r>
            <a:r>
              <a:rPr lang="it-IT" sz="2000" dirty="0" smtClean="0">
                <a:latin typeface="Times New Roman" pitchFamily="18" charset="0"/>
                <a:cs typeface="Times New Roman" pitchFamily="18" charset="0"/>
              </a:rPr>
              <a:t> valore di Legge essendo una Raccomandazione.</a:t>
            </a:r>
          </a:p>
          <a:p>
            <a:pPr algn="just"/>
            <a:endParaRPr lang="it-IT" sz="2000" dirty="0" smtClean="0">
              <a:latin typeface="Times New Roman" pitchFamily="18" charset="0"/>
              <a:cs typeface="Times New Roman" pitchFamily="18" charset="0"/>
            </a:endParaRPr>
          </a:p>
          <a:p>
            <a:pPr algn="just"/>
            <a:r>
              <a:rPr lang="it-IT" sz="2000" dirty="0" smtClean="0">
                <a:latin typeface="Times New Roman" pitchFamily="18" charset="0"/>
                <a:cs typeface="Times New Roman" pitchFamily="18" charset="0"/>
              </a:rPr>
              <a:t>Molti paesi hanno adottato valori di riferimento diversi: </a:t>
            </a:r>
          </a:p>
          <a:p>
            <a:pPr algn="just"/>
            <a:r>
              <a:rPr lang="it-IT" sz="2000" dirty="0" smtClean="0">
                <a:latin typeface="Times New Roman" pitchFamily="18" charset="0"/>
                <a:cs typeface="Times New Roman" pitchFamily="18" charset="0"/>
              </a:rPr>
              <a:t>Stati Uniti: 150 </a:t>
            </a:r>
            <a:r>
              <a:rPr lang="it-IT" sz="2000" dirty="0" err="1" smtClean="0">
                <a:latin typeface="Times New Roman" pitchFamily="18" charset="0"/>
                <a:cs typeface="Times New Roman" pitchFamily="18" charset="0"/>
              </a:rPr>
              <a:t>Bq</a:t>
            </a:r>
            <a:r>
              <a:rPr lang="it-IT" sz="2000" dirty="0" smtClean="0">
                <a:latin typeface="Times New Roman" pitchFamily="18" charset="0"/>
                <a:cs typeface="Times New Roman" pitchFamily="18" charset="0"/>
              </a:rPr>
              <a:t>/m</a:t>
            </a:r>
            <a:r>
              <a:rPr lang="it-IT" sz="2000" baseline="30000" dirty="0" smtClean="0">
                <a:latin typeface="Times New Roman" pitchFamily="18" charset="0"/>
                <a:cs typeface="Times New Roman" pitchFamily="18" charset="0"/>
              </a:rPr>
              <a:t>3</a:t>
            </a:r>
            <a:r>
              <a:rPr lang="it-IT" sz="2000" dirty="0" smtClean="0">
                <a:latin typeface="Times New Roman" pitchFamily="18" charset="0"/>
                <a:cs typeface="Times New Roman" pitchFamily="18" charset="0"/>
              </a:rPr>
              <a:t>, </a:t>
            </a:r>
          </a:p>
          <a:p>
            <a:pPr algn="just"/>
            <a:r>
              <a:rPr lang="it-IT" sz="2000" dirty="0" smtClean="0">
                <a:latin typeface="Times New Roman" pitchFamily="18" charset="0"/>
                <a:cs typeface="Times New Roman" pitchFamily="18" charset="0"/>
              </a:rPr>
              <a:t>Regno Unito: 200 </a:t>
            </a:r>
            <a:r>
              <a:rPr lang="it-IT" sz="2000" dirty="0" err="1" smtClean="0">
                <a:latin typeface="Times New Roman" pitchFamily="18" charset="0"/>
                <a:cs typeface="Times New Roman" pitchFamily="18" charset="0"/>
              </a:rPr>
              <a:t>Bq</a:t>
            </a:r>
            <a:r>
              <a:rPr lang="it-IT" sz="2000" dirty="0" smtClean="0">
                <a:latin typeface="Times New Roman" pitchFamily="18" charset="0"/>
                <a:cs typeface="Times New Roman" pitchFamily="18" charset="0"/>
              </a:rPr>
              <a:t>/m</a:t>
            </a:r>
            <a:r>
              <a:rPr lang="it-IT" sz="2000" baseline="30000" dirty="0" smtClean="0">
                <a:latin typeface="Times New Roman" pitchFamily="18" charset="0"/>
                <a:cs typeface="Times New Roman" pitchFamily="18" charset="0"/>
              </a:rPr>
              <a:t>3</a:t>
            </a:r>
            <a:r>
              <a:rPr lang="it-IT" sz="2000" dirty="0" smtClean="0">
                <a:latin typeface="Times New Roman" pitchFamily="18" charset="0"/>
                <a:cs typeface="Times New Roman" pitchFamily="18" charset="0"/>
              </a:rPr>
              <a:t>, </a:t>
            </a:r>
          </a:p>
          <a:p>
            <a:pPr algn="just"/>
            <a:r>
              <a:rPr lang="it-IT" sz="2000" dirty="0" smtClean="0">
                <a:latin typeface="Times New Roman" pitchFamily="18" charset="0"/>
                <a:cs typeface="Times New Roman" pitchFamily="18" charset="0"/>
              </a:rPr>
              <a:t>Germania: 250 </a:t>
            </a:r>
            <a:r>
              <a:rPr lang="it-IT" sz="2000" dirty="0" err="1" smtClean="0">
                <a:latin typeface="Times New Roman" pitchFamily="18" charset="0"/>
                <a:cs typeface="Times New Roman" pitchFamily="18" charset="0"/>
              </a:rPr>
              <a:t>Bq</a:t>
            </a:r>
            <a:r>
              <a:rPr lang="it-IT" sz="2000" dirty="0" smtClean="0">
                <a:latin typeface="Times New Roman" pitchFamily="18" charset="0"/>
                <a:cs typeface="Times New Roman" pitchFamily="18" charset="0"/>
              </a:rPr>
              <a:t>/m</a:t>
            </a:r>
            <a:r>
              <a:rPr lang="it-IT" sz="2000" baseline="30000" dirty="0" smtClean="0">
                <a:latin typeface="Times New Roman" pitchFamily="18" charset="0"/>
                <a:cs typeface="Times New Roman" pitchFamily="18" charset="0"/>
              </a:rPr>
              <a:t>3</a:t>
            </a:r>
            <a:r>
              <a:rPr lang="it-IT" sz="2000" dirty="0" smtClean="0">
                <a:latin typeface="Times New Roman" pitchFamily="18" charset="0"/>
                <a:cs typeface="Times New Roman" pitchFamily="18" charset="0"/>
              </a:rPr>
              <a:t> </a:t>
            </a:r>
          </a:p>
          <a:p>
            <a:pPr algn="just"/>
            <a:r>
              <a:rPr lang="it-IT" sz="2000" dirty="0" smtClean="0">
                <a:latin typeface="Times New Roman" pitchFamily="18" charset="0"/>
                <a:cs typeface="Times New Roman" pitchFamily="18" charset="0"/>
              </a:rPr>
              <a:t>La Svizzera ha invece optato per un valore limite prescrittivo di 1000 </a:t>
            </a:r>
            <a:r>
              <a:rPr lang="it-IT" sz="2000" dirty="0" err="1" smtClean="0">
                <a:latin typeface="Times New Roman" pitchFamily="18" charset="0"/>
                <a:cs typeface="Times New Roman" pitchFamily="18" charset="0"/>
              </a:rPr>
              <a:t>Bq</a:t>
            </a:r>
            <a:r>
              <a:rPr lang="it-IT" sz="2000" dirty="0" smtClean="0">
                <a:latin typeface="Times New Roman" pitchFamily="18" charset="0"/>
                <a:cs typeface="Times New Roman" pitchFamily="18" charset="0"/>
              </a:rPr>
              <a:t>/m</a:t>
            </a:r>
            <a:r>
              <a:rPr lang="it-IT" sz="2000" baseline="30000" dirty="0" smtClean="0">
                <a:latin typeface="Times New Roman" pitchFamily="18" charset="0"/>
                <a:cs typeface="Times New Roman" pitchFamily="18" charset="0"/>
              </a:rPr>
              <a:t>3</a:t>
            </a:r>
            <a:r>
              <a:rPr lang="it-IT" sz="2000" dirty="0" smtClean="0">
                <a:latin typeface="Times New Roman" pitchFamily="18" charset="0"/>
                <a:cs typeface="Times New Roman" pitchFamily="18" charset="0"/>
              </a:rPr>
              <a:t> e un valore operativo (raccomandato) di 400 </a:t>
            </a:r>
            <a:r>
              <a:rPr lang="it-IT" sz="2000" dirty="0" err="1" smtClean="0">
                <a:latin typeface="Times New Roman" pitchFamily="18" charset="0"/>
                <a:cs typeface="Times New Roman" pitchFamily="18" charset="0"/>
              </a:rPr>
              <a:t>Bq</a:t>
            </a:r>
            <a:r>
              <a:rPr lang="it-IT" sz="2000" dirty="0" smtClean="0">
                <a:latin typeface="Times New Roman" pitchFamily="18" charset="0"/>
                <a:cs typeface="Times New Roman" pitchFamily="18" charset="0"/>
              </a:rPr>
              <a:t>/m</a:t>
            </a:r>
            <a:r>
              <a:rPr lang="it-IT" sz="2000" baseline="30000" dirty="0" smtClean="0">
                <a:latin typeface="Times New Roman" pitchFamily="18" charset="0"/>
                <a:cs typeface="Times New Roman" pitchFamily="18" charset="0"/>
              </a:rPr>
              <a:t>3</a:t>
            </a:r>
            <a:r>
              <a:rPr lang="it-IT" sz="2000" dirty="0" smtClean="0">
                <a:latin typeface="Times New Roman" pitchFamily="18" charset="0"/>
                <a:cs typeface="Times New Roman" pitchFamily="18" charset="0"/>
              </a:rPr>
              <a:t>. </a:t>
            </a:r>
            <a:endParaRPr lang="it-IT"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123328F0-0565-4EBF-9E3B-D4E1A6ECF69B}" type="slidenum">
              <a:rPr lang="it-IT" smtClean="0"/>
              <a:pPr/>
              <a:t>18</a:t>
            </a:fld>
            <a:endParaRPr lang="it-IT"/>
          </a:p>
        </p:txBody>
      </p:sp>
      <p:sp>
        <p:nvSpPr>
          <p:cNvPr id="5" name="Rettangolo 4"/>
          <p:cNvSpPr/>
          <p:nvPr/>
        </p:nvSpPr>
        <p:spPr>
          <a:xfrm>
            <a:off x="357158" y="1857364"/>
            <a:ext cx="8572560" cy="4708981"/>
          </a:xfrm>
          <a:prstGeom prst="rect">
            <a:avLst/>
          </a:prstGeom>
          <a:solidFill>
            <a:schemeClr val="accent6">
              <a:lumMod val="20000"/>
              <a:lumOff val="80000"/>
            </a:schemeClr>
          </a:solidFill>
        </p:spPr>
        <p:txBody>
          <a:bodyPr wrap="square">
            <a:spAutoFit/>
          </a:bodyPr>
          <a:lstStyle/>
          <a:p>
            <a:pPr algn="just"/>
            <a:r>
              <a:rPr lang="it-IT" sz="2000" dirty="0" smtClean="0">
                <a:latin typeface="Times New Roman" pitchFamily="18" charset="0"/>
                <a:cs typeface="Times New Roman" pitchFamily="18" charset="0"/>
              </a:rPr>
              <a:t>La conferenza Stato Regioni ha redatto inoltre un documento che auspica tra l'altro il controllo del Radon denominato: </a:t>
            </a:r>
            <a:r>
              <a:rPr lang="it-IT" sz="2000" dirty="0" smtClean="0">
                <a:latin typeface="Times New Roman" pitchFamily="18" charset="0"/>
                <a:cs typeface="Times New Roman" pitchFamily="18" charset="0"/>
                <a:hlinkClick r:id="rId2"/>
              </a:rPr>
              <a:t>Linee guida per la tutela e la promozione della salute negli ambienti confinati</a:t>
            </a:r>
            <a:endParaRPr lang="it-IT" sz="2000" dirty="0" smtClean="0">
              <a:latin typeface="Times New Roman" pitchFamily="18" charset="0"/>
              <a:cs typeface="Times New Roman" pitchFamily="18" charset="0"/>
            </a:endParaRPr>
          </a:p>
          <a:p>
            <a:pPr algn="just"/>
            <a:endParaRPr lang="it-IT" sz="2000" dirty="0" smtClean="0">
              <a:latin typeface="Times New Roman" pitchFamily="18" charset="0"/>
              <a:cs typeface="Times New Roman" pitchFamily="18" charset="0"/>
            </a:endParaRPr>
          </a:p>
          <a:p>
            <a:pPr algn="just"/>
            <a:r>
              <a:rPr lang="it-IT" sz="2000" dirty="0" smtClean="0">
                <a:latin typeface="Times New Roman" pitchFamily="18" charset="0"/>
                <a:cs typeface="Times New Roman" pitchFamily="18" charset="0"/>
              </a:rPr>
              <a:t>Nonostante </a:t>
            </a:r>
            <a:r>
              <a:rPr lang="it-IT" sz="2000" dirty="0">
                <a:latin typeface="Times New Roman" pitchFamily="18" charset="0"/>
                <a:cs typeface="Times New Roman" pitchFamily="18" charset="0"/>
              </a:rPr>
              <a:t>l’assenza di normative specifiche, sono state intraprese </a:t>
            </a:r>
            <a:r>
              <a:rPr lang="it-IT" sz="2000" dirty="0" smtClean="0">
                <a:latin typeface="Times New Roman" pitchFamily="18" charset="0"/>
                <a:cs typeface="Times New Roman" pitchFamily="18" charset="0"/>
              </a:rPr>
              <a:t>dalle Agenzie </a:t>
            </a:r>
            <a:r>
              <a:rPr lang="it-IT" sz="2000" dirty="0">
                <a:latin typeface="Times New Roman" pitchFamily="18" charset="0"/>
                <a:cs typeface="Times New Roman" pitchFamily="18" charset="0"/>
              </a:rPr>
              <a:t>regionali </a:t>
            </a:r>
            <a:r>
              <a:rPr lang="it-IT" sz="2000" dirty="0" smtClean="0">
                <a:latin typeface="Times New Roman" pitchFamily="18" charset="0"/>
                <a:cs typeface="Times New Roman" pitchFamily="18" charset="0"/>
              </a:rPr>
              <a:t>di Protezione </a:t>
            </a:r>
            <a:r>
              <a:rPr lang="it-IT" sz="2000" dirty="0">
                <a:latin typeface="Times New Roman" pitchFamily="18" charset="0"/>
                <a:cs typeface="Times New Roman" pitchFamily="18" charset="0"/>
              </a:rPr>
              <a:t>Ambientale (Arpa) campagne di misurazione volte a determinare la </a:t>
            </a:r>
            <a:r>
              <a:rPr lang="it-IT" sz="2000" dirty="0" smtClean="0">
                <a:latin typeface="Times New Roman" pitchFamily="18" charset="0"/>
                <a:cs typeface="Times New Roman" pitchFamily="18" charset="0"/>
              </a:rPr>
              <a:t>concentrazione di </a:t>
            </a:r>
            <a:r>
              <a:rPr lang="it-IT" sz="2000" dirty="0">
                <a:latin typeface="Times New Roman" pitchFamily="18" charset="0"/>
                <a:cs typeface="Times New Roman" pitchFamily="18" charset="0"/>
              </a:rPr>
              <a:t>radon in abitazioni e </a:t>
            </a:r>
            <a:r>
              <a:rPr lang="it-IT" sz="2000" dirty="0" smtClean="0">
                <a:latin typeface="Times New Roman" pitchFamily="18" charset="0"/>
                <a:cs typeface="Times New Roman" pitchFamily="18" charset="0"/>
              </a:rPr>
              <a:t>scuole:</a:t>
            </a:r>
          </a:p>
          <a:p>
            <a:pPr algn="just"/>
            <a:r>
              <a:rPr lang="it-IT" sz="2000" i="1" dirty="0" smtClean="0">
                <a:solidFill>
                  <a:srgbClr val="FF0000"/>
                </a:solidFill>
                <a:latin typeface="Times New Roman" pitchFamily="18" charset="0"/>
                <a:cs typeface="Times New Roman" pitchFamily="18" charset="0"/>
                <a:hlinkClick r:id="rId3"/>
              </a:rPr>
              <a:t>http://www.apat.gov.it/site/</a:t>
            </a:r>
            <a:r>
              <a:rPr lang="it-IT" sz="2000" i="1" dirty="0" err="1" smtClean="0">
                <a:solidFill>
                  <a:srgbClr val="FF0000"/>
                </a:solidFill>
                <a:latin typeface="Times New Roman" pitchFamily="18" charset="0"/>
                <a:cs typeface="Times New Roman" pitchFamily="18" charset="0"/>
                <a:hlinkClick r:id="rId3"/>
              </a:rPr>
              <a:t>_files</a:t>
            </a:r>
            <a:r>
              <a:rPr lang="it-IT" sz="2000" i="1" dirty="0" smtClean="0">
                <a:solidFill>
                  <a:srgbClr val="FF0000"/>
                </a:solidFill>
                <a:latin typeface="Times New Roman" pitchFamily="18" charset="0"/>
                <a:cs typeface="Times New Roman" pitchFamily="18" charset="0"/>
                <a:hlinkClick r:id="rId3"/>
              </a:rPr>
              <a:t>/Rapporto_tecnico_radon.pdf</a:t>
            </a:r>
            <a:endParaRPr lang="it-IT" sz="2000" i="1" dirty="0" smtClean="0">
              <a:solidFill>
                <a:srgbClr val="FF0000"/>
              </a:solidFill>
              <a:latin typeface="Times New Roman" pitchFamily="18" charset="0"/>
              <a:cs typeface="Times New Roman" pitchFamily="18" charset="0"/>
            </a:endParaRPr>
          </a:p>
          <a:p>
            <a:pPr algn="just"/>
            <a:endParaRPr lang="it-IT" sz="2000" i="1" dirty="0">
              <a:solidFill>
                <a:srgbClr val="FF0000"/>
              </a:solidFill>
              <a:latin typeface="Times New Roman" pitchFamily="18" charset="0"/>
              <a:cs typeface="Times New Roman" pitchFamily="18" charset="0"/>
            </a:endParaRPr>
          </a:p>
          <a:p>
            <a:r>
              <a:rPr lang="it-IT" sz="2000" dirty="0" smtClean="0">
                <a:latin typeface="Times New Roman" pitchFamily="18" charset="0"/>
                <a:cs typeface="Times New Roman" pitchFamily="18" charset="0"/>
              </a:rPr>
              <a:t>Approvata la Legge regionale del Lazio sull'inquinamento indoor da Gas Radon,I compiti delle amministrazioni locali:  </a:t>
            </a:r>
          </a:p>
          <a:p>
            <a:endParaRPr lang="it-IT" sz="2000" dirty="0" smtClean="0">
              <a:latin typeface="Times New Roman" pitchFamily="18" charset="0"/>
              <a:cs typeface="Times New Roman" pitchFamily="18" charset="0"/>
            </a:endParaRPr>
          </a:p>
          <a:p>
            <a:r>
              <a:rPr lang="it-IT" sz="2000" i="1" dirty="0" smtClean="0">
                <a:solidFill>
                  <a:srgbClr val="FF0000"/>
                </a:solidFill>
                <a:latin typeface="Times New Roman" pitchFamily="18" charset="0"/>
                <a:cs typeface="Times New Roman" pitchFamily="18" charset="0"/>
              </a:rPr>
              <a:t>http://www.edilitaly.com/radon/pdl-lazio.php3</a:t>
            </a:r>
          </a:p>
          <a:p>
            <a:pPr algn="just"/>
            <a:endParaRPr lang="it-IT" sz="2000" i="1" dirty="0" smtClean="0">
              <a:solidFill>
                <a:srgbClr val="FF0000"/>
              </a:solidFill>
              <a:latin typeface="Times New Roman" pitchFamily="18" charset="0"/>
              <a:cs typeface="Times New Roman" pitchFamily="18" charset="0"/>
            </a:endParaRPr>
          </a:p>
          <a:p>
            <a:pPr algn="just"/>
            <a:endParaRPr lang="it-IT" sz="2000" i="1" dirty="0" smtClean="0">
              <a:solidFill>
                <a:srgbClr val="FF0000"/>
              </a:solidFill>
              <a:latin typeface="Times New Roman" pitchFamily="18" charset="0"/>
              <a:cs typeface="Times New Roman" pitchFamily="18" charset="0"/>
            </a:endParaRPr>
          </a:p>
        </p:txBody>
      </p:sp>
      <p:sp>
        <p:nvSpPr>
          <p:cNvPr id="6" name="Titolo 1"/>
          <p:cNvSpPr>
            <a:spLocks noGrp="1"/>
          </p:cNvSpPr>
          <p:nvPr>
            <p:ph type="title"/>
          </p:nvPr>
        </p:nvSpPr>
        <p:spPr>
          <a:xfrm>
            <a:off x="457200" y="274638"/>
            <a:ext cx="8229600" cy="1143000"/>
          </a:xfrm>
        </p:spPr>
        <p:txBody>
          <a:bodyPr/>
          <a:lstStyle/>
          <a:p>
            <a:r>
              <a:rPr lang="it-IT" dirty="0" smtClean="0">
                <a:latin typeface="Times New Roman" pitchFamily="18" charset="0"/>
                <a:cs typeface="Times New Roman" pitchFamily="18" charset="0"/>
              </a:rPr>
              <a:t>Normativa per la concentrazioni di radon nelle abitazioni</a:t>
            </a:r>
            <a:endParaRPr lang="it-I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a:solidFill>
            <a:schemeClr val="accent5"/>
          </a:solidFill>
        </p:spPr>
        <p:txBody>
          <a:bodyPr/>
          <a:lstStyle/>
          <a:p>
            <a:r>
              <a:rPr lang="it-IT" dirty="0" smtClean="0">
                <a:latin typeface="Times New Roman" pitchFamily="18" charset="0"/>
                <a:cs typeface="Times New Roman" pitchFamily="18" charset="0"/>
              </a:rPr>
              <a:t>Possibili azioni di rimedio (1)</a:t>
            </a:r>
            <a:endParaRPr lang="it-IT" dirty="0">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fld id="{32A6B270-94C3-4F75-AF5C-D27B038054BC}" type="slidenum">
              <a:rPr lang="it-IT" smtClean="0"/>
              <a:pPr/>
              <a:t>19</a:t>
            </a:fld>
            <a:endParaRPr lang="it-IT"/>
          </a:p>
        </p:txBody>
      </p:sp>
      <p:sp>
        <p:nvSpPr>
          <p:cNvPr id="4" name="Rettangolo 3"/>
          <p:cNvSpPr/>
          <p:nvPr/>
        </p:nvSpPr>
        <p:spPr>
          <a:xfrm>
            <a:off x="500034" y="1571612"/>
            <a:ext cx="4857784" cy="3139321"/>
          </a:xfrm>
          <a:prstGeom prst="rect">
            <a:avLst/>
          </a:prstGeom>
          <a:solidFill>
            <a:schemeClr val="accent6">
              <a:lumMod val="20000"/>
              <a:lumOff val="80000"/>
            </a:schemeClr>
          </a:solidFill>
        </p:spPr>
        <p:txBody>
          <a:bodyPr wrap="square">
            <a:spAutoFit/>
          </a:bodyPr>
          <a:lstStyle/>
          <a:p>
            <a:pPr algn="just"/>
            <a:r>
              <a:rPr lang="it-IT" dirty="0" smtClean="0">
                <a:latin typeface="Times New Roman" pitchFamily="18" charset="0"/>
                <a:cs typeface="Times New Roman" pitchFamily="18" charset="0"/>
              </a:rPr>
              <a:t>Le principali metodiche suggerite per la riduzione di elevate concentrazioni di radon </a:t>
            </a:r>
            <a:r>
              <a:rPr lang="it-IT" i="1" dirty="0" smtClean="0">
                <a:latin typeface="Times New Roman" pitchFamily="18" charset="0"/>
                <a:cs typeface="Times New Roman" pitchFamily="18" charset="0"/>
              </a:rPr>
              <a:t>indoor sono le </a:t>
            </a:r>
            <a:r>
              <a:rPr lang="it-IT" dirty="0" smtClean="0">
                <a:latin typeface="Times New Roman" pitchFamily="18" charset="0"/>
                <a:cs typeface="Times New Roman" pitchFamily="18" charset="0"/>
              </a:rPr>
              <a:t>seguenti:</a:t>
            </a:r>
          </a:p>
          <a:p>
            <a:pPr algn="just"/>
            <a:r>
              <a:rPr lang="it-IT" dirty="0" smtClean="0">
                <a:latin typeface="Times New Roman" pitchFamily="18" charset="0"/>
                <a:cs typeface="Times New Roman" pitchFamily="18" charset="0"/>
              </a:rPr>
              <a:t>1. Ridurre il flusso di radon invertendo il gradiente di pressione tra l’edificio e il suolo, metodo spesso indicato come “depressurizzazione del suolo”. Ciò si consegue più facilmente con l’impiego di un piccolo ventilatore per disperdere il radon nelle zone sottostanti alla pavimentazione, siano esse zone porose di sostegno o spazi liberi compresi tra terreno e pavimento sospeso.</a:t>
            </a:r>
          </a:p>
        </p:txBody>
      </p:sp>
      <p:sp>
        <p:nvSpPr>
          <p:cNvPr id="6" name="Rettangolo 5"/>
          <p:cNvSpPr/>
          <p:nvPr/>
        </p:nvSpPr>
        <p:spPr>
          <a:xfrm>
            <a:off x="428596" y="5072074"/>
            <a:ext cx="8286808" cy="1200329"/>
          </a:xfrm>
          <a:prstGeom prst="rect">
            <a:avLst/>
          </a:prstGeom>
          <a:solidFill>
            <a:schemeClr val="accent6">
              <a:lumMod val="20000"/>
              <a:lumOff val="80000"/>
            </a:schemeClr>
          </a:solidFill>
        </p:spPr>
        <p:txBody>
          <a:bodyPr wrap="square">
            <a:spAutoFit/>
          </a:bodyPr>
          <a:lstStyle/>
          <a:p>
            <a:pPr algn="just"/>
            <a:r>
              <a:rPr lang="it-IT" dirty="0" smtClean="0">
                <a:latin typeface="Times New Roman" pitchFamily="18" charset="0"/>
                <a:cs typeface="Times New Roman" pitchFamily="18" charset="0"/>
              </a:rPr>
              <a:t>2. Ridurre il flusso di radon “impermeabilizzando” le fondamenta nei confronti dei gas che fuoriescono dal suolo, o trattando i materiali da costruzione per ridurne la porosità. Queste pratiche “sigillanti” sono di scarsa efficacia e di difficile applicazione agli edifici esistenti, vista la molteplicità delle possibili vie di accesso.</a:t>
            </a:r>
          </a:p>
        </p:txBody>
      </p:sp>
      <p:pic>
        <p:nvPicPr>
          <p:cNvPr id="51202" name="Picture 2"/>
          <p:cNvPicPr>
            <a:picLocks noChangeAspect="1" noChangeArrowheads="1"/>
          </p:cNvPicPr>
          <p:nvPr/>
        </p:nvPicPr>
        <p:blipFill>
          <a:blip r:embed="rId2" cstate="print"/>
          <a:srcRect/>
          <a:stretch>
            <a:fillRect/>
          </a:stretch>
        </p:blipFill>
        <p:spPr bwMode="auto">
          <a:xfrm>
            <a:off x="5457854" y="1785926"/>
            <a:ext cx="3257550" cy="2600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123328F0-0565-4EBF-9E3B-D4E1A6ECF69B}" type="slidenum">
              <a:rPr lang="it-IT" smtClean="0"/>
              <a:pPr/>
              <a:t>2</a:t>
            </a:fld>
            <a:endParaRPr lang="it-IT"/>
          </a:p>
        </p:txBody>
      </p:sp>
      <p:sp>
        <p:nvSpPr>
          <p:cNvPr id="5" name="Rettangolo 4"/>
          <p:cNvSpPr/>
          <p:nvPr/>
        </p:nvSpPr>
        <p:spPr>
          <a:xfrm>
            <a:off x="357158" y="1643050"/>
            <a:ext cx="926857" cy="400110"/>
          </a:xfrm>
          <a:prstGeom prst="rect">
            <a:avLst/>
          </a:prstGeom>
          <a:solidFill>
            <a:schemeClr val="accent6">
              <a:lumMod val="20000"/>
              <a:lumOff val="80000"/>
            </a:schemeClr>
          </a:solidFill>
        </p:spPr>
        <p:txBody>
          <a:bodyPr wrap="none">
            <a:spAutoFit/>
          </a:bodyPr>
          <a:lstStyle/>
          <a:p>
            <a:r>
              <a:rPr lang="it-IT" sz="2000" dirty="0">
                <a:latin typeface="Times New Roman" pitchFamily="18" charset="0"/>
                <a:cs typeface="Times New Roman" pitchFamily="18" charset="0"/>
              </a:rPr>
              <a:t>COME</a:t>
            </a:r>
          </a:p>
        </p:txBody>
      </p:sp>
      <p:sp>
        <p:nvSpPr>
          <p:cNvPr id="6" name="Rettangolo 5"/>
          <p:cNvSpPr/>
          <p:nvPr/>
        </p:nvSpPr>
        <p:spPr>
          <a:xfrm>
            <a:off x="2714612" y="1643050"/>
            <a:ext cx="6072230" cy="1015663"/>
          </a:xfrm>
          <a:prstGeom prst="rect">
            <a:avLst/>
          </a:prstGeom>
          <a:solidFill>
            <a:schemeClr val="accent6">
              <a:lumMod val="20000"/>
              <a:lumOff val="80000"/>
            </a:schemeClr>
          </a:solidFill>
        </p:spPr>
        <p:txBody>
          <a:bodyPr wrap="square">
            <a:spAutoFit/>
          </a:bodyPr>
          <a:lstStyle/>
          <a:p>
            <a:pPr algn="just"/>
            <a:r>
              <a:rPr lang="it-IT" sz="2000" dirty="0" smtClean="0">
                <a:latin typeface="Times New Roman" pitchFamily="18" charset="0"/>
                <a:cs typeface="Times New Roman" pitchFamily="18" charset="0"/>
              </a:rPr>
              <a:t>Con l’emissione di normative tecniche destinate a contenere l’esposizione entro limiti contenuti.</a:t>
            </a:r>
          </a:p>
          <a:p>
            <a:pPr algn="just"/>
            <a:r>
              <a:rPr lang="it-IT" sz="2000" dirty="0" smtClean="0">
                <a:latin typeface="Times New Roman" pitchFamily="18" charset="0"/>
                <a:cs typeface="Times New Roman" pitchFamily="18" charset="0"/>
              </a:rPr>
              <a:t>Vi sono diversi livelli normativi.</a:t>
            </a:r>
            <a:endParaRPr lang="it-IT" sz="2000" dirty="0">
              <a:latin typeface="Times New Roman" pitchFamily="18" charset="0"/>
              <a:cs typeface="Times New Roman" pitchFamily="18" charset="0"/>
            </a:endParaRPr>
          </a:p>
        </p:txBody>
      </p:sp>
      <p:sp>
        <p:nvSpPr>
          <p:cNvPr id="7" name="Rettangolo 6"/>
          <p:cNvSpPr/>
          <p:nvPr/>
        </p:nvSpPr>
        <p:spPr>
          <a:xfrm>
            <a:off x="285720" y="3286124"/>
            <a:ext cx="2143140" cy="707886"/>
          </a:xfrm>
          <a:prstGeom prst="rect">
            <a:avLst/>
          </a:prstGeom>
          <a:solidFill>
            <a:schemeClr val="bg2">
              <a:lumMod val="20000"/>
              <a:lumOff val="80000"/>
            </a:schemeClr>
          </a:solidFill>
        </p:spPr>
        <p:txBody>
          <a:bodyPr wrap="square">
            <a:spAutoFit/>
          </a:bodyPr>
          <a:lstStyle/>
          <a:p>
            <a:r>
              <a:rPr lang="it-IT" sz="2000" dirty="0">
                <a:latin typeface="Times New Roman" pitchFamily="18" charset="0"/>
                <a:cs typeface="Times New Roman" pitchFamily="18" charset="0"/>
              </a:rPr>
              <a:t>COME</a:t>
            </a:r>
          </a:p>
          <a:p>
            <a:r>
              <a:rPr lang="it-IT" sz="2000" dirty="0">
                <a:latin typeface="Times New Roman" pitchFamily="18" charset="0"/>
                <a:cs typeface="Times New Roman" pitchFamily="18" charset="0"/>
              </a:rPr>
              <a:t>(Livello superiore)</a:t>
            </a:r>
          </a:p>
        </p:txBody>
      </p:sp>
      <p:sp>
        <p:nvSpPr>
          <p:cNvPr id="8" name="Titolo 1"/>
          <p:cNvSpPr txBox="1">
            <a:spLocks/>
          </p:cNvSpPr>
          <p:nvPr/>
        </p:nvSpPr>
        <p:spPr bwMode="auto">
          <a:xfrm>
            <a:off x="571472" y="214290"/>
            <a:ext cx="8229600" cy="1143000"/>
          </a:xfrm>
          <a:prstGeom prst="rect">
            <a:avLst/>
          </a:prstGeom>
          <a:solidFill>
            <a:schemeClr val="accent5"/>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30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RADIOPROTEZIONE: COME</a:t>
            </a:r>
          </a:p>
        </p:txBody>
      </p:sp>
      <p:sp>
        <p:nvSpPr>
          <p:cNvPr id="10" name="Rettangolo 9"/>
          <p:cNvSpPr/>
          <p:nvPr/>
        </p:nvSpPr>
        <p:spPr>
          <a:xfrm>
            <a:off x="2714612" y="3164681"/>
            <a:ext cx="6143668" cy="2246769"/>
          </a:xfrm>
          <a:prstGeom prst="rect">
            <a:avLst/>
          </a:prstGeom>
          <a:solidFill>
            <a:schemeClr val="bg2">
              <a:lumMod val="20000"/>
              <a:lumOff val="80000"/>
            </a:schemeClr>
          </a:solidFill>
        </p:spPr>
        <p:txBody>
          <a:bodyPr wrap="square">
            <a:spAutoFit/>
          </a:bodyPr>
          <a:lstStyle/>
          <a:p>
            <a:pPr algn="just"/>
            <a:r>
              <a:rPr lang="it-IT" sz="2000" dirty="0">
                <a:latin typeface="Times New Roman" pitchFamily="18" charset="0"/>
                <a:cs typeface="Times New Roman" pitchFamily="18" charset="0"/>
              </a:rPr>
              <a:t>In questo campo, la formazione della Comunità Europea </a:t>
            </a:r>
            <a:r>
              <a:rPr lang="it-IT" sz="2000" dirty="0" smtClean="0">
                <a:latin typeface="Times New Roman" pitchFamily="18" charset="0"/>
                <a:cs typeface="Times New Roman" pitchFamily="18" charset="0"/>
              </a:rPr>
              <a:t>ha portato </a:t>
            </a:r>
            <a:r>
              <a:rPr lang="it-IT" sz="2000" dirty="0">
                <a:latin typeface="Times New Roman" pitchFamily="18" charset="0"/>
                <a:cs typeface="Times New Roman" pitchFamily="18" charset="0"/>
              </a:rPr>
              <a:t>nel 1957 all’istituzione dell’EURATOM, che </a:t>
            </a:r>
            <a:r>
              <a:rPr lang="it-IT" sz="2000" dirty="0" smtClean="0">
                <a:latin typeface="Times New Roman" pitchFamily="18" charset="0"/>
                <a:cs typeface="Times New Roman" pitchFamily="18" charset="0"/>
              </a:rPr>
              <a:t>sovrintende  a </a:t>
            </a:r>
            <a:r>
              <a:rPr lang="it-IT" sz="2000" dirty="0">
                <a:latin typeface="Times New Roman" pitchFamily="18" charset="0"/>
                <a:cs typeface="Times New Roman" pitchFamily="18" charset="0"/>
              </a:rPr>
              <a:t>tutti gli aspetti connessi all’impiego pacifico delle </a:t>
            </a:r>
            <a:r>
              <a:rPr lang="it-IT" sz="2000" dirty="0" smtClean="0">
                <a:latin typeface="Times New Roman" pitchFamily="18" charset="0"/>
                <a:cs typeface="Times New Roman" pitchFamily="18" charset="0"/>
              </a:rPr>
              <a:t>radiazioni ionizzanti</a:t>
            </a:r>
            <a:r>
              <a:rPr lang="it-IT" sz="2000" dirty="0">
                <a:latin typeface="Times New Roman" pitchFamily="18" charset="0"/>
                <a:cs typeface="Times New Roman" pitchFamily="18" charset="0"/>
              </a:rPr>
              <a:t>.</a:t>
            </a:r>
          </a:p>
          <a:p>
            <a:pPr algn="just"/>
            <a:r>
              <a:rPr lang="it-IT" sz="2000" dirty="0">
                <a:latin typeface="Times New Roman" pitchFamily="18" charset="0"/>
                <a:cs typeface="Times New Roman" pitchFamily="18" charset="0"/>
              </a:rPr>
              <a:t>In particolare EURATOM ha provveduto ad </a:t>
            </a:r>
            <a:r>
              <a:rPr lang="it-IT" sz="2000" dirty="0" smtClean="0">
                <a:latin typeface="Times New Roman" pitchFamily="18" charset="0"/>
                <a:cs typeface="Times New Roman" pitchFamily="18" charset="0"/>
              </a:rPr>
              <a:t>emettere DIRETTIVE </a:t>
            </a:r>
            <a:r>
              <a:rPr lang="it-IT" sz="2000" dirty="0">
                <a:latin typeface="Times New Roman" pitchFamily="18" charset="0"/>
                <a:cs typeface="Times New Roman" pitchFamily="18" charset="0"/>
              </a:rPr>
              <a:t>che (almeno in teoria) sono state recepite </a:t>
            </a:r>
            <a:r>
              <a:rPr lang="it-IT" sz="2000" dirty="0" smtClean="0">
                <a:latin typeface="Times New Roman" pitchFamily="18" charset="0"/>
                <a:cs typeface="Times New Roman" pitchFamily="18" charset="0"/>
              </a:rPr>
              <a:t>in maniera </a:t>
            </a:r>
            <a:r>
              <a:rPr lang="it-IT" sz="2000" dirty="0">
                <a:latin typeface="Times New Roman" pitchFamily="18" charset="0"/>
                <a:cs typeface="Times New Roman" pitchFamily="18" charset="0"/>
              </a:rPr>
              <a:t>uniforme in tutti gli Stati Membri dell’Unione.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32A6B270-94C3-4F75-AF5C-D27B038054BC}" type="slidenum">
              <a:rPr lang="it-IT" smtClean="0"/>
              <a:pPr/>
              <a:t>20</a:t>
            </a:fld>
            <a:endParaRPr lang="it-IT"/>
          </a:p>
        </p:txBody>
      </p:sp>
      <p:sp>
        <p:nvSpPr>
          <p:cNvPr id="5" name="Rettangolo 4"/>
          <p:cNvSpPr/>
          <p:nvPr/>
        </p:nvSpPr>
        <p:spPr>
          <a:xfrm>
            <a:off x="500034" y="1785926"/>
            <a:ext cx="8286808" cy="4708981"/>
          </a:xfrm>
          <a:prstGeom prst="rect">
            <a:avLst/>
          </a:prstGeom>
          <a:solidFill>
            <a:schemeClr val="accent6">
              <a:lumMod val="20000"/>
              <a:lumOff val="80000"/>
            </a:schemeClr>
          </a:solidFill>
        </p:spPr>
        <p:txBody>
          <a:bodyPr wrap="square">
            <a:spAutoFit/>
          </a:bodyPr>
          <a:lstStyle/>
          <a:p>
            <a:pPr algn="just"/>
            <a:r>
              <a:rPr lang="it-IT" sz="2000" dirty="0" smtClean="0">
                <a:latin typeface="Times New Roman" pitchFamily="18" charset="0"/>
                <a:cs typeface="Times New Roman" pitchFamily="18" charset="0"/>
              </a:rPr>
              <a:t>3. Rimozione della sorgente di radon, cosa realisticamente praticabile solo nei confronti delle forniture idriche.</a:t>
            </a:r>
          </a:p>
          <a:p>
            <a:pPr algn="just"/>
            <a:endParaRPr lang="it-IT" sz="2000" dirty="0" smtClean="0">
              <a:latin typeface="Times New Roman" pitchFamily="18" charset="0"/>
              <a:cs typeface="Times New Roman" pitchFamily="18" charset="0"/>
            </a:endParaRPr>
          </a:p>
          <a:p>
            <a:pPr algn="just"/>
            <a:r>
              <a:rPr lang="it-IT" sz="2000" dirty="0" smtClean="0">
                <a:latin typeface="Times New Roman" pitchFamily="18" charset="0"/>
                <a:cs typeface="Times New Roman" pitchFamily="18" charset="0"/>
              </a:rPr>
              <a:t>4. Nei casi più gravi, la rimozione del suolo soggiacente.</a:t>
            </a:r>
          </a:p>
          <a:p>
            <a:pPr algn="just"/>
            <a:endParaRPr lang="it-IT" sz="2000" dirty="0" smtClean="0">
              <a:latin typeface="Times New Roman" pitchFamily="18" charset="0"/>
              <a:cs typeface="Times New Roman" pitchFamily="18" charset="0"/>
            </a:endParaRPr>
          </a:p>
          <a:p>
            <a:pPr algn="just"/>
            <a:r>
              <a:rPr lang="it-IT" sz="2000" dirty="0" smtClean="0">
                <a:latin typeface="Times New Roman" pitchFamily="18" charset="0"/>
                <a:cs typeface="Times New Roman" pitchFamily="18" charset="0"/>
              </a:rPr>
              <a:t>5. La diluizione di radon e relativa progenie con l’aumento del tasso di ventilazione interna dell’edificio. La sua attuazione è limitata dal fatto che la ventilazione è in genere già quella gradita dagli occupanti, e un suo ulteriore aumento porterebbe anche all’aumento dei costi di riscaldamento e condizionamento. In certi casi poi l’aumento della ventilazione può abbassare la pressione nell’edificio facilitando un’ulteriore fuoruscita di radon.</a:t>
            </a:r>
          </a:p>
          <a:p>
            <a:pPr algn="just"/>
            <a:endParaRPr lang="it-IT" sz="2000" dirty="0" smtClean="0">
              <a:latin typeface="Times New Roman" pitchFamily="18" charset="0"/>
              <a:cs typeface="Times New Roman" pitchFamily="18" charset="0"/>
            </a:endParaRPr>
          </a:p>
          <a:p>
            <a:pPr algn="just"/>
            <a:r>
              <a:rPr lang="it-IT" sz="2000" dirty="0" smtClean="0">
                <a:latin typeface="Times New Roman" pitchFamily="18" charset="0"/>
                <a:cs typeface="Times New Roman" pitchFamily="18" charset="0"/>
              </a:rPr>
              <a:t>6. Ridurre la concentrazione dei discendenti del radon, per es. mediante filtrazione dell’aria </a:t>
            </a:r>
            <a:r>
              <a:rPr lang="it-IT" sz="2000" i="1" dirty="0" smtClean="0">
                <a:latin typeface="Times New Roman" pitchFamily="18" charset="0"/>
                <a:cs typeface="Times New Roman" pitchFamily="18" charset="0"/>
              </a:rPr>
              <a:t>indoor </a:t>
            </a:r>
            <a:r>
              <a:rPr lang="it-IT" sz="2000" dirty="0" smtClean="0">
                <a:latin typeface="Times New Roman" pitchFamily="18" charset="0"/>
                <a:cs typeface="Times New Roman" pitchFamily="18" charset="0"/>
              </a:rPr>
              <a:t>e sua circolazione forzata, per aumentare la loro deposizione su filtro.</a:t>
            </a:r>
            <a:endParaRPr lang="it-IT" sz="2000" dirty="0">
              <a:latin typeface="Times New Roman" pitchFamily="18" charset="0"/>
              <a:cs typeface="Times New Roman" pitchFamily="18" charset="0"/>
            </a:endParaRPr>
          </a:p>
        </p:txBody>
      </p:sp>
      <p:sp>
        <p:nvSpPr>
          <p:cNvPr id="6" name="Titolo 1"/>
          <p:cNvSpPr>
            <a:spLocks noGrp="1"/>
          </p:cNvSpPr>
          <p:nvPr>
            <p:ph type="title"/>
          </p:nvPr>
        </p:nvSpPr>
        <p:spPr>
          <a:xfrm>
            <a:off x="457200" y="274638"/>
            <a:ext cx="8229600" cy="1143000"/>
          </a:xfrm>
          <a:solidFill>
            <a:schemeClr val="accent5"/>
          </a:solidFill>
        </p:spPr>
        <p:txBody>
          <a:bodyPr/>
          <a:lstStyle/>
          <a:p>
            <a:r>
              <a:rPr lang="it-IT" dirty="0" smtClean="0">
                <a:latin typeface="Times New Roman" pitchFamily="18" charset="0"/>
                <a:cs typeface="Times New Roman" pitchFamily="18" charset="0"/>
              </a:rPr>
              <a:t>Possibili azioni di rimedio (2)</a:t>
            </a:r>
            <a:endParaRPr lang="it-I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472518" cy="1143000"/>
          </a:xfrm>
        </p:spPr>
        <p:txBody>
          <a:bodyPr/>
          <a:lstStyle/>
          <a:p>
            <a:r>
              <a:rPr lang="en-US" sz="4000" b="1" dirty="0" smtClean="0">
                <a:latin typeface="Times New Roman" pitchFamily="18" charset="0"/>
                <a:cs typeface="Times New Roman" pitchFamily="18" charset="0"/>
              </a:rPr>
              <a:t>PROTEZIONE DALLE RADIAZIONI</a:t>
            </a:r>
            <a:endParaRPr lang="en-US" sz="4000" dirty="0">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fld id="{123328F0-0565-4EBF-9E3B-D4E1A6ECF69B}" type="slidenum">
              <a:rPr lang="it-IT" smtClean="0"/>
              <a:pPr/>
              <a:t>21</a:t>
            </a:fld>
            <a:endParaRPr lang="it-IT"/>
          </a:p>
        </p:txBody>
      </p:sp>
      <p:sp>
        <p:nvSpPr>
          <p:cNvPr id="4" name="Rettangolo 3"/>
          <p:cNvSpPr/>
          <p:nvPr/>
        </p:nvSpPr>
        <p:spPr>
          <a:xfrm>
            <a:off x="214282" y="1643050"/>
            <a:ext cx="4572000" cy="1477328"/>
          </a:xfrm>
          <a:prstGeom prst="rect">
            <a:avLst/>
          </a:prstGeom>
          <a:ln>
            <a:solidFill>
              <a:schemeClr val="accent1"/>
            </a:solidFill>
          </a:ln>
        </p:spPr>
        <p:txBody>
          <a:bodyPr>
            <a:spAutoFit/>
          </a:bodyPr>
          <a:lstStyle/>
          <a:p>
            <a:r>
              <a:rPr lang="it-IT" dirty="0" smtClean="0">
                <a:latin typeface="Times New Roman" pitchFamily="18" charset="0"/>
                <a:cs typeface="Times New Roman" pitchFamily="18" charset="0"/>
              </a:rPr>
              <a:t>I parametri fondamentali, su cui si può agire, sono i seguenti:</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Distanza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Tempo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esposizione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Schermatura</a:t>
            </a:r>
            <a:endParaRPr lang="en-US" dirty="0" smtClean="0">
              <a:latin typeface="Times New Roman" pitchFamily="18" charset="0"/>
              <a:cs typeface="Times New Roman" pitchFamily="18" charset="0"/>
            </a:endParaRPr>
          </a:p>
        </p:txBody>
      </p:sp>
      <p:pic>
        <p:nvPicPr>
          <p:cNvPr id="47106" name="Picture 2"/>
          <p:cNvPicPr>
            <a:picLocks noChangeAspect="1" noChangeArrowheads="1"/>
          </p:cNvPicPr>
          <p:nvPr/>
        </p:nvPicPr>
        <p:blipFill>
          <a:blip r:embed="rId2" cstate="print"/>
          <a:srcRect/>
          <a:stretch>
            <a:fillRect/>
          </a:stretch>
        </p:blipFill>
        <p:spPr bwMode="auto">
          <a:xfrm>
            <a:off x="500033" y="3500438"/>
            <a:ext cx="4286281" cy="3164368"/>
          </a:xfrm>
          <a:prstGeom prst="rect">
            <a:avLst/>
          </a:prstGeom>
          <a:noFill/>
          <a:ln w="9525">
            <a:noFill/>
            <a:miter lim="800000"/>
            <a:headEnd/>
            <a:tailEnd/>
          </a:ln>
        </p:spPr>
      </p:pic>
      <p:pic>
        <p:nvPicPr>
          <p:cNvPr id="47107" name="Picture 3"/>
          <p:cNvPicPr>
            <a:picLocks noChangeAspect="1" noChangeArrowheads="1"/>
          </p:cNvPicPr>
          <p:nvPr/>
        </p:nvPicPr>
        <p:blipFill>
          <a:blip r:embed="rId3" cstate="print"/>
          <a:srcRect/>
          <a:stretch>
            <a:fillRect/>
          </a:stretch>
        </p:blipFill>
        <p:spPr bwMode="auto">
          <a:xfrm>
            <a:off x="4929190" y="1581290"/>
            <a:ext cx="4071966" cy="29160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a:solidFill>
            <a:schemeClr val="accent5"/>
          </a:solidFill>
        </p:spPr>
        <p:txBody>
          <a:bodyPr/>
          <a:lstStyle/>
          <a:p>
            <a:r>
              <a:rPr lang="en-US" sz="2600" dirty="0" smtClean="0">
                <a:latin typeface="Times New Roman" pitchFamily="18" charset="0"/>
                <a:cs typeface="Times New Roman" pitchFamily="18" charset="0"/>
              </a:rPr>
              <a:t>RADIOPROTEZIONE: MEZZI DI PROTEZIONE</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MACCHINA RADIOGENA</a:t>
            </a:r>
            <a:endParaRPr lang="en-US" sz="2600" dirty="0">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fld id="{123328F0-0565-4EBF-9E3B-D4E1A6ECF69B}" type="slidenum">
              <a:rPr lang="it-IT" smtClean="0"/>
              <a:pPr/>
              <a:t>22</a:t>
            </a:fld>
            <a:endParaRPr lang="it-IT"/>
          </a:p>
        </p:txBody>
      </p:sp>
      <p:sp>
        <p:nvSpPr>
          <p:cNvPr id="4" name="Rettangolo 3"/>
          <p:cNvSpPr/>
          <p:nvPr/>
        </p:nvSpPr>
        <p:spPr>
          <a:xfrm>
            <a:off x="428596" y="1500174"/>
            <a:ext cx="8215370" cy="1754326"/>
          </a:xfrm>
          <a:prstGeom prst="rect">
            <a:avLst/>
          </a:prstGeom>
        </p:spPr>
        <p:txBody>
          <a:bodyPr wrap="square">
            <a:spAutoFit/>
          </a:bodyPr>
          <a:lstStyle/>
          <a:p>
            <a:pPr algn="just"/>
            <a:r>
              <a:rPr lang="it-IT" dirty="0" smtClean="0">
                <a:latin typeface="Times New Roman" pitchFamily="18" charset="0"/>
                <a:cs typeface="Times New Roman" pitchFamily="18" charset="0"/>
              </a:rPr>
              <a:t>In condizioni normali, gli operatori si portano al di fuori della sala radiologica e le pareti debbono offrire – probabilmente con l’adozione di opportune schermature in piombo – un’adeguata </a:t>
            </a:r>
            <a:r>
              <a:rPr lang="en-US" dirty="0" err="1" smtClean="0">
                <a:latin typeface="Times New Roman" pitchFamily="18" charset="0"/>
                <a:cs typeface="Times New Roman" pitchFamily="18" charset="0"/>
              </a:rPr>
              <a:t>protezione</a:t>
            </a:r>
            <a:r>
              <a:rPr lang="en-US" dirty="0" smtClean="0">
                <a:latin typeface="Times New Roman" pitchFamily="18" charset="0"/>
                <a:cs typeface="Times New Roman" pitchFamily="18" charset="0"/>
              </a:rPr>
              <a:t>. </a:t>
            </a:r>
          </a:p>
          <a:p>
            <a:pPr algn="just"/>
            <a:r>
              <a:rPr lang="it-IT" dirty="0" smtClean="0">
                <a:latin typeface="Times New Roman" pitchFamily="18" charset="0"/>
                <a:cs typeface="Times New Roman" pitchFamily="18" charset="0"/>
              </a:rPr>
              <a:t>Nel caso in cui per un qualche motivo taluno debba rimanere presente in sala dovrà indossare dei dispositivi di protezione  (camice piombato, mascherine, guanti piombati). </a:t>
            </a:r>
          </a:p>
        </p:txBody>
      </p:sp>
      <p:pic>
        <p:nvPicPr>
          <p:cNvPr id="46082" name="Picture 2"/>
          <p:cNvPicPr>
            <a:picLocks noChangeAspect="1" noChangeArrowheads="1"/>
          </p:cNvPicPr>
          <p:nvPr/>
        </p:nvPicPr>
        <p:blipFill>
          <a:blip r:embed="rId2" cstate="print"/>
          <a:srcRect/>
          <a:stretch>
            <a:fillRect/>
          </a:stretch>
        </p:blipFill>
        <p:spPr bwMode="auto">
          <a:xfrm>
            <a:off x="642909" y="3429000"/>
            <a:ext cx="4370325" cy="2857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123328F0-0565-4EBF-9E3B-D4E1A6ECF69B}" type="slidenum">
              <a:rPr lang="it-IT" smtClean="0"/>
              <a:pPr/>
              <a:t>23</a:t>
            </a:fld>
            <a:endParaRPr lang="it-IT"/>
          </a:p>
        </p:txBody>
      </p:sp>
      <p:sp>
        <p:nvSpPr>
          <p:cNvPr id="4" name="Rettangolo 3"/>
          <p:cNvSpPr/>
          <p:nvPr/>
        </p:nvSpPr>
        <p:spPr>
          <a:xfrm>
            <a:off x="2285984" y="1285860"/>
            <a:ext cx="6643734" cy="2862322"/>
          </a:xfrm>
          <a:prstGeom prst="rect">
            <a:avLst/>
          </a:prstGeom>
        </p:spPr>
        <p:txBody>
          <a:bodyPr wrap="square">
            <a:spAutoFit/>
          </a:bodyPr>
          <a:lstStyle/>
          <a:p>
            <a:pPr algn="just"/>
            <a:r>
              <a:rPr lang="it-IT" dirty="0" smtClean="0">
                <a:latin typeface="Times New Roman" pitchFamily="18" charset="0"/>
                <a:cs typeface="Times New Roman" pitchFamily="18" charset="0"/>
              </a:rPr>
              <a:t>In questo caso l’irraggiamento dall’esterno NON costituisce un  </a:t>
            </a:r>
            <a:r>
              <a:rPr lang="en-US" dirty="0" err="1" smtClean="0">
                <a:latin typeface="Times New Roman" pitchFamily="18" charset="0"/>
                <a:cs typeface="Times New Roman" pitchFamily="18" charset="0"/>
              </a:rPr>
              <a:t>problema</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Bisogna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però</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assolutamente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evitare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l’inalazione</a:t>
            </a:r>
            <a:r>
              <a:rPr lang="en-US" b="1"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l’ingestione</a:t>
            </a:r>
            <a:r>
              <a:rPr lang="en-US" b="1" dirty="0" smtClean="0">
                <a:latin typeface="Times New Roman" pitchFamily="18" charset="0"/>
                <a:cs typeface="Times New Roman" pitchFamily="18" charset="0"/>
              </a:rPr>
              <a:t>;</a:t>
            </a:r>
          </a:p>
          <a:p>
            <a:pPr algn="just"/>
            <a:r>
              <a:rPr lang="it-IT" dirty="0" smtClean="0">
                <a:latin typeface="Times New Roman" pitchFamily="18" charset="0"/>
                <a:cs typeface="Times New Roman" pitchFamily="18" charset="0"/>
              </a:rPr>
              <a:t>• </a:t>
            </a:r>
            <a:r>
              <a:rPr lang="it-IT" b="1" dirty="0" smtClean="0">
                <a:latin typeface="Times New Roman" pitchFamily="18" charset="0"/>
                <a:cs typeface="Times New Roman" pitchFamily="18" charset="0"/>
              </a:rPr>
              <a:t>la contaminazione sistemica (ovvero tramite ferite).</a:t>
            </a:r>
          </a:p>
          <a:p>
            <a:pPr algn="just"/>
            <a:endParaRPr lang="it-IT" b="1" dirty="0" smtClean="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In condizioni normali, nei laboratori si adottano le consuete procedure di pulizia ed igiene e test periodici di contaminazione </a:t>
            </a:r>
            <a:r>
              <a:rPr lang="en-US" dirty="0" err="1" smtClean="0">
                <a:latin typeface="Times New Roman" pitchFamily="18" charset="0"/>
                <a:cs typeface="Times New Roman" pitchFamily="18" charset="0"/>
              </a:rPr>
              <a:t>delle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superfici</a:t>
            </a:r>
            <a:r>
              <a:rPr lang="en-US"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Il livello di rischio può essere elevato.</a:t>
            </a:r>
            <a:endParaRPr lang="en-US" dirty="0">
              <a:latin typeface="Times New Roman" pitchFamily="18" charset="0"/>
              <a:cs typeface="Times New Roman" pitchFamily="18" charset="0"/>
            </a:endParaRPr>
          </a:p>
        </p:txBody>
      </p:sp>
      <p:sp>
        <p:nvSpPr>
          <p:cNvPr id="5" name="Rettangolo 4"/>
          <p:cNvSpPr/>
          <p:nvPr/>
        </p:nvSpPr>
        <p:spPr>
          <a:xfrm>
            <a:off x="214282" y="1500174"/>
            <a:ext cx="1857388" cy="646331"/>
          </a:xfrm>
          <a:prstGeom prst="rect">
            <a:avLst/>
          </a:prstGeom>
          <a:ln>
            <a:solidFill>
              <a:srgbClr val="FF0000"/>
            </a:solidFill>
          </a:ln>
        </p:spPr>
        <p:txBody>
          <a:bodyPr wrap="square">
            <a:spAutoFit/>
          </a:bodyPr>
          <a:lstStyle/>
          <a:p>
            <a:r>
              <a:rPr lang="en-US" dirty="0" smtClean="0">
                <a:latin typeface="Times New Roman" pitchFamily="18" charset="0"/>
                <a:cs typeface="Times New Roman" pitchFamily="18" charset="0"/>
              </a:rPr>
              <a:t>SORGENTE</a:t>
            </a:r>
          </a:p>
          <a:p>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tipo</a:t>
            </a:r>
            <a:r>
              <a:rPr lang="en-US" dirty="0" smtClean="0">
                <a:latin typeface="Times New Roman" pitchFamily="18" charset="0"/>
                <a:cs typeface="Times New Roman" pitchFamily="18" charset="0"/>
              </a:rPr>
              <a:t> ALFA</a:t>
            </a:r>
            <a:endParaRPr lang="en-US" dirty="0">
              <a:latin typeface="Times New Roman" pitchFamily="18" charset="0"/>
              <a:cs typeface="Times New Roman" pitchFamily="18" charset="0"/>
            </a:endParaRPr>
          </a:p>
        </p:txBody>
      </p:sp>
      <p:sp>
        <p:nvSpPr>
          <p:cNvPr id="6" name="Rettangolo 5"/>
          <p:cNvSpPr/>
          <p:nvPr/>
        </p:nvSpPr>
        <p:spPr>
          <a:xfrm>
            <a:off x="2357422" y="4648810"/>
            <a:ext cx="6143668" cy="923330"/>
          </a:xfrm>
          <a:prstGeom prst="rect">
            <a:avLst/>
          </a:prstGeom>
        </p:spPr>
        <p:txBody>
          <a:bodyPr wrap="square">
            <a:spAutoFit/>
          </a:bodyPr>
          <a:lstStyle/>
          <a:p>
            <a:pPr algn="just"/>
            <a:r>
              <a:rPr lang="it-IT" dirty="0" smtClean="0">
                <a:latin typeface="Times New Roman" pitchFamily="18" charset="0"/>
                <a:cs typeface="Times New Roman" pitchFamily="18" charset="0"/>
              </a:rPr>
              <a:t>Per le condizioni normali valgono sostanzialmente le stesse considerazioni fatte per le sorgenti di tipo ALFA, anche se l’irraggiamento esterno può diventare rilevante.</a:t>
            </a:r>
            <a:endParaRPr lang="en-US" dirty="0">
              <a:latin typeface="Times New Roman" pitchFamily="18" charset="0"/>
              <a:cs typeface="Times New Roman" pitchFamily="18" charset="0"/>
            </a:endParaRPr>
          </a:p>
        </p:txBody>
      </p:sp>
      <p:sp>
        <p:nvSpPr>
          <p:cNvPr id="7" name="Rettangolo 6"/>
          <p:cNvSpPr/>
          <p:nvPr/>
        </p:nvSpPr>
        <p:spPr>
          <a:xfrm>
            <a:off x="214282" y="4786322"/>
            <a:ext cx="1857388" cy="646331"/>
          </a:xfrm>
          <a:prstGeom prst="rect">
            <a:avLst/>
          </a:prstGeom>
          <a:ln>
            <a:solidFill>
              <a:srgbClr val="FF0000"/>
            </a:solidFill>
          </a:ln>
        </p:spPr>
        <p:txBody>
          <a:bodyPr wrap="square">
            <a:spAutoFit/>
          </a:bodyPr>
          <a:lstStyle/>
          <a:p>
            <a:r>
              <a:rPr lang="en-US" dirty="0" smtClean="0">
                <a:latin typeface="Times New Roman" pitchFamily="18" charset="0"/>
                <a:cs typeface="Times New Roman" pitchFamily="18" charset="0"/>
              </a:rPr>
              <a:t>SORGENTE</a:t>
            </a:r>
          </a:p>
          <a:p>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tipo</a:t>
            </a:r>
            <a:r>
              <a:rPr lang="en-US" dirty="0" smtClean="0">
                <a:latin typeface="Times New Roman" pitchFamily="18" charset="0"/>
                <a:cs typeface="Times New Roman" pitchFamily="18" charset="0"/>
              </a:rPr>
              <a:t> BETA</a:t>
            </a:r>
            <a:endParaRPr lang="en-US" dirty="0">
              <a:latin typeface="Times New Roman" pitchFamily="18" charset="0"/>
              <a:cs typeface="Times New Roman" pitchFamily="18" charset="0"/>
            </a:endParaRPr>
          </a:p>
        </p:txBody>
      </p:sp>
      <p:sp>
        <p:nvSpPr>
          <p:cNvPr id="8" name="Titolo 1"/>
          <p:cNvSpPr>
            <a:spLocks noGrp="1"/>
          </p:cNvSpPr>
          <p:nvPr>
            <p:ph type="title"/>
          </p:nvPr>
        </p:nvSpPr>
        <p:spPr>
          <a:xfrm>
            <a:off x="457200" y="214290"/>
            <a:ext cx="8229600" cy="868346"/>
          </a:xfrm>
          <a:solidFill>
            <a:schemeClr val="accent5"/>
          </a:solidFill>
        </p:spPr>
        <p:txBody>
          <a:bodyPr/>
          <a:lstStyle/>
          <a:p>
            <a:r>
              <a:rPr lang="en-US" sz="2600" dirty="0" smtClean="0">
                <a:latin typeface="Times New Roman" pitchFamily="18" charset="0"/>
                <a:cs typeface="Times New Roman" pitchFamily="18" charset="0"/>
              </a:rPr>
              <a:t>RADIOPROTEZIONE: MEZZI DI PROTEZIONE</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8E32AD1-B9F3-4AEF-A9C2-1D317E1325AB}" type="slidenum">
              <a:rPr lang="it-IT" smtClean="0"/>
              <a:pPr/>
              <a:t>24</a:t>
            </a:fld>
            <a:endParaRPr lang="it-IT"/>
          </a:p>
        </p:txBody>
      </p:sp>
      <p:sp>
        <p:nvSpPr>
          <p:cNvPr id="3" name="Titolo 1"/>
          <p:cNvSpPr txBox="1">
            <a:spLocks/>
          </p:cNvSpPr>
          <p:nvPr/>
        </p:nvSpPr>
        <p:spPr>
          <a:xfrm>
            <a:off x="457200" y="214290"/>
            <a:ext cx="8229600" cy="868346"/>
          </a:xfrm>
          <a:prstGeom prst="rect">
            <a:avLst/>
          </a:prstGeom>
          <a:solidFill>
            <a:schemeClr val="accent5"/>
          </a:solid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RADIOPROTEZIONE: MEZZI DI PROTEZIONE</a:t>
            </a:r>
            <a:endParaRPr kumimoji="0" lang="en-US" sz="2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ttangolo 3"/>
          <p:cNvSpPr/>
          <p:nvPr/>
        </p:nvSpPr>
        <p:spPr>
          <a:xfrm>
            <a:off x="285720" y="1928802"/>
            <a:ext cx="1714512" cy="646331"/>
          </a:xfrm>
          <a:prstGeom prst="rect">
            <a:avLst/>
          </a:prstGeom>
        </p:spPr>
        <p:txBody>
          <a:bodyPr wrap="square">
            <a:spAutoFit/>
          </a:bodyPr>
          <a:lstStyle/>
          <a:p>
            <a:r>
              <a:rPr lang="en-US" dirty="0" smtClean="0">
                <a:latin typeface="Times New Roman" pitchFamily="18" charset="0"/>
                <a:cs typeface="Times New Roman" pitchFamily="18" charset="0"/>
              </a:rPr>
              <a:t>SORGENTE </a:t>
            </a:r>
            <a:r>
              <a:rPr lang="en-US" dirty="0" err="1" smtClean="0">
                <a:latin typeface="Times New Roman" pitchFamily="18" charset="0"/>
                <a:cs typeface="Times New Roman" pitchFamily="18" charset="0"/>
              </a:rPr>
              <a:t>di</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tipo</a:t>
            </a:r>
            <a:r>
              <a:rPr lang="en-US" dirty="0" smtClean="0">
                <a:latin typeface="Times New Roman" pitchFamily="18" charset="0"/>
                <a:cs typeface="Times New Roman" pitchFamily="18" charset="0"/>
              </a:rPr>
              <a:t> GAMMA</a:t>
            </a:r>
            <a:endParaRPr lang="en-US" dirty="0">
              <a:latin typeface="Times New Roman" pitchFamily="18" charset="0"/>
              <a:cs typeface="Times New Roman" pitchFamily="18" charset="0"/>
            </a:endParaRPr>
          </a:p>
        </p:txBody>
      </p:sp>
      <p:sp>
        <p:nvSpPr>
          <p:cNvPr id="5" name="Rettangolo 4"/>
          <p:cNvSpPr/>
          <p:nvPr/>
        </p:nvSpPr>
        <p:spPr>
          <a:xfrm>
            <a:off x="2286000" y="1720840"/>
            <a:ext cx="6500842" cy="1754326"/>
          </a:xfrm>
          <a:prstGeom prst="rect">
            <a:avLst/>
          </a:prstGeom>
        </p:spPr>
        <p:txBody>
          <a:bodyPr wrap="square">
            <a:spAutoFit/>
          </a:bodyPr>
          <a:lstStyle/>
          <a:p>
            <a:pPr algn="just"/>
            <a:r>
              <a:rPr lang="it-IT" dirty="0" smtClean="0">
                <a:latin typeface="Times New Roman" pitchFamily="18" charset="0"/>
                <a:cs typeface="Times New Roman" pitchFamily="18" charset="0"/>
              </a:rPr>
              <a:t>L’irraggiamento dall’esterno costituisce un problema anche </a:t>
            </a:r>
            <a:r>
              <a:rPr lang="en-US" dirty="0" err="1" smtClean="0">
                <a:latin typeface="Times New Roman" pitchFamily="18" charset="0"/>
                <a:cs typeface="Times New Roman" pitchFamily="18" charset="0"/>
              </a:rPr>
              <a:t>rilevante</a:t>
            </a:r>
            <a:r>
              <a:rPr lang="en-US"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In condizioni normali si dovranno avere le stesse precauzioni descritte nel caso di presenza in una sala radiologica. E’ pertanto necessaria l’uso di mezzi di protezione piombati (camice, guanti, occhiali) oltre alle usuali precauzioni anticontaminazione. </a:t>
            </a:r>
          </a:p>
          <a:p>
            <a:pPr algn="just"/>
            <a:r>
              <a:rPr lang="it-IT" dirty="0" smtClean="0">
                <a:latin typeface="Times New Roman" pitchFamily="18" charset="0"/>
                <a:cs typeface="Times New Roman" pitchFamily="18" charset="0"/>
              </a:rPr>
              <a:t>Il livello di rischio può essere elevato.</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p:txBody>
          <a:bodyPr/>
          <a:lstStyle/>
          <a:p>
            <a:fld id="{10B6EF63-87A6-4B15-AED3-ACE93B47CD2D}" type="slidenum">
              <a:rPr lang="it-IT"/>
              <a:pPr/>
              <a:t>25</a:t>
            </a:fld>
            <a:endParaRPr lang="it-IT"/>
          </a:p>
        </p:txBody>
      </p:sp>
      <p:sp>
        <p:nvSpPr>
          <p:cNvPr id="10244" name="Text Box 4"/>
          <p:cNvSpPr txBox="1">
            <a:spLocks noChangeArrowheads="1"/>
          </p:cNvSpPr>
          <p:nvPr/>
        </p:nvSpPr>
        <p:spPr bwMode="auto">
          <a:xfrm>
            <a:off x="395288" y="1358848"/>
            <a:ext cx="8424862" cy="5078313"/>
          </a:xfrm>
          <a:prstGeom prst="rect">
            <a:avLst/>
          </a:prstGeom>
          <a:noFill/>
          <a:ln w="9525">
            <a:noFill/>
            <a:miter lim="800000"/>
            <a:headEnd/>
            <a:tailEnd/>
          </a:ln>
          <a:effectLst/>
        </p:spPr>
        <p:txBody>
          <a:bodyPr>
            <a:spAutoFit/>
          </a:bodyPr>
          <a:lstStyle/>
          <a:p>
            <a:pPr algn="just">
              <a:spcBef>
                <a:spcPct val="50000"/>
              </a:spcBef>
            </a:pPr>
            <a:r>
              <a:rPr lang="it-IT" dirty="0">
                <a:latin typeface="Times New Roman" pitchFamily="18" charset="0"/>
                <a:cs typeface="Times New Roman" pitchFamily="18" charset="0"/>
              </a:rPr>
              <a:t>Accanto ai limiti  </a:t>
            </a:r>
            <a:r>
              <a:rPr lang="it-IT" b="1" dirty="0">
                <a:latin typeface="Times New Roman" pitchFamily="18" charset="0"/>
                <a:cs typeface="Times New Roman" pitchFamily="18" charset="0"/>
              </a:rPr>
              <a:t>“primari”</a:t>
            </a:r>
            <a:r>
              <a:rPr lang="it-IT" dirty="0">
                <a:latin typeface="Times New Roman" pitchFamily="18" charset="0"/>
                <a:cs typeface="Times New Roman" pitchFamily="18" charset="0"/>
              </a:rPr>
              <a:t> vengono raccomandati anche limiti </a:t>
            </a:r>
            <a:r>
              <a:rPr lang="it-IT" b="1" dirty="0">
                <a:latin typeface="Times New Roman" pitchFamily="18" charset="0"/>
                <a:cs typeface="Times New Roman" pitchFamily="18" charset="0"/>
              </a:rPr>
              <a:t>“secondari</a:t>
            </a:r>
            <a:r>
              <a:rPr lang="it-IT" dirty="0">
                <a:latin typeface="Times New Roman" pitchFamily="18" charset="0"/>
                <a:cs typeface="Times New Roman" pitchFamily="18" charset="0"/>
              </a:rPr>
              <a:t>” fissati in modo tale che la loro osservanza garantisca automaticamente il rispetto dei primari.</a:t>
            </a:r>
          </a:p>
          <a:p>
            <a:pPr algn="just">
              <a:spcBef>
                <a:spcPct val="50000"/>
              </a:spcBef>
            </a:pPr>
            <a:r>
              <a:rPr lang="it-IT" dirty="0">
                <a:latin typeface="Times New Roman" pitchFamily="18" charset="0"/>
                <a:cs typeface="Times New Roman" pitchFamily="18" charset="0"/>
              </a:rPr>
              <a:t>Nel caso di </a:t>
            </a:r>
            <a:r>
              <a:rPr lang="it-IT" b="1" u="sng" dirty="0">
                <a:latin typeface="Times New Roman" pitchFamily="18" charset="0"/>
                <a:cs typeface="Times New Roman" pitchFamily="18" charset="0"/>
              </a:rPr>
              <a:t>irradiazione interna</a:t>
            </a:r>
            <a:r>
              <a:rPr lang="it-IT" dirty="0">
                <a:latin typeface="Times New Roman" pitchFamily="18" charset="0"/>
                <a:cs typeface="Times New Roman" pitchFamily="18" charset="0"/>
              </a:rPr>
              <a:t>: </a:t>
            </a:r>
          </a:p>
          <a:p>
            <a:pPr algn="just">
              <a:spcBef>
                <a:spcPct val="50000"/>
              </a:spcBef>
            </a:pPr>
            <a:r>
              <a:rPr lang="it-IT" dirty="0">
                <a:latin typeface="Times New Roman" pitchFamily="18" charset="0"/>
                <a:cs typeface="Times New Roman" pitchFamily="18" charset="0"/>
              </a:rPr>
              <a:t>1) </a:t>
            </a:r>
            <a:r>
              <a:rPr lang="it-IT" b="1" dirty="0">
                <a:solidFill>
                  <a:srgbClr val="FF3300"/>
                </a:solidFill>
                <a:latin typeface="Times New Roman" pitchFamily="18" charset="0"/>
                <a:cs typeface="Times New Roman" pitchFamily="18" charset="0"/>
              </a:rPr>
              <a:t>limiti annuali di introduzione ALI.</a:t>
            </a:r>
            <a:r>
              <a:rPr lang="it-IT" dirty="0">
                <a:latin typeface="Times New Roman" pitchFamily="18" charset="0"/>
                <a:cs typeface="Times New Roman" pitchFamily="18" charset="0"/>
              </a:rPr>
              <a:t> </a:t>
            </a:r>
          </a:p>
          <a:p>
            <a:pPr algn="just">
              <a:spcBef>
                <a:spcPct val="50000"/>
              </a:spcBef>
            </a:pPr>
            <a:r>
              <a:rPr lang="it-IT" dirty="0">
                <a:latin typeface="Times New Roman" pitchFamily="18" charset="0"/>
                <a:cs typeface="Times New Roman" pitchFamily="18" charset="0"/>
              </a:rPr>
              <a:t>Definita come la quantità massima annuale I (in </a:t>
            </a:r>
            <a:r>
              <a:rPr lang="it-IT" dirty="0" err="1">
                <a:latin typeface="Times New Roman" pitchFamily="18" charset="0"/>
                <a:cs typeface="Times New Roman" pitchFamily="18" charset="0"/>
              </a:rPr>
              <a:t>Bq</a:t>
            </a:r>
            <a:r>
              <a:rPr lang="it-IT" dirty="0">
                <a:latin typeface="Times New Roman" pitchFamily="18" charset="0"/>
                <a:cs typeface="Times New Roman" pitchFamily="18" charset="0"/>
              </a:rPr>
              <a:t>) di un certo radionuclide che può essere introdotta nell’organismo da un lavoratore per ingestione o inalazione senza produrre superamento dei limiti primari raccomandati. </a:t>
            </a:r>
          </a:p>
          <a:p>
            <a:pPr algn="just">
              <a:spcBef>
                <a:spcPct val="50000"/>
              </a:spcBef>
            </a:pPr>
            <a:r>
              <a:rPr lang="it-IT" dirty="0">
                <a:latin typeface="Times New Roman" pitchFamily="18" charset="0"/>
                <a:cs typeface="Times New Roman" pitchFamily="18" charset="0"/>
              </a:rPr>
              <a:t>Devo essere soddisfatte contemporaneamente le seguenti disuguaglianze:</a:t>
            </a:r>
          </a:p>
          <a:p>
            <a:pPr algn="just">
              <a:spcBef>
                <a:spcPct val="50000"/>
              </a:spcBef>
            </a:pPr>
            <a:endParaRPr lang="it-IT" dirty="0">
              <a:latin typeface="Times New Roman" pitchFamily="18" charset="0"/>
              <a:cs typeface="Times New Roman" pitchFamily="18" charset="0"/>
            </a:endParaRPr>
          </a:p>
          <a:p>
            <a:pPr algn="just">
              <a:spcBef>
                <a:spcPct val="50000"/>
              </a:spcBef>
            </a:pPr>
            <a:r>
              <a:rPr lang="it-IT" dirty="0">
                <a:latin typeface="Times New Roman" pitchFamily="18" charset="0"/>
                <a:cs typeface="Times New Roman" pitchFamily="18" charset="0"/>
              </a:rPr>
              <a:t> 							</a:t>
            </a:r>
            <a:r>
              <a:rPr lang="it-IT" b="1" dirty="0">
                <a:latin typeface="Times New Roman" pitchFamily="18" charset="0"/>
                <a:cs typeface="Times New Roman" pitchFamily="18" charset="0"/>
              </a:rPr>
              <a:t> </a:t>
            </a:r>
            <a:r>
              <a:rPr lang="it-IT" dirty="0">
                <a:latin typeface="Times New Roman" pitchFamily="18" charset="0"/>
                <a:cs typeface="Times New Roman" pitchFamily="18" charset="0"/>
              </a:rPr>
              <a:t>Sv</a:t>
            </a:r>
          </a:p>
          <a:p>
            <a:pPr algn="just">
              <a:spcBef>
                <a:spcPct val="50000"/>
              </a:spcBef>
            </a:pPr>
            <a:r>
              <a:rPr lang="it-IT" dirty="0">
                <a:latin typeface="Times New Roman" pitchFamily="18" charset="0"/>
                <a:cs typeface="Times New Roman" pitchFamily="18" charset="0"/>
              </a:rPr>
              <a:t>							</a:t>
            </a:r>
            <a:endParaRPr lang="it-IT" b="1" dirty="0">
              <a:latin typeface="Times New Roman" pitchFamily="18" charset="0"/>
              <a:cs typeface="Times New Roman" pitchFamily="18" charset="0"/>
            </a:endParaRPr>
          </a:p>
          <a:p>
            <a:pPr algn="just">
              <a:spcBef>
                <a:spcPct val="50000"/>
              </a:spcBef>
            </a:pPr>
            <a:r>
              <a:rPr lang="it-IT" b="1" dirty="0">
                <a:latin typeface="Times New Roman" pitchFamily="18" charset="0"/>
                <a:cs typeface="Times New Roman" pitchFamily="18" charset="0"/>
              </a:rPr>
              <a:t>Dove H</a:t>
            </a:r>
            <a:r>
              <a:rPr lang="it-IT" b="1" baseline="-25000" dirty="0">
                <a:latin typeface="Times New Roman" pitchFamily="18" charset="0"/>
                <a:cs typeface="Times New Roman" pitchFamily="18" charset="0"/>
              </a:rPr>
              <a:t>50,T </a:t>
            </a:r>
            <a:r>
              <a:rPr lang="it-IT" dirty="0">
                <a:latin typeface="Times New Roman" pitchFamily="18" charset="0"/>
                <a:cs typeface="Times New Roman" pitchFamily="18" charset="0"/>
              </a:rPr>
              <a:t>rappresenta in Sv Bq</a:t>
            </a:r>
            <a:r>
              <a:rPr lang="it-IT" baseline="30000" dirty="0">
                <a:latin typeface="Times New Roman" pitchFamily="18" charset="0"/>
                <a:cs typeface="Times New Roman" pitchFamily="18" charset="0"/>
              </a:rPr>
              <a:t>-1</a:t>
            </a:r>
            <a:r>
              <a:rPr lang="it-IT" dirty="0">
                <a:latin typeface="Times New Roman" pitchFamily="18" charset="0"/>
                <a:cs typeface="Times New Roman" pitchFamily="18" charset="0"/>
              </a:rPr>
              <a:t> l’impegno di equivalente di dose nel tessuto o organo T per unità di attività incorporata del radionuclide considerato e W</a:t>
            </a:r>
            <a:r>
              <a:rPr lang="it-IT" baseline="-25000" dirty="0">
                <a:latin typeface="Times New Roman" pitchFamily="18" charset="0"/>
                <a:cs typeface="Times New Roman" pitchFamily="18" charset="0"/>
              </a:rPr>
              <a:t>T</a:t>
            </a:r>
            <a:r>
              <a:rPr lang="it-IT" dirty="0">
                <a:latin typeface="Times New Roman" pitchFamily="18" charset="0"/>
                <a:cs typeface="Times New Roman" pitchFamily="18" charset="0"/>
              </a:rPr>
              <a:t> il fattore di ponderazione per detto tessuto o organo. </a:t>
            </a:r>
          </a:p>
        </p:txBody>
      </p:sp>
      <p:graphicFrame>
        <p:nvGraphicFramePr>
          <p:cNvPr id="10245" name="Object 5"/>
          <p:cNvGraphicFramePr>
            <a:graphicFrameLocks noChangeAspect="1"/>
          </p:cNvGraphicFramePr>
          <p:nvPr/>
        </p:nvGraphicFramePr>
        <p:xfrm>
          <a:off x="1500165" y="4491048"/>
          <a:ext cx="2429775" cy="509588"/>
        </p:xfrm>
        <a:graphic>
          <a:graphicData uri="http://schemas.openxmlformats.org/presentationml/2006/ole">
            <p:oleObj spid="_x0000_s10245" name="Equation" r:id="rId3" imgW="1269720" imgH="266400" progId="Equation.3">
              <p:embed/>
            </p:oleObj>
          </a:graphicData>
        </a:graphic>
      </p:graphicFrame>
      <p:graphicFrame>
        <p:nvGraphicFramePr>
          <p:cNvPr id="10246" name="Object 6"/>
          <p:cNvGraphicFramePr>
            <a:graphicFrameLocks noChangeAspect="1"/>
          </p:cNvGraphicFramePr>
          <p:nvPr/>
        </p:nvGraphicFramePr>
        <p:xfrm>
          <a:off x="4857752" y="4460885"/>
          <a:ext cx="1453644" cy="468313"/>
        </p:xfrm>
        <a:graphic>
          <a:graphicData uri="http://schemas.openxmlformats.org/presentationml/2006/ole">
            <p:oleObj spid="_x0000_s10246" name="Equation" r:id="rId4" imgW="749160" imgH="241200" progId="Equation.3">
              <p:embed/>
            </p:oleObj>
          </a:graphicData>
        </a:graphic>
      </p:graphicFrame>
      <p:sp>
        <p:nvSpPr>
          <p:cNvPr id="6" name="CasellaDiTesto 5"/>
          <p:cNvSpPr txBox="1"/>
          <p:nvPr/>
        </p:nvSpPr>
        <p:spPr>
          <a:xfrm>
            <a:off x="2857488" y="285728"/>
            <a:ext cx="3786214" cy="584775"/>
          </a:xfrm>
          <a:prstGeom prst="rect">
            <a:avLst/>
          </a:prstGeom>
          <a:solidFill>
            <a:schemeClr val="accent5"/>
          </a:solidFill>
        </p:spPr>
        <p:txBody>
          <a:bodyPr wrap="square" rtlCol="0">
            <a:spAutoFit/>
          </a:bodyPr>
          <a:lstStyle/>
          <a:p>
            <a:r>
              <a:rPr lang="en-US" sz="3200" dirty="0" err="1" smtClean="0">
                <a:latin typeface="Times New Roman" pitchFamily="18" charset="0"/>
                <a:cs typeface="Times New Roman" pitchFamily="18" charset="0"/>
              </a:rPr>
              <a:t>Limiti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secondari</a:t>
            </a:r>
            <a:r>
              <a:rPr lang="en-US" sz="3200" dirty="0" smtClean="0">
                <a:latin typeface="Times New Roman" pitchFamily="18" charset="0"/>
                <a:cs typeface="Times New Roman" pitchFamily="18" charset="0"/>
              </a:rPr>
              <a:t>: ALI</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123328F0-0565-4EBF-9E3B-D4E1A6ECF69B}" type="slidenum">
              <a:rPr lang="it-IT" smtClean="0"/>
              <a:pPr/>
              <a:t>26</a:t>
            </a:fld>
            <a:endParaRPr lang="it-IT"/>
          </a:p>
        </p:txBody>
      </p:sp>
      <p:sp>
        <p:nvSpPr>
          <p:cNvPr id="4" name="Text Box 4"/>
          <p:cNvSpPr txBox="1">
            <a:spLocks noChangeArrowheads="1"/>
          </p:cNvSpPr>
          <p:nvPr/>
        </p:nvSpPr>
        <p:spPr bwMode="auto">
          <a:xfrm>
            <a:off x="357158" y="1334990"/>
            <a:ext cx="8424862" cy="2308324"/>
          </a:xfrm>
          <a:prstGeom prst="rect">
            <a:avLst/>
          </a:prstGeom>
          <a:noFill/>
          <a:ln w="9525">
            <a:noFill/>
            <a:miter lim="800000"/>
            <a:headEnd/>
            <a:tailEnd/>
          </a:ln>
          <a:effectLst/>
        </p:spPr>
        <p:txBody>
          <a:bodyPr>
            <a:spAutoFit/>
          </a:bodyPr>
          <a:lstStyle/>
          <a:p>
            <a:pPr algn="just">
              <a:spcBef>
                <a:spcPct val="50000"/>
              </a:spcBef>
            </a:pPr>
            <a:r>
              <a:rPr lang="it-IT" dirty="0" smtClean="0">
                <a:latin typeface="Times New Roman" pitchFamily="18" charset="0"/>
                <a:cs typeface="Times New Roman" pitchFamily="18" charset="0"/>
              </a:rPr>
              <a:t>Il </a:t>
            </a:r>
            <a:r>
              <a:rPr lang="it-IT" dirty="0">
                <a:latin typeface="Times New Roman" pitchFamily="18" charset="0"/>
                <a:cs typeface="Times New Roman" pitchFamily="18" charset="0"/>
              </a:rPr>
              <a:t>valore di ALI non dipende da come avvenga l’introduzione in un evento singolo o continuata. La sua valutazione può essere fatta calcolando l’impegno di dose H</a:t>
            </a:r>
            <a:r>
              <a:rPr lang="it-IT" baseline="-25000" dirty="0">
                <a:latin typeface="Times New Roman" pitchFamily="18" charset="0"/>
                <a:cs typeface="Times New Roman" pitchFamily="18" charset="0"/>
              </a:rPr>
              <a:t>50,T . </a:t>
            </a:r>
            <a:endParaRPr lang="it-IT" baseline="-25000" dirty="0" smtClean="0">
              <a:latin typeface="Times New Roman" pitchFamily="18" charset="0"/>
              <a:cs typeface="Times New Roman" pitchFamily="18" charset="0"/>
            </a:endParaRPr>
          </a:p>
          <a:p>
            <a:pPr algn="just">
              <a:spcBef>
                <a:spcPct val="50000"/>
              </a:spcBef>
            </a:pPr>
            <a:r>
              <a:rPr lang="it-IT" dirty="0" smtClean="0">
                <a:latin typeface="Times New Roman" pitchFamily="18" charset="0"/>
                <a:cs typeface="Times New Roman" pitchFamily="18" charset="0"/>
              </a:rPr>
              <a:t>I </a:t>
            </a:r>
            <a:r>
              <a:rPr lang="it-IT" dirty="0">
                <a:latin typeface="Times New Roman" pitchFamily="18" charset="0"/>
                <a:cs typeface="Times New Roman" pitchFamily="18" charset="0"/>
              </a:rPr>
              <a:t>valori degli ALI per alcuni radionuclidi di interesse sono stati calcolati </a:t>
            </a:r>
          </a:p>
          <a:p>
            <a:pPr algn="just">
              <a:spcBef>
                <a:spcPct val="50000"/>
              </a:spcBef>
            </a:pPr>
            <a:r>
              <a:rPr lang="it-IT" dirty="0">
                <a:latin typeface="Times New Roman" pitchFamily="18" charset="0"/>
                <a:cs typeface="Times New Roman" pitchFamily="18" charset="0"/>
              </a:rPr>
              <a:t>Esempio: </a:t>
            </a:r>
            <a:r>
              <a:rPr lang="it-IT" dirty="0" smtClean="0">
                <a:latin typeface="Times New Roman" pitchFamily="18" charset="0"/>
                <a:cs typeface="Times New Roman" pitchFamily="18" charset="0"/>
              </a:rPr>
              <a:t> Cs</a:t>
            </a:r>
            <a:r>
              <a:rPr lang="it-IT" baseline="30000" dirty="0" smtClean="0">
                <a:latin typeface="Times New Roman" pitchFamily="18" charset="0"/>
                <a:cs typeface="Times New Roman" pitchFamily="18" charset="0"/>
              </a:rPr>
              <a:t>137</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	</a:t>
            </a:r>
            <a:r>
              <a:rPr lang="it-IT" dirty="0">
                <a:latin typeface="Times New Roman" pitchFamily="18" charset="0"/>
                <a:cs typeface="Times New Roman" pitchFamily="18" charset="0"/>
                <a:sym typeface="Wingdings" pitchFamily="2" charset="2"/>
              </a:rPr>
              <a:t> </a:t>
            </a:r>
            <a:r>
              <a:rPr lang="it-IT" dirty="0">
                <a:latin typeface="Times New Roman" pitchFamily="18" charset="0"/>
                <a:cs typeface="Times New Roman" pitchFamily="18" charset="0"/>
              </a:rPr>
              <a:t>Ingestione 410 </a:t>
            </a:r>
            <a:r>
              <a:rPr lang="it-IT" baseline="30000" dirty="0">
                <a:latin typeface="Times New Roman" pitchFamily="18" charset="0"/>
                <a:cs typeface="Times New Roman" pitchFamily="18" charset="0"/>
              </a:rPr>
              <a:t>6</a:t>
            </a:r>
            <a:r>
              <a:rPr lang="it-IT" dirty="0">
                <a:latin typeface="Times New Roman" pitchFamily="18" charset="0"/>
                <a:cs typeface="Times New Roman" pitchFamily="18" charset="0"/>
              </a:rPr>
              <a:t> e Inalazione 610 </a:t>
            </a:r>
            <a:r>
              <a:rPr lang="it-IT" baseline="30000" dirty="0">
                <a:latin typeface="Times New Roman" pitchFamily="18" charset="0"/>
                <a:cs typeface="Times New Roman" pitchFamily="18" charset="0"/>
              </a:rPr>
              <a:t>6 </a:t>
            </a:r>
          </a:p>
          <a:p>
            <a:pPr algn="just">
              <a:spcBef>
                <a:spcPct val="50000"/>
              </a:spcBef>
            </a:pPr>
            <a:r>
              <a:rPr lang="it-IT" dirty="0">
                <a:latin typeface="Times New Roman" pitchFamily="18" charset="0"/>
                <a:cs typeface="Times New Roman" pitchFamily="18" charset="0"/>
              </a:rPr>
              <a:t> 	Ra 226 	</a:t>
            </a:r>
            <a:r>
              <a:rPr lang="it-IT" dirty="0">
                <a:latin typeface="Times New Roman" pitchFamily="18" charset="0"/>
                <a:cs typeface="Times New Roman" pitchFamily="18" charset="0"/>
                <a:sym typeface="Wingdings" pitchFamily="2" charset="2"/>
              </a:rPr>
              <a:t> </a:t>
            </a:r>
            <a:r>
              <a:rPr lang="it-IT" dirty="0">
                <a:latin typeface="Times New Roman" pitchFamily="18" charset="0"/>
                <a:cs typeface="Times New Roman" pitchFamily="18" charset="0"/>
              </a:rPr>
              <a:t>Ingestione 710 </a:t>
            </a:r>
            <a:r>
              <a:rPr lang="it-IT" baseline="30000" dirty="0">
                <a:latin typeface="Times New Roman" pitchFamily="18" charset="0"/>
                <a:cs typeface="Times New Roman" pitchFamily="18" charset="0"/>
              </a:rPr>
              <a:t>6</a:t>
            </a:r>
            <a:r>
              <a:rPr lang="it-IT" dirty="0">
                <a:latin typeface="Times New Roman" pitchFamily="18" charset="0"/>
                <a:cs typeface="Times New Roman" pitchFamily="18" charset="0"/>
              </a:rPr>
              <a:t>e Inalazione 210</a:t>
            </a:r>
            <a:r>
              <a:rPr lang="it-IT" baseline="30000" dirty="0">
                <a:latin typeface="Times New Roman" pitchFamily="18" charset="0"/>
                <a:cs typeface="Times New Roman" pitchFamily="18" charset="0"/>
              </a:rPr>
              <a:t> 6</a:t>
            </a:r>
            <a:r>
              <a:rPr lang="it-IT" dirty="0">
                <a:latin typeface="Times New Roman" pitchFamily="18" charset="0"/>
                <a:cs typeface="Times New Roman" pitchFamily="18" charset="0"/>
              </a:rPr>
              <a:t> </a:t>
            </a:r>
          </a:p>
          <a:p>
            <a:pPr algn="just">
              <a:spcBef>
                <a:spcPct val="50000"/>
              </a:spcBef>
            </a:pPr>
            <a:endParaRPr lang="it-IT" dirty="0">
              <a:latin typeface="Times New Roman" pitchFamily="18" charset="0"/>
              <a:cs typeface="Times New Roman" pitchFamily="18" charset="0"/>
            </a:endParaRPr>
          </a:p>
        </p:txBody>
      </p:sp>
      <p:sp>
        <p:nvSpPr>
          <p:cNvPr id="5" name="CasellaDiTesto 4"/>
          <p:cNvSpPr txBox="1"/>
          <p:nvPr/>
        </p:nvSpPr>
        <p:spPr>
          <a:xfrm>
            <a:off x="2857488" y="285728"/>
            <a:ext cx="3929090" cy="584775"/>
          </a:xfrm>
          <a:prstGeom prst="rect">
            <a:avLst/>
          </a:prstGeom>
          <a:solidFill>
            <a:schemeClr val="accent5"/>
          </a:solidFill>
        </p:spPr>
        <p:txBody>
          <a:bodyPr wrap="square" rtlCol="0">
            <a:spAutoFit/>
          </a:bodyPr>
          <a:lstStyle/>
          <a:p>
            <a:r>
              <a:rPr lang="en-US" sz="3200" dirty="0" err="1" smtClean="0">
                <a:latin typeface="Times New Roman" pitchFamily="18" charset="0"/>
                <a:cs typeface="Times New Roman" pitchFamily="18" charset="0"/>
              </a:rPr>
              <a:t>Limiti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secondari</a:t>
            </a:r>
            <a:r>
              <a:rPr lang="en-US" sz="3200" dirty="0" smtClean="0">
                <a:latin typeface="Times New Roman" pitchFamily="18" charset="0"/>
                <a:cs typeface="Times New Roman" pitchFamily="18" charset="0"/>
              </a:rPr>
              <a:t>: ALI</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33C9DFE5-6982-471E-A07F-A42CF9370420}" type="slidenum">
              <a:rPr lang="it-IT"/>
              <a:pPr/>
              <a:t>27</a:t>
            </a:fld>
            <a:endParaRPr lang="it-IT"/>
          </a:p>
        </p:txBody>
      </p:sp>
      <p:sp>
        <p:nvSpPr>
          <p:cNvPr id="11268" name="Rectangle 4"/>
          <p:cNvSpPr>
            <a:spLocks noChangeArrowheads="1"/>
          </p:cNvSpPr>
          <p:nvPr/>
        </p:nvSpPr>
        <p:spPr bwMode="auto">
          <a:xfrm>
            <a:off x="395288" y="944337"/>
            <a:ext cx="7920037" cy="5770811"/>
          </a:xfrm>
          <a:prstGeom prst="rect">
            <a:avLst/>
          </a:prstGeom>
          <a:noFill/>
          <a:ln w="9525">
            <a:noFill/>
            <a:miter lim="800000"/>
            <a:headEnd/>
            <a:tailEnd/>
          </a:ln>
          <a:effectLst/>
        </p:spPr>
        <p:txBody>
          <a:bodyPr>
            <a:spAutoFit/>
          </a:bodyPr>
          <a:lstStyle/>
          <a:p>
            <a:pPr>
              <a:spcBef>
                <a:spcPct val="50000"/>
              </a:spcBef>
            </a:pPr>
            <a:r>
              <a:rPr lang="it-IT" dirty="0">
                <a:latin typeface="Times New Roman" pitchFamily="18" charset="0"/>
                <a:cs typeface="Times New Roman" pitchFamily="18" charset="0"/>
              </a:rPr>
              <a:t>2) </a:t>
            </a:r>
            <a:r>
              <a:rPr lang="it-IT" b="1" dirty="0">
                <a:solidFill>
                  <a:srgbClr val="FF3300"/>
                </a:solidFill>
                <a:latin typeface="Times New Roman" pitchFamily="18" charset="0"/>
                <a:cs typeface="Times New Roman" pitchFamily="18" charset="0"/>
              </a:rPr>
              <a:t>DAC: massima concentrazione in aria dei vari radionuclidi.</a:t>
            </a:r>
            <a:r>
              <a:rPr lang="it-IT" dirty="0">
                <a:latin typeface="Times New Roman" pitchFamily="18" charset="0"/>
                <a:cs typeface="Times New Roman" pitchFamily="18" charset="0"/>
              </a:rPr>
              <a:t> </a:t>
            </a:r>
          </a:p>
          <a:p>
            <a:pPr>
              <a:spcBef>
                <a:spcPct val="50000"/>
              </a:spcBef>
            </a:pPr>
            <a:endParaRPr lang="it-IT" dirty="0">
              <a:latin typeface="Times New Roman" pitchFamily="18" charset="0"/>
              <a:cs typeface="Times New Roman" pitchFamily="18" charset="0"/>
            </a:endParaRPr>
          </a:p>
          <a:p>
            <a:pPr>
              <a:spcBef>
                <a:spcPct val="50000"/>
              </a:spcBef>
            </a:pPr>
            <a:r>
              <a:rPr lang="it-IT" dirty="0">
                <a:latin typeface="Times New Roman" pitchFamily="18" charset="0"/>
                <a:cs typeface="Times New Roman" pitchFamily="18" charset="0"/>
              </a:rPr>
              <a:t>Poiché il limite di inalazione di un certo radionuclide coincide con il valore di ALI, la concentrazione in aria C(t) di un certo radionuclide (in </a:t>
            </a:r>
            <a:r>
              <a:rPr lang="it-IT" dirty="0" err="1" smtClean="0">
                <a:latin typeface="Times New Roman" pitchFamily="18" charset="0"/>
                <a:cs typeface="Times New Roman" pitchFamily="18" charset="0"/>
              </a:rPr>
              <a:t>Bq</a:t>
            </a:r>
            <a:r>
              <a:rPr lang="it-IT" dirty="0" smtClean="0">
                <a:latin typeface="Times New Roman" pitchFamily="18" charset="0"/>
                <a:cs typeface="Times New Roman" pitchFamily="18" charset="0"/>
              </a:rPr>
              <a:t>/m</a:t>
            </a:r>
            <a:r>
              <a:rPr lang="it-IT" baseline="30000" dirty="0" smtClean="0">
                <a:latin typeface="Times New Roman" pitchFamily="18" charset="0"/>
                <a:cs typeface="Times New Roman" pitchFamily="18" charset="0"/>
              </a:rPr>
              <a:t>3</a:t>
            </a:r>
            <a:r>
              <a:rPr lang="it-IT" dirty="0">
                <a:latin typeface="Times New Roman" pitchFamily="18" charset="0"/>
                <a:cs typeface="Times New Roman" pitchFamily="18" charset="0"/>
              </a:rPr>
              <a:t>) deve soddisfare:</a:t>
            </a:r>
          </a:p>
          <a:p>
            <a:pPr>
              <a:spcBef>
                <a:spcPct val="50000"/>
              </a:spcBef>
            </a:pPr>
            <a:endParaRPr lang="it-IT" dirty="0">
              <a:latin typeface="Times New Roman" pitchFamily="18" charset="0"/>
              <a:cs typeface="Times New Roman" pitchFamily="18" charset="0"/>
            </a:endParaRPr>
          </a:p>
          <a:p>
            <a:pPr>
              <a:spcBef>
                <a:spcPct val="50000"/>
              </a:spcBef>
            </a:pPr>
            <a:endParaRPr lang="it-IT" dirty="0">
              <a:latin typeface="Times New Roman" pitchFamily="18" charset="0"/>
              <a:cs typeface="Times New Roman" pitchFamily="18" charset="0"/>
            </a:endParaRPr>
          </a:p>
          <a:p>
            <a:pPr>
              <a:spcBef>
                <a:spcPct val="50000"/>
              </a:spcBef>
            </a:pPr>
            <a:endParaRPr lang="it-IT" dirty="0">
              <a:latin typeface="Times New Roman" pitchFamily="18" charset="0"/>
              <a:cs typeface="Times New Roman" pitchFamily="18" charset="0"/>
            </a:endParaRPr>
          </a:p>
          <a:p>
            <a:pPr>
              <a:spcBef>
                <a:spcPct val="50000"/>
              </a:spcBef>
            </a:pPr>
            <a:r>
              <a:rPr lang="it-IT" dirty="0">
                <a:latin typeface="Times New Roman" pitchFamily="18" charset="0"/>
                <a:cs typeface="Times New Roman" pitchFamily="18" charset="0"/>
              </a:rPr>
              <a:t>dove B(t) è il volume di aria respirata dal lavoratore in unità di tempo;</a:t>
            </a:r>
          </a:p>
          <a:p>
            <a:pPr>
              <a:spcBef>
                <a:spcPct val="50000"/>
              </a:spcBef>
            </a:pPr>
            <a:endParaRPr lang="it-IT" dirty="0">
              <a:latin typeface="Times New Roman" pitchFamily="18" charset="0"/>
              <a:cs typeface="Times New Roman" pitchFamily="18" charset="0"/>
            </a:endParaRPr>
          </a:p>
          <a:p>
            <a:pPr>
              <a:spcBef>
                <a:spcPct val="50000"/>
              </a:spcBef>
            </a:pPr>
            <a:r>
              <a:rPr lang="it-IT" dirty="0">
                <a:latin typeface="Times New Roman" pitchFamily="18" charset="0"/>
                <a:cs typeface="Times New Roman" pitchFamily="18" charset="0"/>
              </a:rPr>
              <a:t>Supponendo che l’uomo standard respiri 0.02 m</a:t>
            </a:r>
            <a:r>
              <a:rPr lang="it-IT" baseline="30000" dirty="0">
                <a:latin typeface="Times New Roman" pitchFamily="18" charset="0"/>
                <a:cs typeface="Times New Roman" pitchFamily="18" charset="0"/>
              </a:rPr>
              <a:t>3</a:t>
            </a:r>
            <a:r>
              <a:rPr lang="it-IT" dirty="0">
                <a:latin typeface="Times New Roman" pitchFamily="18" charset="0"/>
                <a:cs typeface="Times New Roman" pitchFamily="18" charset="0"/>
              </a:rPr>
              <a:t> di aria al minuto e che lavori 2000 ore, il limite è: </a:t>
            </a:r>
          </a:p>
          <a:p>
            <a:pPr>
              <a:spcBef>
                <a:spcPct val="50000"/>
              </a:spcBef>
            </a:pPr>
            <a:endParaRPr lang="it-IT" dirty="0">
              <a:latin typeface="Times New Roman" pitchFamily="18" charset="0"/>
              <a:cs typeface="Times New Roman" pitchFamily="18" charset="0"/>
            </a:endParaRPr>
          </a:p>
          <a:p>
            <a:pPr>
              <a:spcBef>
                <a:spcPct val="50000"/>
              </a:spcBef>
            </a:pPr>
            <a:r>
              <a:rPr lang="it-IT" dirty="0" smtClean="0">
                <a:latin typeface="Times New Roman" pitchFamily="18" charset="0"/>
                <a:cs typeface="Times New Roman" pitchFamily="18" charset="0"/>
              </a:rPr>
              <a:t>DAC = </a:t>
            </a:r>
            <a:r>
              <a:rPr lang="it-IT" dirty="0">
                <a:latin typeface="Times New Roman" pitchFamily="18" charset="0"/>
                <a:cs typeface="Times New Roman" pitchFamily="18" charset="0"/>
              </a:rPr>
              <a:t>ALI</a:t>
            </a:r>
            <a:r>
              <a:rPr lang="it-IT" dirty="0" smtClean="0">
                <a:latin typeface="Times New Roman" pitchFamily="18" charset="0"/>
                <a:cs typeface="Times New Roman" pitchFamily="18" charset="0"/>
              </a:rPr>
              <a:t>/(0.02x 60 x2000) </a:t>
            </a:r>
            <a:r>
              <a:rPr lang="it-IT" dirty="0">
                <a:latin typeface="Times New Roman" pitchFamily="18" charset="0"/>
                <a:cs typeface="Times New Roman" pitchFamily="18" charset="0"/>
              </a:rPr>
              <a:t>= ALI /2.4 x 10</a:t>
            </a:r>
            <a:r>
              <a:rPr lang="it-IT" baseline="30000" dirty="0">
                <a:latin typeface="Times New Roman" pitchFamily="18" charset="0"/>
                <a:cs typeface="Times New Roman" pitchFamily="18" charset="0"/>
              </a:rPr>
              <a:t>3</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Bq</a:t>
            </a:r>
            <a:r>
              <a:rPr lang="it-IT" dirty="0">
                <a:latin typeface="Times New Roman" pitchFamily="18" charset="0"/>
                <a:cs typeface="Times New Roman" pitchFamily="18" charset="0"/>
              </a:rPr>
              <a:t>/m</a:t>
            </a:r>
            <a:r>
              <a:rPr lang="it-IT" baseline="30000" dirty="0">
                <a:latin typeface="Times New Roman" pitchFamily="18" charset="0"/>
                <a:cs typeface="Times New Roman" pitchFamily="18" charset="0"/>
              </a:rPr>
              <a:t>3</a:t>
            </a:r>
          </a:p>
          <a:p>
            <a:pPr>
              <a:spcBef>
                <a:spcPct val="50000"/>
              </a:spcBef>
            </a:pPr>
            <a:endParaRPr lang="it-IT" baseline="30000" dirty="0">
              <a:latin typeface="Times New Roman" pitchFamily="18" charset="0"/>
              <a:cs typeface="Times New Roman" pitchFamily="18" charset="0"/>
            </a:endParaRPr>
          </a:p>
          <a:p>
            <a:pPr>
              <a:spcBef>
                <a:spcPct val="50000"/>
              </a:spcBef>
            </a:pPr>
            <a:r>
              <a:rPr lang="it-IT" dirty="0">
                <a:latin typeface="Times New Roman" pitchFamily="18" charset="0"/>
                <a:cs typeface="Times New Roman" pitchFamily="18" charset="0"/>
              </a:rPr>
              <a:t>Anche nel caso del DAC questi sono stati calcolati per alcuni radionuclidi</a:t>
            </a:r>
          </a:p>
        </p:txBody>
      </p:sp>
      <p:graphicFrame>
        <p:nvGraphicFramePr>
          <p:cNvPr id="11269" name="Object 5"/>
          <p:cNvGraphicFramePr>
            <a:graphicFrameLocks noChangeAspect="1"/>
          </p:cNvGraphicFramePr>
          <p:nvPr/>
        </p:nvGraphicFramePr>
        <p:xfrm>
          <a:off x="2428860" y="2571744"/>
          <a:ext cx="2260038" cy="857256"/>
        </p:xfrm>
        <a:graphic>
          <a:graphicData uri="http://schemas.openxmlformats.org/presentationml/2006/ole">
            <p:oleObj spid="_x0000_s11269" name="Equation" r:id="rId3" imgW="1269720" imgH="482400" progId="Equation.3">
              <p:embed/>
            </p:oleObj>
          </a:graphicData>
        </a:graphic>
      </p:graphicFrame>
      <p:sp>
        <p:nvSpPr>
          <p:cNvPr id="5" name="CasellaDiTesto 4"/>
          <p:cNvSpPr txBox="1"/>
          <p:nvPr/>
        </p:nvSpPr>
        <p:spPr>
          <a:xfrm>
            <a:off x="2285984" y="71414"/>
            <a:ext cx="4500594" cy="584775"/>
          </a:xfrm>
          <a:prstGeom prst="rect">
            <a:avLst/>
          </a:prstGeom>
          <a:solidFill>
            <a:schemeClr val="accent5"/>
          </a:solidFill>
        </p:spPr>
        <p:txBody>
          <a:bodyPr wrap="square" rtlCol="0">
            <a:spAutoFit/>
          </a:bodyPr>
          <a:lstStyle/>
          <a:p>
            <a:r>
              <a:rPr lang="en-US" sz="3200" dirty="0" err="1" smtClean="0">
                <a:latin typeface="Times New Roman" pitchFamily="18" charset="0"/>
                <a:cs typeface="Times New Roman" pitchFamily="18" charset="0"/>
              </a:rPr>
              <a:t>Limiti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secondari</a:t>
            </a:r>
            <a:r>
              <a:rPr lang="en-US" sz="3200" dirty="0" smtClean="0">
                <a:latin typeface="Times New Roman" pitchFamily="18" charset="0"/>
                <a:cs typeface="Times New Roman" pitchFamily="18" charset="0"/>
              </a:rPr>
              <a:t>: DAC</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8E32AD1-B9F3-4AEF-A9C2-1D317E1325AB}" type="slidenum">
              <a:rPr lang="it-IT" smtClean="0"/>
              <a:pPr/>
              <a:t>3</a:t>
            </a:fld>
            <a:endParaRPr lang="it-IT"/>
          </a:p>
        </p:txBody>
      </p:sp>
      <p:sp>
        <p:nvSpPr>
          <p:cNvPr id="3" name="Titolo 1"/>
          <p:cNvSpPr txBox="1">
            <a:spLocks/>
          </p:cNvSpPr>
          <p:nvPr/>
        </p:nvSpPr>
        <p:spPr bwMode="auto">
          <a:xfrm>
            <a:off x="571472" y="214290"/>
            <a:ext cx="8229600" cy="1143000"/>
          </a:xfrm>
          <a:prstGeom prst="rect">
            <a:avLst/>
          </a:prstGeom>
          <a:solidFill>
            <a:schemeClr val="accent5"/>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30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RADIOPROTEZIONE: COME</a:t>
            </a:r>
          </a:p>
        </p:txBody>
      </p:sp>
      <p:sp>
        <p:nvSpPr>
          <p:cNvPr id="4" name="Rettangolo 3"/>
          <p:cNvSpPr/>
          <p:nvPr/>
        </p:nvSpPr>
        <p:spPr>
          <a:xfrm>
            <a:off x="285720" y="2357430"/>
            <a:ext cx="2214578" cy="707886"/>
          </a:xfrm>
          <a:prstGeom prst="rect">
            <a:avLst/>
          </a:prstGeom>
        </p:spPr>
        <p:txBody>
          <a:bodyPr wrap="square">
            <a:spAutoFit/>
          </a:bodyPr>
          <a:lstStyle/>
          <a:p>
            <a:r>
              <a:rPr lang="it-IT" sz="2000" dirty="0">
                <a:latin typeface="Times New Roman" pitchFamily="18" charset="0"/>
                <a:cs typeface="Times New Roman" pitchFamily="18" charset="0"/>
              </a:rPr>
              <a:t>COME</a:t>
            </a:r>
          </a:p>
          <a:p>
            <a:r>
              <a:rPr lang="it-IT" sz="2000" dirty="0">
                <a:latin typeface="Times New Roman" pitchFamily="18" charset="0"/>
                <a:cs typeface="Times New Roman" pitchFamily="18" charset="0"/>
              </a:rPr>
              <a:t>(Livello nazionale)</a:t>
            </a:r>
          </a:p>
        </p:txBody>
      </p:sp>
      <p:sp>
        <p:nvSpPr>
          <p:cNvPr id="5" name="Rettangolo 4"/>
          <p:cNvSpPr/>
          <p:nvPr/>
        </p:nvSpPr>
        <p:spPr>
          <a:xfrm>
            <a:off x="2500298" y="1857364"/>
            <a:ext cx="6429420" cy="3477875"/>
          </a:xfrm>
          <a:prstGeom prst="rect">
            <a:avLst/>
          </a:prstGeom>
          <a:solidFill>
            <a:schemeClr val="bg2">
              <a:lumMod val="20000"/>
              <a:lumOff val="80000"/>
            </a:schemeClr>
          </a:solidFill>
        </p:spPr>
        <p:txBody>
          <a:bodyPr wrap="square">
            <a:spAutoFit/>
          </a:bodyPr>
          <a:lstStyle/>
          <a:p>
            <a:pPr algn="just"/>
            <a:r>
              <a:rPr lang="it-IT" sz="2000" dirty="0">
                <a:latin typeface="Times New Roman" pitchFamily="18" charset="0"/>
                <a:cs typeface="Times New Roman" pitchFamily="18" charset="0"/>
              </a:rPr>
              <a:t>Allo stato attuale, le Direttive rilevanti per la </a:t>
            </a:r>
            <a:r>
              <a:rPr lang="it-IT" sz="2000" dirty="0" smtClean="0">
                <a:latin typeface="Times New Roman" pitchFamily="18" charset="0"/>
                <a:cs typeface="Times New Roman" pitchFamily="18" charset="0"/>
              </a:rPr>
              <a:t>radioprotezione sono</a:t>
            </a:r>
            <a:r>
              <a:rPr lang="it-IT" sz="2000" dirty="0">
                <a:latin typeface="Times New Roman" pitchFamily="18" charset="0"/>
                <a:cs typeface="Times New Roman" pitchFamily="18" charset="0"/>
              </a:rPr>
              <a:t>:</a:t>
            </a:r>
          </a:p>
          <a:p>
            <a:pPr algn="just"/>
            <a:r>
              <a:rPr lang="it-IT" sz="2000" b="1" dirty="0" smtClean="0">
                <a:latin typeface="Times New Roman" pitchFamily="18" charset="0"/>
                <a:cs typeface="Times New Roman" pitchFamily="18" charset="0"/>
              </a:rPr>
              <a:t>Direttiva </a:t>
            </a:r>
            <a:r>
              <a:rPr lang="it-IT" sz="2000" b="1" dirty="0">
                <a:latin typeface="Times New Roman" pitchFamily="18" charset="0"/>
                <a:cs typeface="Times New Roman" pitchFamily="18" charset="0"/>
              </a:rPr>
              <a:t>96/29, recepita in Italia come </a:t>
            </a:r>
            <a:r>
              <a:rPr lang="it-IT" sz="2000" b="1" dirty="0" err="1">
                <a:latin typeface="Times New Roman" pitchFamily="18" charset="0"/>
                <a:cs typeface="Times New Roman" pitchFamily="18" charset="0"/>
              </a:rPr>
              <a:t>D.Lgs.</a:t>
            </a:r>
            <a:r>
              <a:rPr lang="it-IT" sz="2000" b="1" dirty="0">
                <a:latin typeface="Times New Roman" pitchFamily="18" charset="0"/>
                <a:cs typeface="Times New Roman" pitchFamily="18" charset="0"/>
              </a:rPr>
              <a:t> </a:t>
            </a:r>
            <a:r>
              <a:rPr lang="it-IT" sz="2000" b="1" dirty="0" smtClean="0">
                <a:latin typeface="Times New Roman" pitchFamily="18" charset="0"/>
                <a:cs typeface="Times New Roman" pitchFamily="18" charset="0"/>
              </a:rPr>
              <a:t>241/00</a:t>
            </a:r>
          </a:p>
          <a:p>
            <a:pPr algn="just"/>
            <a:r>
              <a:rPr lang="it-IT" sz="2000" dirty="0" smtClean="0">
                <a:latin typeface="Times New Roman" pitchFamily="18" charset="0"/>
                <a:cs typeface="Times New Roman" pitchFamily="18" charset="0"/>
              </a:rPr>
              <a:t>Per l’aggiornamento </a:t>
            </a:r>
            <a:r>
              <a:rPr lang="it-IT" sz="2000" dirty="0">
                <a:latin typeface="Times New Roman" pitchFamily="18" charset="0"/>
                <a:cs typeface="Times New Roman" pitchFamily="18" charset="0"/>
              </a:rPr>
              <a:t>della normativa sulla radioprotezione </a:t>
            </a:r>
            <a:r>
              <a:rPr lang="it-IT" sz="2000" dirty="0" smtClean="0">
                <a:latin typeface="Times New Roman" pitchFamily="18" charset="0"/>
                <a:cs typeface="Times New Roman" pitchFamily="18" charset="0"/>
              </a:rPr>
              <a:t>dei lavoratori </a:t>
            </a:r>
            <a:r>
              <a:rPr lang="it-IT" sz="2000" dirty="0">
                <a:latin typeface="Times New Roman" pitchFamily="18" charset="0"/>
                <a:cs typeface="Times New Roman" pitchFamily="18" charset="0"/>
              </a:rPr>
              <a:t>e del pubblico in relazione all’uso professionale </a:t>
            </a:r>
            <a:r>
              <a:rPr lang="it-IT" sz="2000" dirty="0" smtClean="0">
                <a:latin typeface="Times New Roman" pitchFamily="18" charset="0"/>
                <a:cs typeface="Times New Roman" pitchFamily="18" charset="0"/>
              </a:rPr>
              <a:t>delle radiazioni </a:t>
            </a:r>
            <a:r>
              <a:rPr lang="it-IT" sz="2000" dirty="0">
                <a:latin typeface="Times New Roman" pitchFamily="18" charset="0"/>
                <a:cs typeface="Times New Roman" pitchFamily="18" charset="0"/>
              </a:rPr>
              <a:t>ionizzanti;</a:t>
            </a:r>
          </a:p>
          <a:p>
            <a:pPr algn="just"/>
            <a:r>
              <a:rPr lang="it-IT" sz="2000" b="1" dirty="0" smtClean="0">
                <a:latin typeface="Times New Roman" pitchFamily="18" charset="0"/>
                <a:cs typeface="Times New Roman" pitchFamily="18" charset="0"/>
              </a:rPr>
              <a:t>Direttiva </a:t>
            </a:r>
            <a:r>
              <a:rPr lang="it-IT" sz="2000" b="1" dirty="0">
                <a:latin typeface="Times New Roman" pitchFamily="18" charset="0"/>
                <a:cs typeface="Times New Roman" pitchFamily="18" charset="0"/>
              </a:rPr>
              <a:t>97/43, recepita in Italia come D. </a:t>
            </a:r>
            <a:r>
              <a:rPr lang="it-IT" sz="2000" b="1" dirty="0" err="1">
                <a:latin typeface="Times New Roman" pitchFamily="18" charset="0"/>
                <a:cs typeface="Times New Roman" pitchFamily="18" charset="0"/>
              </a:rPr>
              <a:t>Lgs</a:t>
            </a:r>
            <a:r>
              <a:rPr lang="it-IT" sz="2000" b="1" dirty="0">
                <a:latin typeface="Times New Roman" pitchFamily="18" charset="0"/>
                <a:cs typeface="Times New Roman" pitchFamily="18" charset="0"/>
              </a:rPr>
              <a:t>. </a:t>
            </a:r>
            <a:r>
              <a:rPr lang="it-IT" sz="2000" b="1" dirty="0" smtClean="0">
                <a:latin typeface="Times New Roman" pitchFamily="18" charset="0"/>
                <a:cs typeface="Times New Roman" pitchFamily="18" charset="0"/>
              </a:rPr>
              <a:t>187/00</a:t>
            </a:r>
          </a:p>
          <a:p>
            <a:pPr algn="just"/>
            <a:r>
              <a:rPr lang="it-IT" sz="2000" b="1" dirty="0" smtClean="0">
                <a:latin typeface="Times New Roman" pitchFamily="18" charset="0"/>
                <a:cs typeface="Times New Roman" pitchFamily="18" charset="0"/>
              </a:rPr>
              <a:t>Per la </a:t>
            </a:r>
            <a:r>
              <a:rPr lang="it-IT" sz="2000" dirty="0" smtClean="0">
                <a:latin typeface="Times New Roman" pitchFamily="18" charset="0"/>
                <a:cs typeface="Times New Roman" pitchFamily="18" charset="0"/>
              </a:rPr>
              <a:t>protezione </a:t>
            </a:r>
            <a:r>
              <a:rPr lang="it-IT" sz="2000" dirty="0">
                <a:latin typeface="Times New Roman" pitchFamily="18" charset="0"/>
                <a:cs typeface="Times New Roman" pitchFamily="18" charset="0"/>
              </a:rPr>
              <a:t>delle persone rispetto ad esposizioni effettuate a </a:t>
            </a:r>
            <a:r>
              <a:rPr lang="it-IT" sz="2000" dirty="0" smtClean="0">
                <a:latin typeface="Times New Roman" pitchFamily="18" charset="0"/>
                <a:cs typeface="Times New Roman" pitchFamily="18" charset="0"/>
              </a:rPr>
              <a:t>scopo medicale.</a:t>
            </a:r>
          </a:p>
          <a:p>
            <a:pPr algn="just"/>
            <a:endParaRPr lang="it-IT" sz="2000" dirty="0">
              <a:latin typeface="Times New Roman" pitchFamily="18" charset="0"/>
              <a:cs typeface="Times New Roman" pitchFamily="18" charset="0"/>
            </a:endParaRPr>
          </a:p>
          <a:p>
            <a:pPr algn="just"/>
            <a:r>
              <a:rPr lang="it-IT" sz="2000" dirty="0">
                <a:latin typeface="Times New Roman" pitchFamily="18" charset="0"/>
                <a:cs typeface="Times New Roman" pitchFamily="18" charset="0"/>
              </a:rPr>
              <a:t> Le Regioni hanno una competenza molto limitata in materia.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egnaposto numero diapositiva 3"/>
          <p:cNvSpPr>
            <a:spLocks noGrp="1"/>
          </p:cNvSpPr>
          <p:nvPr>
            <p:ph type="sldNum" sz="quarter" idx="12"/>
          </p:nvPr>
        </p:nvSpPr>
        <p:spPr/>
        <p:txBody>
          <a:bodyPr/>
          <a:lstStyle/>
          <a:p>
            <a:fld id="{B13AE089-4250-4D07-868E-79B78EA9DEA4}" type="slidenum">
              <a:rPr lang="it-IT"/>
              <a:pPr/>
              <a:t>4</a:t>
            </a:fld>
            <a:endParaRPr lang="it-IT"/>
          </a:p>
        </p:txBody>
      </p:sp>
      <p:sp>
        <p:nvSpPr>
          <p:cNvPr id="3075" name="Text Box 3"/>
          <p:cNvSpPr txBox="1">
            <a:spLocks noChangeArrowheads="1"/>
          </p:cNvSpPr>
          <p:nvPr/>
        </p:nvSpPr>
        <p:spPr bwMode="auto">
          <a:xfrm>
            <a:off x="285720" y="1626952"/>
            <a:ext cx="8572560" cy="5170646"/>
          </a:xfrm>
          <a:prstGeom prst="rect">
            <a:avLst/>
          </a:prstGeom>
          <a:solidFill>
            <a:schemeClr val="bg2">
              <a:lumMod val="20000"/>
              <a:lumOff val="80000"/>
            </a:schemeClr>
          </a:solidFill>
          <a:ln w="9525">
            <a:noFill/>
            <a:miter lim="800000"/>
            <a:headEnd/>
            <a:tailEnd/>
          </a:ln>
          <a:effectLst/>
        </p:spPr>
        <p:txBody>
          <a:bodyPr wrap="square">
            <a:spAutoFit/>
          </a:bodyPr>
          <a:lstStyle/>
          <a:p>
            <a:pPr marL="457200" indent="-457200" algn="just">
              <a:spcBef>
                <a:spcPct val="50000"/>
              </a:spcBef>
              <a:buFont typeface="+mj-lt"/>
              <a:buAutoNum type="arabicPeriod"/>
            </a:pPr>
            <a:r>
              <a:rPr lang="it-IT" sz="2000" dirty="0" smtClean="0">
                <a:latin typeface="Times New Roman" pitchFamily="18" charset="0"/>
                <a:cs typeface="Times New Roman" pitchFamily="18" charset="0"/>
              </a:rPr>
              <a:t>Una relazione </a:t>
            </a:r>
            <a:r>
              <a:rPr lang="it-IT" sz="2000" dirty="0">
                <a:latin typeface="Times New Roman" pitchFamily="18" charset="0"/>
                <a:cs typeface="Times New Roman" pitchFamily="18" charset="0"/>
              </a:rPr>
              <a:t>di tipo lineare senza soglia tra </a:t>
            </a:r>
            <a:r>
              <a:rPr lang="it-IT" sz="2000" b="1" dirty="0">
                <a:solidFill>
                  <a:schemeClr val="accent2"/>
                </a:solidFill>
                <a:latin typeface="Times New Roman" pitchFamily="18" charset="0"/>
                <a:cs typeface="Times New Roman" pitchFamily="18" charset="0"/>
              </a:rPr>
              <a:t>effetti stocastici</a:t>
            </a:r>
            <a:r>
              <a:rPr lang="it-IT" sz="2000" dirty="0">
                <a:latin typeface="Times New Roman" pitchFamily="18" charset="0"/>
                <a:cs typeface="Times New Roman" pitchFamily="18" charset="0"/>
              </a:rPr>
              <a:t> indotti e dose </a:t>
            </a:r>
            <a:r>
              <a:rPr lang="it-IT" sz="2000" dirty="0" smtClean="0">
                <a:latin typeface="Times New Roman" pitchFamily="18" charset="0"/>
                <a:cs typeface="Times New Roman" pitchFamily="18" charset="0"/>
              </a:rPr>
              <a:t>ricevuta</a:t>
            </a:r>
          </a:p>
          <a:p>
            <a:pPr marL="457200" indent="-457200" algn="just">
              <a:spcBef>
                <a:spcPct val="50000"/>
              </a:spcBef>
              <a:buFont typeface="+mj-lt"/>
              <a:buAutoNum type="arabicPeriod"/>
            </a:pPr>
            <a:r>
              <a:rPr lang="it-IT" sz="2000" dirty="0" smtClean="0">
                <a:latin typeface="Times New Roman" pitchFamily="18" charset="0"/>
                <a:cs typeface="Times New Roman" pitchFamily="18" charset="0"/>
              </a:rPr>
              <a:t>Su </a:t>
            </a:r>
            <a:r>
              <a:rPr lang="it-IT" sz="2000" dirty="0">
                <a:latin typeface="Times New Roman" pitchFamily="18" charset="0"/>
                <a:cs typeface="Times New Roman" pitchFamily="18" charset="0"/>
              </a:rPr>
              <a:t>un indice globale di rischio di 1.65 10</a:t>
            </a:r>
            <a:r>
              <a:rPr lang="it-IT" sz="2000" baseline="30000" dirty="0">
                <a:latin typeface="Times New Roman" pitchFamily="18" charset="0"/>
                <a:cs typeface="Times New Roman" pitchFamily="18" charset="0"/>
              </a:rPr>
              <a:t>-2</a:t>
            </a:r>
            <a:r>
              <a:rPr lang="it-IT" sz="2000" dirty="0">
                <a:latin typeface="Times New Roman" pitchFamily="18" charset="0"/>
                <a:cs typeface="Times New Roman" pitchFamily="18" charset="0"/>
              </a:rPr>
              <a:t> eventi gravi per Sv ricevuto. </a:t>
            </a:r>
          </a:p>
          <a:p>
            <a:pPr marL="457200" indent="-457200" algn="just">
              <a:spcBef>
                <a:spcPct val="50000"/>
              </a:spcBef>
              <a:buFont typeface="+mj-lt"/>
              <a:buAutoNum type="arabicPeriod"/>
            </a:pPr>
            <a:r>
              <a:rPr lang="it-IT" sz="2000" dirty="0" smtClean="0">
                <a:latin typeface="Times New Roman" pitchFamily="18" charset="0"/>
                <a:cs typeface="Times New Roman" pitchFamily="18" charset="0"/>
              </a:rPr>
              <a:t>Tre principi fondamentali:</a:t>
            </a:r>
          </a:p>
          <a:p>
            <a:pPr marL="800100" lvl="1" indent="-342900" algn="just">
              <a:spcBef>
                <a:spcPct val="50000"/>
              </a:spcBef>
              <a:buFontTx/>
              <a:buAutoNum type="arabicParenR"/>
            </a:pPr>
            <a:r>
              <a:rPr lang="it-IT" sz="2000" b="1" dirty="0" smtClean="0">
                <a:solidFill>
                  <a:schemeClr val="accent2"/>
                </a:solidFill>
                <a:latin typeface="Times New Roman" pitchFamily="18" charset="0"/>
                <a:cs typeface="Times New Roman" pitchFamily="18" charset="0"/>
              </a:rPr>
              <a:t>Giustificazione: </a:t>
            </a:r>
            <a:r>
              <a:rPr lang="it-IT" sz="2000" dirty="0" smtClean="0">
                <a:latin typeface="Times New Roman" pitchFamily="18" charset="0"/>
                <a:cs typeface="Times New Roman" pitchFamily="18" charset="0"/>
              </a:rPr>
              <a:t>ogni </a:t>
            </a:r>
            <a:r>
              <a:rPr lang="it-IT" sz="2000" dirty="0">
                <a:latin typeface="Times New Roman" pitchFamily="18" charset="0"/>
                <a:cs typeface="Times New Roman" pitchFamily="18" charset="0"/>
              </a:rPr>
              <a:t>attività deve </a:t>
            </a:r>
            <a:r>
              <a:rPr lang="it-IT" sz="2000" dirty="0" smtClean="0">
                <a:latin typeface="Times New Roman" pitchFamily="18" charset="0"/>
                <a:cs typeface="Times New Roman" pitchFamily="18" charset="0"/>
              </a:rPr>
              <a:t>essere giustificata </a:t>
            </a:r>
            <a:r>
              <a:rPr lang="it-IT" sz="2000" dirty="0">
                <a:latin typeface="Times New Roman" pitchFamily="18" charset="0"/>
                <a:cs typeface="Times New Roman" pitchFamily="18" charset="0"/>
              </a:rPr>
              <a:t>da una motivazione </a:t>
            </a:r>
            <a:r>
              <a:rPr lang="it-IT" sz="2000" dirty="0" smtClean="0">
                <a:latin typeface="Times New Roman" pitchFamily="18" charset="0"/>
                <a:cs typeface="Times New Roman" pitchFamily="18" charset="0"/>
              </a:rPr>
              <a:t>di rilevante importanza; valutati i vantaggi economici o sociali rispetto al detrimento sanitario che ne può derivare.</a:t>
            </a:r>
            <a:endParaRPr lang="it-IT" sz="2000" b="1" dirty="0">
              <a:solidFill>
                <a:schemeClr val="accent2"/>
              </a:solidFill>
              <a:latin typeface="Times New Roman" pitchFamily="18" charset="0"/>
              <a:cs typeface="Times New Roman" pitchFamily="18" charset="0"/>
            </a:endParaRPr>
          </a:p>
          <a:p>
            <a:pPr marL="800100" lvl="1" indent="-342900" algn="just">
              <a:spcBef>
                <a:spcPct val="50000"/>
              </a:spcBef>
              <a:buFontTx/>
              <a:buAutoNum type="arabicParenR"/>
            </a:pPr>
            <a:r>
              <a:rPr lang="it-IT" sz="2000" b="1" dirty="0" smtClean="0">
                <a:solidFill>
                  <a:schemeClr val="accent2"/>
                </a:solidFill>
                <a:latin typeface="Times New Roman" pitchFamily="18" charset="0"/>
                <a:cs typeface="Times New Roman" pitchFamily="18" charset="0"/>
              </a:rPr>
              <a:t>Ottimizzazione: </a:t>
            </a:r>
            <a:r>
              <a:rPr lang="it-IT" sz="2000" dirty="0" smtClean="0">
                <a:latin typeface="Times New Roman" pitchFamily="18" charset="0"/>
                <a:cs typeface="Times New Roman" pitchFamily="18" charset="0"/>
              </a:rPr>
              <a:t>bisogna </a:t>
            </a:r>
            <a:r>
              <a:rPr lang="it-IT" sz="2000" dirty="0">
                <a:latin typeface="Times New Roman" pitchFamily="18" charset="0"/>
                <a:cs typeface="Times New Roman" pitchFamily="18" charset="0"/>
              </a:rPr>
              <a:t>fare in modo che l</a:t>
            </a:r>
            <a:r>
              <a:rPr lang="it-IT" sz="2000" dirty="0" smtClean="0">
                <a:latin typeface="Times New Roman" pitchFamily="18" charset="0"/>
                <a:cs typeface="Times New Roman" pitchFamily="18" charset="0"/>
              </a:rPr>
              <a:t>’ esposizione </a:t>
            </a:r>
            <a:r>
              <a:rPr lang="it-IT" sz="2000" dirty="0">
                <a:latin typeface="Times New Roman" pitchFamily="18" charset="0"/>
                <a:cs typeface="Times New Roman" pitchFamily="18" charset="0"/>
              </a:rPr>
              <a:t>delle persone </a:t>
            </a:r>
            <a:r>
              <a:rPr lang="it-IT" sz="2000" dirty="0" smtClean="0">
                <a:latin typeface="Times New Roman" pitchFamily="18" charset="0"/>
                <a:cs typeface="Times New Roman" pitchFamily="18" charset="0"/>
              </a:rPr>
              <a:t>sia ridotta </a:t>
            </a:r>
            <a:r>
              <a:rPr lang="it-IT" sz="2000" dirty="0">
                <a:latin typeface="Times New Roman" pitchFamily="18" charset="0"/>
                <a:cs typeface="Times New Roman" pitchFamily="18" charset="0"/>
              </a:rPr>
              <a:t>al più basso </a:t>
            </a:r>
            <a:r>
              <a:rPr lang="it-IT" sz="2000" dirty="0" smtClean="0">
                <a:latin typeface="Times New Roman" pitchFamily="18" charset="0"/>
                <a:cs typeface="Times New Roman" pitchFamily="18" charset="0"/>
              </a:rPr>
              <a:t>livello </a:t>
            </a:r>
            <a:r>
              <a:rPr lang="it-IT" sz="2000" b="1" dirty="0" smtClean="0">
                <a:latin typeface="Times New Roman" pitchFamily="18" charset="0"/>
                <a:cs typeface="Times New Roman" pitchFamily="18" charset="0"/>
              </a:rPr>
              <a:t>ragionevolmente ottenibile </a:t>
            </a:r>
            <a:r>
              <a:rPr lang="it-IT" sz="2000" dirty="0" smtClean="0">
                <a:latin typeface="Times New Roman" pitchFamily="18" charset="0"/>
                <a:cs typeface="Times New Roman" pitchFamily="18" charset="0"/>
              </a:rPr>
              <a:t>(</a:t>
            </a:r>
            <a:r>
              <a:rPr lang="it-IT" sz="2000" dirty="0">
                <a:latin typeface="Times New Roman" pitchFamily="18" charset="0"/>
                <a:cs typeface="Times New Roman" pitchFamily="18" charset="0"/>
              </a:rPr>
              <a:t>ALARA, </a:t>
            </a:r>
            <a:r>
              <a:rPr lang="it-IT" sz="2000" i="1" dirty="0" smtClean="0">
                <a:latin typeface="Times New Roman" pitchFamily="18" charset="0"/>
                <a:cs typeface="Times New Roman" pitchFamily="18" charset="0"/>
              </a:rPr>
              <a:t>As Low </a:t>
            </a:r>
            <a:r>
              <a:rPr lang="it-IT" sz="2000" i="1" dirty="0">
                <a:latin typeface="Times New Roman" pitchFamily="18" charset="0"/>
                <a:cs typeface="Times New Roman" pitchFamily="18" charset="0"/>
              </a:rPr>
              <a:t>A</a:t>
            </a:r>
            <a:r>
              <a:rPr lang="it-IT" sz="2000" i="1" dirty="0" smtClean="0">
                <a:latin typeface="Times New Roman" pitchFamily="18" charset="0"/>
                <a:cs typeface="Times New Roman" pitchFamily="18" charset="0"/>
              </a:rPr>
              <a:t>s </a:t>
            </a:r>
            <a:r>
              <a:rPr lang="it-IT" sz="2000" i="1" dirty="0" err="1" smtClean="0">
                <a:latin typeface="Times New Roman" pitchFamily="18" charset="0"/>
                <a:cs typeface="Times New Roman" pitchFamily="18" charset="0"/>
              </a:rPr>
              <a:t>Reasonably</a:t>
            </a:r>
            <a:r>
              <a:rPr lang="it-IT" sz="2000" i="1" dirty="0" smtClean="0">
                <a:latin typeface="Times New Roman" pitchFamily="18" charset="0"/>
                <a:cs typeface="Times New Roman" pitchFamily="18" charset="0"/>
              </a:rPr>
              <a:t> </a:t>
            </a:r>
            <a:r>
              <a:rPr lang="it-IT" sz="2000" i="1" dirty="0" err="1" smtClean="0">
                <a:latin typeface="Times New Roman" pitchFamily="18" charset="0"/>
                <a:cs typeface="Times New Roman" pitchFamily="18" charset="0"/>
              </a:rPr>
              <a:t>Achievable</a:t>
            </a:r>
            <a:r>
              <a:rPr lang="it-IT" sz="2000" i="1" dirty="0" smtClean="0">
                <a:latin typeface="Times New Roman" pitchFamily="18" charset="0"/>
                <a:cs typeface="Times New Roman" pitchFamily="18" charset="0"/>
              </a:rPr>
              <a:t>)</a:t>
            </a:r>
            <a:endParaRPr lang="it-IT" sz="2000" b="1" dirty="0">
              <a:solidFill>
                <a:schemeClr val="accent2"/>
              </a:solidFill>
              <a:latin typeface="Times New Roman" pitchFamily="18" charset="0"/>
              <a:cs typeface="Times New Roman" pitchFamily="18" charset="0"/>
            </a:endParaRPr>
          </a:p>
          <a:p>
            <a:pPr marL="800100" lvl="1" indent="-342900" algn="just">
              <a:spcBef>
                <a:spcPct val="50000"/>
              </a:spcBef>
              <a:buFontTx/>
              <a:buAutoNum type="arabicParenR"/>
            </a:pPr>
            <a:r>
              <a:rPr lang="it-IT" sz="2000" b="1" dirty="0">
                <a:solidFill>
                  <a:schemeClr val="accent2"/>
                </a:solidFill>
                <a:latin typeface="Times New Roman" pitchFamily="18" charset="0"/>
                <a:cs typeface="Times New Roman" pitchFamily="18" charset="0"/>
              </a:rPr>
              <a:t>L</a:t>
            </a:r>
            <a:r>
              <a:rPr lang="it-IT" sz="2000" b="1" dirty="0" smtClean="0">
                <a:solidFill>
                  <a:schemeClr val="accent2"/>
                </a:solidFill>
                <a:latin typeface="Times New Roman" pitchFamily="18" charset="0"/>
                <a:cs typeface="Times New Roman" pitchFamily="18" charset="0"/>
              </a:rPr>
              <a:t>imitazione</a:t>
            </a:r>
            <a:r>
              <a:rPr lang="it-IT" sz="2000" dirty="0" smtClean="0">
                <a:latin typeface="Times New Roman" pitchFamily="18" charset="0"/>
                <a:cs typeface="Times New Roman" pitchFamily="18" charset="0"/>
              </a:rPr>
              <a:t> delle dosi: </a:t>
            </a:r>
            <a:r>
              <a:rPr lang="it-IT" sz="2000" dirty="0">
                <a:latin typeface="Times New Roman" pitchFamily="18" charset="0"/>
                <a:cs typeface="Times New Roman" pitchFamily="18" charset="0"/>
              </a:rPr>
              <a:t>n</a:t>
            </a:r>
            <a:r>
              <a:rPr lang="it-IT" sz="2000" dirty="0" smtClean="0">
                <a:latin typeface="Times New Roman" pitchFamily="18" charset="0"/>
                <a:cs typeface="Times New Roman" pitchFamily="18" charset="0"/>
              </a:rPr>
              <a:t>el </a:t>
            </a:r>
            <a:r>
              <a:rPr lang="it-IT" sz="2000" dirty="0">
                <a:latin typeface="Times New Roman" pitchFamily="18" charset="0"/>
                <a:cs typeface="Times New Roman" pitchFamily="18" charset="0"/>
              </a:rPr>
              <a:t>caso di esposizioni per </a:t>
            </a:r>
            <a:r>
              <a:rPr lang="it-IT" sz="2000" dirty="0" smtClean="0">
                <a:latin typeface="Times New Roman" pitchFamily="18" charset="0"/>
                <a:cs typeface="Times New Roman" pitchFamily="18" charset="0"/>
              </a:rPr>
              <a:t>motivi professionali </a:t>
            </a:r>
            <a:r>
              <a:rPr lang="it-IT" sz="2000" dirty="0">
                <a:latin typeface="Times New Roman" pitchFamily="18" charset="0"/>
                <a:cs typeface="Times New Roman" pitchFamily="18" charset="0"/>
              </a:rPr>
              <a:t>bisogna </a:t>
            </a:r>
            <a:r>
              <a:rPr lang="it-IT" sz="2000" dirty="0" smtClean="0">
                <a:latin typeface="Times New Roman" pitchFamily="18" charset="0"/>
                <a:cs typeface="Times New Roman" pitchFamily="18" charset="0"/>
              </a:rPr>
              <a:t>comunque rispettare </a:t>
            </a:r>
            <a:r>
              <a:rPr lang="it-IT" sz="2000" dirty="0">
                <a:latin typeface="Times New Roman" pitchFamily="18" charset="0"/>
                <a:cs typeface="Times New Roman" pitchFamily="18" charset="0"/>
              </a:rPr>
              <a:t>dei limiti di dose </a:t>
            </a:r>
            <a:r>
              <a:rPr lang="it-IT" sz="2000" dirty="0" smtClean="0">
                <a:latin typeface="Times New Roman" pitchFamily="18" charset="0"/>
                <a:cs typeface="Times New Roman" pitchFamily="18" charset="0"/>
              </a:rPr>
              <a:t>annua che </a:t>
            </a:r>
            <a:r>
              <a:rPr lang="it-IT" sz="2000" dirty="0">
                <a:latin typeface="Times New Roman" pitchFamily="18" charset="0"/>
                <a:cs typeface="Times New Roman" pitchFamily="18" charset="0"/>
              </a:rPr>
              <a:t>garantiscono la </a:t>
            </a:r>
            <a:r>
              <a:rPr lang="it-IT" sz="2000" dirty="0" smtClean="0">
                <a:latin typeface="Times New Roman" pitchFamily="18" charset="0"/>
                <a:cs typeface="Times New Roman" pitchFamily="18" charset="0"/>
              </a:rPr>
              <a:t>salvaguardia della </a:t>
            </a:r>
            <a:r>
              <a:rPr lang="it-IT" sz="2000" dirty="0">
                <a:latin typeface="Times New Roman" pitchFamily="18" charset="0"/>
                <a:cs typeface="Times New Roman" pitchFamily="18" charset="0"/>
              </a:rPr>
              <a:t>salute dei </a:t>
            </a:r>
            <a:r>
              <a:rPr lang="it-IT" sz="2000" dirty="0" smtClean="0">
                <a:latin typeface="Times New Roman" pitchFamily="18" charset="0"/>
                <a:cs typeface="Times New Roman" pitchFamily="18" charset="0"/>
              </a:rPr>
              <a:t>lavoratori, apprendisti e studenti. Limiti sono raccomandati anche per la popolazione. </a:t>
            </a:r>
            <a:r>
              <a:rPr lang="it-IT" sz="2000" dirty="0">
                <a:latin typeface="Times New Roman" pitchFamily="18" charset="0"/>
                <a:cs typeface="Times New Roman" pitchFamily="18" charset="0"/>
              </a:rPr>
              <a:t>	</a:t>
            </a:r>
          </a:p>
        </p:txBody>
      </p:sp>
      <p:sp>
        <p:nvSpPr>
          <p:cNvPr id="34" name="Titolo 1"/>
          <p:cNvSpPr txBox="1">
            <a:spLocks/>
          </p:cNvSpPr>
          <p:nvPr/>
        </p:nvSpPr>
        <p:spPr bwMode="auto">
          <a:xfrm>
            <a:off x="571472" y="214290"/>
            <a:ext cx="8229600" cy="1143000"/>
          </a:xfrm>
          <a:prstGeom prst="rect">
            <a:avLst/>
          </a:prstGeom>
          <a:solidFill>
            <a:schemeClr val="accent5"/>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kumimoji="0" lang="it-IT" sz="30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RADIOPROTEZIONE: </a:t>
            </a:r>
            <a:r>
              <a:rPr lang="it-IT" sz="3200" dirty="0">
                <a:latin typeface="Times New Roman" pitchFamily="18" charset="0"/>
                <a:cs typeface="Times New Roman" pitchFamily="18" charset="0"/>
              </a:rPr>
              <a:t>PRINCÍPI</a:t>
            </a:r>
            <a:endParaRPr kumimoji="0" lang="it-IT" sz="30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8E32AD1-B9F3-4AEF-A9C2-1D317E1325AB}" type="slidenum">
              <a:rPr lang="it-IT" smtClean="0"/>
              <a:pPr/>
              <a:t>5</a:t>
            </a:fld>
            <a:endParaRPr lang="it-IT"/>
          </a:p>
        </p:txBody>
      </p:sp>
      <p:sp>
        <p:nvSpPr>
          <p:cNvPr id="3" name="Titolo 1"/>
          <p:cNvSpPr txBox="1">
            <a:spLocks/>
          </p:cNvSpPr>
          <p:nvPr/>
        </p:nvSpPr>
        <p:spPr bwMode="auto">
          <a:xfrm>
            <a:off x="571472" y="214290"/>
            <a:ext cx="8229600" cy="1143000"/>
          </a:xfrm>
          <a:prstGeom prst="rect">
            <a:avLst/>
          </a:prstGeom>
          <a:solidFill>
            <a:schemeClr val="accent5"/>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kumimoji="0" lang="it-IT" sz="30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RADIOPROTEZIONE: </a:t>
            </a:r>
            <a:r>
              <a:rPr lang="it-IT" sz="3200" dirty="0">
                <a:latin typeface="Times New Roman" pitchFamily="18" charset="0"/>
                <a:cs typeface="Times New Roman" pitchFamily="18" charset="0"/>
              </a:rPr>
              <a:t>PRINCÍPI</a:t>
            </a:r>
            <a:endParaRPr kumimoji="0" lang="it-IT" sz="30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sp>
        <p:nvSpPr>
          <p:cNvPr id="4" name="Rettangolo 3"/>
          <p:cNvSpPr/>
          <p:nvPr/>
        </p:nvSpPr>
        <p:spPr>
          <a:xfrm>
            <a:off x="785786" y="1857364"/>
            <a:ext cx="7929618" cy="3631763"/>
          </a:xfrm>
          <a:prstGeom prst="rect">
            <a:avLst/>
          </a:prstGeom>
          <a:solidFill>
            <a:schemeClr val="accent6">
              <a:lumMod val="20000"/>
              <a:lumOff val="80000"/>
            </a:schemeClr>
          </a:solidFill>
        </p:spPr>
        <p:txBody>
          <a:bodyPr wrap="square">
            <a:spAutoFit/>
          </a:bodyPr>
          <a:lstStyle/>
          <a:p>
            <a:pPr algn="just">
              <a:buFont typeface="Wingdings" pitchFamily="2" charset="2"/>
              <a:buChar char="Ø"/>
            </a:pPr>
            <a:r>
              <a:rPr lang="it-IT" sz="2000" dirty="0" smtClean="0">
                <a:solidFill>
                  <a:srgbClr val="FF0000"/>
                </a:solidFill>
                <a:latin typeface="Times New Roman" pitchFamily="18" charset="0"/>
                <a:cs typeface="Times New Roman" pitchFamily="18" charset="0"/>
              </a:rPr>
              <a:t>  </a:t>
            </a:r>
            <a:r>
              <a:rPr lang="it-IT" sz="2000" dirty="0" smtClean="0">
                <a:latin typeface="Times New Roman" pitchFamily="18" charset="0"/>
                <a:cs typeface="Times New Roman" pitchFamily="18" charset="0"/>
              </a:rPr>
              <a:t>L’applicazione </a:t>
            </a:r>
            <a:r>
              <a:rPr lang="it-IT" sz="2000" dirty="0">
                <a:latin typeface="Times New Roman" pitchFamily="18" charset="0"/>
                <a:cs typeface="Times New Roman" pitchFamily="18" charset="0"/>
              </a:rPr>
              <a:t>di questi principi deve essere complessiva </a:t>
            </a:r>
            <a:r>
              <a:rPr lang="it-IT" sz="2000" dirty="0" smtClean="0">
                <a:latin typeface="Times New Roman" pitchFamily="18" charset="0"/>
                <a:cs typeface="Times New Roman" pitchFamily="18" charset="0"/>
              </a:rPr>
              <a:t>e simultanea. </a:t>
            </a:r>
          </a:p>
          <a:p>
            <a:pPr algn="just"/>
            <a:r>
              <a:rPr lang="it-IT" sz="2000" dirty="0" smtClean="0">
                <a:latin typeface="Times New Roman" pitchFamily="18" charset="0"/>
                <a:cs typeface="Times New Roman" pitchFamily="18" charset="0"/>
              </a:rPr>
              <a:t>Per esempio, il rispetto dei limiti quantitativi di dose non è sempre  SUFFICIENTE per considerare un progetto come soddisfacente se si possono ottenere livelli di dose molto inferiori con poco sforzo.</a:t>
            </a:r>
            <a:endParaRPr lang="it-IT" sz="2000" dirty="0">
              <a:latin typeface="Times New Roman" pitchFamily="18" charset="0"/>
              <a:cs typeface="Times New Roman" pitchFamily="18" charset="0"/>
            </a:endParaRPr>
          </a:p>
          <a:p>
            <a:pPr algn="just"/>
            <a:endParaRPr lang="it-IT" sz="2000" dirty="0" smtClean="0">
              <a:latin typeface="Times New Roman" pitchFamily="18" charset="0"/>
              <a:cs typeface="Times New Roman" pitchFamily="18" charset="0"/>
            </a:endParaRPr>
          </a:p>
          <a:p>
            <a:pPr marL="342900" indent="-342900" algn="just">
              <a:spcBef>
                <a:spcPct val="50000"/>
              </a:spcBef>
              <a:buFont typeface="Wingdings" pitchFamily="2" charset="2"/>
              <a:buChar char="Ø"/>
            </a:pPr>
            <a:r>
              <a:rPr lang="it-IT" sz="2000" dirty="0" smtClean="0">
                <a:solidFill>
                  <a:srgbClr val="FF0000"/>
                </a:solidFill>
                <a:latin typeface="Times New Roman" pitchFamily="18" charset="0"/>
                <a:cs typeface="Times New Roman" pitchFamily="18" charset="0"/>
              </a:rPr>
              <a:t> </a:t>
            </a:r>
            <a:r>
              <a:rPr lang="it-IT" sz="2000" dirty="0" smtClean="0">
                <a:latin typeface="Times New Roman" pitchFamily="18" charset="0"/>
                <a:cs typeface="Times New Roman" pitchFamily="18" charset="0"/>
              </a:rPr>
              <a:t>I limiti individuali di esposizione hanno il duplice scopo di: </a:t>
            </a:r>
          </a:p>
          <a:p>
            <a:pPr marL="342900" indent="-342900" algn="just">
              <a:spcBef>
                <a:spcPct val="50000"/>
              </a:spcBef>
              <a:buFont typeface="+mj-lt"/>
              <a:buAutoNum type="arabicPeriod"/>
            </a:pPr>
            <a:r>
              <a:rPr lang="it-IT" sz="2000" dirty="0" smtClean="0">
                <a:latin typeface="Times New Roman" pitchFamily="18" charset="0"/>
                <a:cs typeface="Times New Roman" pitchFamily="18" charset="0"/>
              </a:rPr>
              <a:t> prevenire l’insorgenza di effetti deterministici </a:t>
            </a:r>
          </a:p>
          <a:p>
            <a:pPr marL="342900" indent="-342900" algn="just">
              <a:spcBef>
                <a:spcPct val="50000"/>
              </a:spcBef>
              <a:buFont typeface="+mj-lt"/>
              <a:buAutoNum type="arabicPeriod"/>
            </a:pPr>
            <a:r>
              <a:rPr lang="it-IT" sz="2000" dirty="0" smtClean="0">
                <a:latin typeface="Times New Roman" pitchFamily="18" charset="0"/>
                <a:cs typeface="Times New Roman" pitchFamily="18" charset="0"/>
              </a:rPr>
              <a:t>Ma possono solo limitare la frequenza di quelli stocastici (NON azzerano il rischio).</a:t>
            </a:r>
          </a:p>
          <a:p>
            <a:pPr algn="just"/>
            <a:endParaRPr lang="it-IT" sz="2000" dirty="0">
              <a:latin typeface="Times New Roman" pitchFamily="18" charset="0"/>
              <a:cs typeface="Times New Roman" pitchFamily="18" charset="0"/>
            </a:endParaRPr>
          </a:p>
        </p:txBody>
      </p:sp>
      <p:sp>
        <p:nvSpPr>
          <p:cNvPr id="6" name="Rettangolo 5"/>
          <p:cNvSpPr/>
          <p:nvPr/>
        </p:nvSpPr>
        <p:spPr>
          <a:xfrm>
            <a:off x="857224" y="4429132"/>
            <a:ext cx="6929486" cy="369332"/>
          </a:xfrm>
          <a:prstGeom prst="rect">
            <a:avLst/>
          </a:prstGeom>
        </p:spPr>
        <p:txBody>
          <a:bodyPr wrap="square">
            <a:spAutoFit/>
          </a:bodyPr>
          <a:lstStyle/>
          <a:p>
            <a:pPr marL="342900" indent="-342900" algn="just">
              <a:spcBef>
                <a:spcPct val="50000"/>
              </a:spcBef>
            </a:pPr>
            <a:r>
              <a:rPr lang="it-IT"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B4766D1-905F-40DE-AD20-C7A4E9338DF0}" type="slidenum">
              <a:rPr lang="it-IT"/>
              <a:pPr/>
              <a:t>6</a:t>
            </a:fld>
            <a:endParaRPr lang="it-IT"/>
          </a:p>
        </p:txBody>
      </p:sp>
      <p:sp>
        <p:nvSpPr>
          <p:cNvPr id="12292" name="Text Box 4"/>
          <p:cNvSpPr txBox="1">
            <a:spLocks noChangeArrowheads="1"/>
          </p:cNvSpPr>
          <p:nvPr/>
        </p:nvSpPr>
        <p:spPr bwMode="auto">
          <a:xfrm>
            <a:off x="357158" y="2071678"/>
            <a:ext cx="8424863" cy="3170099"/>
          </a:xfrm>
          <a:prstGeom prst="rect">
            <a:avLst/>
          </a:prstGeom>
          <a:solidFill>
            <a:schemeClr val="accent6">
              <a:lumMod val="20000"/>
              <a:lumOff val="80000"/>
            </a:schemeClr>
          </a:solidFill>
          <a:ln w="9525">
            <a:noFill/>
            <a:miter lim="800000"/>
            <a:headEnd/>
            <a:tailEnd/>
          </a:ln>
          <a:effectLst/>
        </p:spPr>
        <p:txBody>
          <a:bodyPr>
            <a:spAutoFit/>
          </a:bodyPr>
          <a:lstStyle/>
          <a:p>
            <a:pPr marL="342900" indent="-342900" algn="just">
              <a:spcBef>
                <a:spcPct val="50000"/>
              </a:spcBef>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La </a:t>
            </a:r>
            <a:r>
              <a:rPr lang="it-IT" sz="2000" dirty="0">
                <a:latin typeface="Times New Roman" pitchFamily="18" charset="0"/>
                <a:cs typeface="Times New Roman" pitchFamily="18" charset="0"/>
              </a:rPr>
              <a:t>radioprotezione è fondata su tre strumenti </a:t>
            </a:r>
            <a:r>
              <a:rPr lang="it-IT" sz="2000" b="1" dirty="0">
                <a:solidFill>
                  <a:srgbClr val="FF3300"/>
                </a:solidFill>
                <a:latin typeface="Times New Roman" pitchFamily="18" charset="0"/>
                <a:cs typeface="Times New Roman" pitchFamily="18" charset="0"/>
              </a:rPr>
              <a:t>operativi</a:t>
            </a:r>
            <a:r>
              <a:rPr lang="it-IT" sz="2000" dirty="0">
                <a:latin typeface="Times New Roman" pitchFamily="18" charset="0"/>
                <a:cs typeface="Times New Roman" pitchFamily="18" charset="0"/>
              </a:rPr>
              <a:t> previsti espressamente dalla legislazione: </a:t>
            </a:r>
          </a:p>
          <a:p>
            <a:pPr marL="342900" indent="-342900" algn="just">
              <a:spcBef>
                <a:spcPct val="50000"/>
              </a:spcBef>
              <a:buFontTx/>
              <a:buChar char="-"/>
            </a:pPr>
            <a:r>
              <a:rPr lang="it-IT" sz="2000" dirty="0">
                <a:latin typeface="Times New Roman" pitchFamily="18" charset="0"/>
                <a:cs typeface="Times New Roman" pitchFamily="18" charset="0"/>
              </a:rPr>
              <a:t> </a:t>
            </a:r>
            <a:r>
              <a:rPr lang="it-IT" sz="2000" b="1" dirty="0">
                <a:latin typeface="Times New Roman" pitchFamily="18" charset="0"/>
                <a:cs typeface="Times New Roman" pitchFamily="18" charset="0"/>
              </a:rPr>
              <a:t>sorveglianza fisica</a:t>
            </a:r>
            <a:r>
              <a:rPr lang="it-IT" sz="2000" dirty="0">
                <a:latin typeface="Times New Roman" pitchFamily="18" charset="0"/>
                <a:cs typeface="Times New Roman" pitchFamily="18" charset="0"/>
              </a:rPr>
              <a:t> (affidata all’esperto qualificato) </a:t>
            </a:r>
          </a:p>
          <a:p>
            <a:pPr marL="342900" indent="-342900" algn="just">
              <a:spcBef>
                <a:spcPct val="50000"/>
              </a:spcBef>
              <a:buFontTx/>
              <a:buChar char="-"/>
            </a:pPr>
            <a:r>
              <a:rPr lang="it-IT" sz="2000" dirty="0">
                <a:latin typeface="Times New Roman" pitchFamily="18" charset="0"/>
                <a:cs typeface="Times New Roman" pitchFamily="18" charset="0"/>
              </a:rPr>
              <a:t> </a:t>
            </a:r>
            <a:r>
              <a:rPr lang="it-IT" sz="2000" b="1" dirty="0">
                <a:latin typeface="Times New Roman" pitchFamily="18" charset="0"/>
                <a:cs typeface="Times New Roman" pitchFamily="18" charset="0"/>
              </a:rPr>
              <a:t>sorveglianza medica</a:t>
            </a:r>
            <a:r>
              <a:rPr lang="it-IT" sz="2000" dirty="0">
                <a:latin typeface="Times New Roman" pitchFamily="18" charset="0"/>
                <a:cs typeface="Times New Roman" pitchFamily="18" charset="0"/>
              </a:rPr>
              <a:t> (affidata al medico qualificato)</a:t>
            </a:r>
          </a:p>
          <a:p>
            <a:pPr marL="342900" indent="-342900" algn="just">
              <a:spcBef>
                <a:spcPct val="50000"/>
              </a:spcBef>
              <a:buFontTx/>
              <a:buChar char="-"/>
            </a:pPr>
            <a:r>
              <a:rPr lang="it-IT" sz="2000" b="1" dirty="0">
                <a:latin typeface="Times New Roman" pitchFamily="18" charset="0"/>
                <a:cs typeface="Times New Roman" pitchFamily="18" charset="0"/>
              </a:rPr>
              <a:t>vigilanza</a:t>
            </a:r>
            <a:r>
              <a:rPr lang="it-IT" sz="2000" dirty="0">
                <a:latin typeface="Times New Roman" pitchFamily="18" charset="0"/>
                <a:cs typeface="Times New Roman" pitchFamily="18" charset="0"/>
              </a:rPr>
              <a:t>: insieme di azioni, interventi e controlli affidati a strutture pubbliche al fine di garantire ai lavoratori ed alla popolazione il rispetto delle normative. </a:t>
            </a:r>
          </a:p>
          <a:p>
            <a:pPr marL="342900" indent="-342900" algn="just">
              <a:spcBef>
                <a:spcPct val="50000"/>
              </a:spcBef>
            </a:pPr>
            <a:endParaRPr lang="it-IT" sz="2000" dirty="0">
              <a:latin typeface="Times New Roman" pitchFamily="18" charset="0"/>
              <a:cs typeface="Times New Roman" pitchFamily="18" charset="0"/>
            </a:endParaRPr>
          </a:p>
        </p:txBody>
      </p:sp>
      <p:sp>
        <p:nvSpPr>
          <p:cNvPr id="5" name="Titolo 1"/>
          <p:cNvSpPr txBox="1">
            <a:spLocks/>
          </p:cNvSpPr>
          <p:nvPr/>
        </p:nvSpPr>
        <p:spPr bwMode="auto">
          <a:xfrm>
            <a:off x="571472" y="214290"/>
            <a:ext cx="8229600" cy="1143000"/>
          </a:xfrm>
          <a:prstGeom prst="rect">
            <a:avLst/>
          </a:prstGeom>
          <a:solidFill>
            <a:schemeClr val="accent5"/>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kumimoji="0" lang="it-IT" sz="30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RADIOPROTEZIONE: la </a:t>
            </a:r>
            <a:r>
              <a:rPr lang="it-IT" sz="3200" dirty="0" smtClean="0">
                <a:latin typeface="Times New Roman" pitchFamily="18" charset="0"/>
                <a:cs typeface="Times New Roman" pitchFamily="18" charset="0"/>
              </a:rPr>
              <a:t>sorveglianza</a:t>
            </a:r>
            <a:endParaRPr kumimoji="0" lang="it-IT" sz="30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solidFill>
        </p:spPr>
        <p:txBody>
          <a:bodyPr/>
          <a:lstStyle/>
          <a:p>
            <a:r>
              <a:rPr lang="it-IT" dirty="0" smtClean="0">
                <a:latin typeface="Times New Roman" pitchFamily="18" charset="0"/>
                <a:cs typeface="Times New Roman" pitchFamily="18" charset="0"/>
              </a:rPr>
              <a:t>Esperto Qualificato (1)</a:t>
            </a:r>
            <a:endParaRPr lang="it-IT" dirty="0">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fld id="{123328F0-0565-4EBF-9E3B-D4E1A6ECF69B}" type="slidenum">
              <a:rPr lang="it-IT" smtClean="0"/>
              <a:pPr/>
              <a:t>7</a:t>
            </a:fld>
            <a:endParaRPr lang="it-IT"/>
          </a:p>
        </p:txBody>
      </p:sp>
      <p:sp>
        <p:nvSpPr>
          <p:cNvPr id="4" name="Text Box 5"/>
          <p:cNvSpPr txBox="1">
            <a:spLocks noChangeArrowheads="1"/>
          </p:cNvSpPr>
          <p:nvPr/>
        </p:nvSpPr>
        <p:spPr bwMode="auto">
          <a:xfrm>
            <a:off x="500034" y="1785926"/>
            <a:ext cx="8064500" cy="4093428"/>
          </a:xfrm>
          <a:prstGeom prst="rect">
            <a:avLst/>
          </a:prstGeom>
          <a:solidFill>
            <a:schemeClr val="accent6">
              <a:lumMod val="20000"/>
              <a:lumOff val="80000"/>
            </a:schemeClr>
          </a:solidFill>
          <a:ln w="9525">
            <a:noFill/>
            <a:miter lim="800000"/>
            <a:headEnd/>
            <a:tailEnd/>
          </a:ln>
          <a:effectLst/>
        </p:spPr>
        <p:txBody>
          <a:bodyPr>
            <a:spAutoFit/>
          </a:bodyPr>
          <a:lstStyle/>
          <a:p>
            <a:pPr marL="342900" indent="-342900" algn="just">
              <a:spcBef>
                <a:spcPct val="50000"/>
              </a:spcBef>
            </a:pPr>
            <a:r>
              <a:rPr lang="it-IT" sz="2000" b="1" dirty="0">
                <a:latin typeface="Times New Roman" pitchFamily="18" charset="0"/>
                <a:cs typeface="Times New Roman" pitchFamily="18" charset="0"/>
              </a:rPr>
              <a:t>L’esperto qualificato</a:t>
            </a:r>
            <a:r>
              <a:rPr lang="it-IT" sz="2000" dirty="0">
                <a:latin typeface="Times New Roman" pitchFamily="18" charset="0"/>
                <a:cs typeface="Times New Roman" pitchFamily="18" charset="0"/>
              </a:rPr>
              <a:t> è la persona che possiede le cognizioni necessarie per:</a:t>
            </a:r>
          </a:p>
          <a:p>
            <a:pPr marL="342900" indent="-342900" algn="just">
              <a:spcBef>
                <a:spcPct val="50000"/>
              </a:spcBef>
              <a:buFontTx/>
              <a:buAutoNum type="arabicParenR"/>
            </a:pPr>
            <a:r>
              <a:rPr lang="it-IT" sz="2000" b="1" dirty="0">
                <a:solidFill>
                  <a:srgbClr val="FF3300"/>
                </a:solidFill>
                <a:latin typeface="Times New Roman" pitchFamily="18" charset="0"/>
                <a:cs typeface="Times New Roman" pitchFamily="18" charset="0"/>
              </a:rPr>
              <a:t>misurare e valutare le dosi ricevute dalla popolazione</a:t>
            </a:r>
            <a:r>
              <a:rPr lang="it-IT" sz="2000" dirty="0">
                <a:latin typeface="Times New Roman" pitchFamily="18" charset="0"/>
                <a:cs typeface="Times New Roman" pitchFamily="18" charset="0"/>
              </a:rPr>
              <a:t> a seguito di attività con sorgenti radiologiche;</a:t>
            </a:r>
          </a:p>
          <a:p>
            <a:pPr marL="342900" indent="-342900" algn="just">
              <a:spcBef>
                <a:spcPct val="50000"/>
              </a:spcBef>
              <a:buFontTx/>
              <a:buAutoNum type="arabicParenR"/>
            </a:pPr>
            <a:r>
              <a:rPr lang="it-IT" sz="2000" b="1" dirty="0">
                <a:solidFill>
                  <a:srgbClr val="FF3300"/>
                </a:solidFill>
                <a:latin typeface="Times New Roman" pitchFamily="18" charset="0"/>
                <a:cs typeface="Times New Roman" pitchFamily="18" charset="0"/>
              </a:rPr>
              <a:t>Misurare le dosi e le contaminazioni</a:t>
            </a:r>
            <a:r>
              <a:rPr lang="it-IT" sz="2000" dirty="0">
                <a:latin typeface="Times New Roman" pitchFamily="18" charset="0"/>
                <a:cs typeface="Times New Roman" pitchFamily="18" charset="0"/>
              </a:rPr>
              <a:t> negli ambienti di lavoro a seguito di esposizione diretta o di contaminazione interna;</a:t>
            </a:r>
          </a:p>
          <a:p>
            <a:pPr marL="342900" indent="-342900" algn="just">
              <a:spcBef>
                <a:spcPct val="50000"/>
              </a:spcBef>
              <a:buFontTx/>
              <a:buAutoNum type="arabicParenR"/>
            </a:pPr>
            <a:r>
              <a:rPr lang="it-IT" sz="2000" dirty="0">
                <a:latin typeface="Times New Roman" pitchFamily="18" charset="0"/>
                <a:cs typeface="Times New Roman" pitchFamily="18" charset="0"/>
              </a:rPr>
              <a:t>assicurare l’esatto funzionamento dei </a:t>
            </a:r>
            <a:r>
              <a:rPr lang="it-IT" sz="2000" b="1" dirty="0">
                <a:solidFill>
                  <a:srgbClr val="FF3300"/>
                </a:solidFill>
                <a:latin typeface="Times New Roman" pitchFamily="18" charset="0"/>
                <a:cs typeface="Times New Roman" pitchFamily="18" charset="0"/>
              </a:rPr>
              <a:t>dispositivi di protezione</a:t>
            </a:r>
            <a:r>
              <a:rPr lang="it-IT" sz="2000" dirty="0">
                <a:latin typeface="Times New Roman" pitchFamily="18" charset="0"/>
                <a:cs typeface="Times New Roman" pitchFamily="18" charset="0"/>
              </a:rPr>
              <a:t>; effettuarne il collaudo,  nonché verificarne periodicamente l’efficacia e qualità;  </a:t>
            </a:r>
          </a:p>
          <a:p>
            <a:pPr marL="342900" indent="-342900" algn="just">
              <a:spcBef>
                <a:spcPct val="50000"/>
              </a:spcBef>
              <a:buFontTx/>
              <a:buAutoNum type="arabicParenR"/>
            </a:pPr>
            <a:r>
              <a:rPr lang="it-IT" sz="2000" dirty="0">
                <a:latin typeface="Times New Roman" pitchFamily="18" charset="0"/>
                <a:cs typeface="Times New Roman" pitchFamily="18" charset="0"/>
              </a:rPr>
              <a:t>assicurare</a:t>
            </a:r>
            <a:r>
              <a:rPr lang="it-IT" sz="2000" b="1" dirty="0">
                <a:latin typeface="Times New Roman" pitchFamily="18" charset="0"/>
                <a:cs typeface="Times New Roman" pitchFamily="18" charset="0"/>
              </a:rPr>
              <a:t> </a:t>
            </a:r>
            <a:r>
              <a:rPr lang="it-IT" sz="2000" b="1" dirty="0">
                <a:solidFill>
                  <a:srgbClr val="FF3300"/>
                </a:solidFill>
                <a:latin typeface="Times New Roman" pitchFamily="18" charset="0"/>
                <a:cs typeface="Times New Roman" pitchFamily="18" charset="0"/>
              </a:rPr>
              <a:t>l’informazione e formazione del lavoratore</a:t>
            </a:r>
            <a:r>
              <a:rPr lang="it-IT" sz="2000" b="1" dirty="0">
                <a:latin typeface="Times New Roman" pitchFamily="18" charset="0"/>
                <a:cs typeface="Times New Roman" pitchFamily="18" charset="0"/>
              </a:rPr>
              <a:t> </a:t>
            </a:r>
            <a:r>
              <a:rPr lang="it-IT" sz="2000" dirty="0">
                <a:latin typeface="Times New Roman" pitchFamily="18" charset="0"/>
                <a:cs typeface="Times New Roman" pitchFamily="18" charset="0"/>
              </a:rPr>
              <a:t>sui rischi da radiazioni </a:t>
            </a:r>
          </a:p>
          <a:p>
            <a:pPr marL="342900" indent="-342900"/>
            <a:endParaRPr lang="it-IT"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egnaposto numero diapositiva 3"/>
          <p:cNvSpPr>
            <a:spLocks noGrp="1"/>
          </p:cNvSpPr>
          <p:nvPr>
            <p:ph type="sldNum" sz="quarter" idx="12"/>
          </p:nvPr>
        </p:nvSpPr>
        <p:spPr/>
        <p:txBody>
          <a:bodyPr/>
          <a:lstStyle/>
          <a:p>
            <a:fld id="{02275D92-F53B-4FAD-B8FF-3FD55AD2B53F}" type="slidenum">
              <a:rPr lang="it-IT"/>
              <a:pPr/>
              <a:t>8</a:t>
            </a:fld>
            <a:endParaRPr lang="it-IT"/>
          </a:p>
        </p:txBody>
      </p:sp>
      <p:sp>
        <p:nvSpPr>
          <p:cNvPr id="5151" name="Rectangle 31"/>
          <p:cNvSpPr>
            <a:spLocks noChangeArrowheads="1"/>
          </p:cNvSpPr>
          <p:nvPr/>
        </p:nvSpPr>
        <p:spPr bwMode="auto">
          <a:xfrm>
            <a:off x="357158" y="1973555"/>
            <a:ext cx="8286808" cy="2400657"/>
          </a:xfrm>
          <a:prstGeom prst="rect">
            <a:avLst/>
          </a:prstGeom>
          <a:solidFill>
            <a:schemeClr val="accent6">
              <a:lumMod val="20000"/>
              <a:lumOff val="80000"/>
            </a:schemeClr>
          </a:solidFill>
          <a:ln w="9525">
            <a:noFill/>
            <a:miter lim="800000"/>
            <a:headEnd/>
            <a:tailEnd/>
          </a:ln>
          <a:effectLst/>
        </p:spPr>
        <p:txBody>
          <a:bodyPr wrap="square">
            <a:spAutoFit/>
          </a:bodyPr>
          <a:lstStyle/>
          <a:p>
            <a:pPr marL="457200" indent="-457200" algn="just">
              <a:spcBef>
                <a:spcPct val="50000"/>
              </a:spcBef>
              <a:buFont typeface="+mj-lt"/>
              <a:buAutoNum type="arabicPeriod" startAt="5"/>
            </a:pPr>
            <a:r>
              <a:rPr lang="it-IT" sz="2000" b="1" dirty="0">
                <a:solidFill>
                  <a:srgbClr val="FF0000"/>
                </a:solidFill>
                <a:latin typeface="Times New Roman" pitchFamily="18" charset="0"/>
                <a:cs typeface="Times New Roman" pitchFamily="18" charset="0"/>
              </a:rPr>
              <a:t>Classificare i lavoratori.</a:t>
            </a:r>
            <a:r>
              <a:rPr lang="it-IT" sz="2000" b="1" dirty="0">
                <a:latin typeface="Times New Roman" pitchFamily="18" charset="0"/>
                <a:cs typeface="Times New Roman" pitchFamily="18" charset="0"/>
              </a:rPr>
              <a:t> Q</a:t>
            </a:r>
            <a:r>
              <a:rPr lang="it-IT" sz="2000" dirty="0">
                <a:latin typeface="Times New Roman" pitchFamily="18" charset="0"/>
                <a:cs typeface="Times New Roman" pitchFamily="18" charset="0"/>
              </a:rPr>
              <a:t>uesti possono essere classificati in:</a:t>
            </a:r>
          </a:p>
          <a:p>
            <a:pPr marL="342900" indent="-342900" algn="just">
              <a:spcBef>
                <a:spcPct val="50000"/>
              </a:spcBef>
            </a:pPr>
            <a:r>
              <a:rPr lang="it-IT" sz="2000" dirty="0">
                <a:latin typeface="Times New Roman" pitchFamily="18" charset="0"/>
                <a:cs typeface="Times New Roman" pitchFamily="18" charset="0"/>
              </a:rPr>
              <a:t>	-</a:t>
            </a:r>
            <a:r>
              <a:rPr lang="it-IT" sz="2000" b="1" dirty="0">
                <a:solidFill>
                  <a:srgbClr val="FF0000"/>
                </a:solidFill>
                <a:latin typeface="Times New Roman" pitchFamily="18" charset="0"/>
                <a:cs typeface="Times New Roman" pitchFamily="18" charset="0"/>
              </a:rPr>
              <a:t> </a:t>
            </a:r>
            <a:r>
              <a:rPr lang="it-IT" sz="2000" b="1" dirty="0">
                <a:latin typeface="Times New Roman" pitchFamily="18" charset="0"/>
                <a:cs typeface="Times New Roman" pitchFamily="18" charset="0"/>
              </a:rPr>
              <a:t>Lavoratori non esposti: </a:t>
            </a:r>
            <a:r>
              <a:rPr lang="it-IT" sz="2000" dirty="0">
                <a:latin typeface="Times New Roman" pitchFamily="18" charset="0"/>
                <a:cs typeface="Times New Roman" pitchFamily="18" charset="0"/>
              </a:rPr>
              <a:t>soggetti sottoposti ad una esposizione non superiore ad uno dei limiti fissati per le persone del pubblico.</a:t>
            </a:r>
          </a:p>
          <a:p>
            <a:pPr marL="342900" indent="-342900" algn="just">
              <a:spcBef>
                <a:spcPct val="50000"/>
              </a:spcBef>
            </a:pPr>
            <a:r>
              <a:rPr lang="it-IT" sz="2000" b="1" dirty="0">
                <a:latin typeface="Times New Roman" pitchFamily="18" charset="0"/>
                <a:cs typeface="Times New Roman" pitchFamily="18" charset="0"/>
              </a:rPr>
              <a:t>	- lavoratori esposti: </a:t>
            </a:r>
            <a:r>
              <a:rPr lang="it-IT" sz="2000" dirty="0">
                <a:latin typeface="Times New Roman" pitchFamily="18" charset="0"/>
                <a:cs typeface="Times New Roman" pitchFamily="18" charset="0"/>
              </a:rPr>
              <a:t>soggetti suscettibili di una esposizione alle radiazioni ionizzanti superiore ad uno dei limiti per le persone del pubblico.</a:t>
            </a:r>
          </a:p>
          <a:p>
            <a:pPr marL="342900" indent="-342900" algn="just">
              <a:spcBef>
                <a:spcPct val="50000"/>
              </a:spcBef>
            </a:pPr>
            <a:r>
              <a:rPr lang="it-IT" sz="2000" b="1" dirty="0">
                <a:latin typeface="Times New Roman" pitchFamily="18" charset="0"/>
                <a:cs typeface="Times New Roman" pitchFamily="18" charset="0"/>
              </a:rPr>
              <a:t>	</a:t>
            </a:r>
            <a:r>
              <a:rPr lang="it-IT" sz="2000" dirty="0">
                <a:latin typeface="Times New Roman" pitchFamily="18" charset="0"/>
                <a:cs typeface="Times New Roman" pitchFamily="18" charset="0"/>
              </a:rPr>
              <a:t>Questi sono ulteriormente suddivisi nelle</a:t>
            </a:r>
            <a:r>
              <a:rPr lang="it-IT" sz="2000" b="1" dirty="0">
                <a:latin typeface="Times New Roman" pitchFamily="18" charset="0"/>
                <a:cs typeface="Times New Roman" pitchFamily="18" charset="0"/>
              </a:rPr>
              <a:t> categorie A e B. </a:t>
            </a:r>
            <a:endParaRPr lang="it-IT" sz="2000" dirty="0">
              <a:latin typeface="Times New Roman" pitchFamily="18" charset="0"/>
              <a:cs typeface="Times New Roman" pitchFamily="18" charset="0"/>
            </a:endParaRPr>
          </a:p>
        </p:txBody>
      </p:sp>
      <p:sp>
        <p:nvSpPr>
          <p:cNvPr id="32" name="Titolo 1"/>
          <p:cNvSpPr txBox="1">
            <a:spLocks/>
          </p:cNvSpPr>
          <p:nvPr/>
        </p:nvSpPr>
        <p:spPr>
          <a:xfrm>
            <a:off x="457200" y="71414"/>
            <a:ext cx="8229600" cy="1143000"/>
          </a:xfrm>
          <a:prstGeom prst="rect">
            <a:avLst/>
          </a:prstGeom>
          <a:solidFill>
            <a:schemeClr val="accent5"/>
          </a:solid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44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Esperto Qualificato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143000"/>
          </a:xfrm>
          <a:solidFill>
            <a:schemeClr val="accent5"/>
          </a:solidFill>
        </p:spPr>
        <p:txBody>
          <a:bodyPr/>
          <a:lstStyle/>
          <a:p>
            <a:r>
              <a:rPr lang="it-IT" dirty="0" smtClean="0">
                <a:latin typeface="Times New Roman" pitchFamily="18" charset="0"/>
                <a:cs typeface="Times New Roman" pitchFamily="18" charset="0"/>
              </a:rPr>
              <a:t>Limiti di dose individuale</a:t>
            </a:r>
            <a:endParaRPr lang="it-IT" dirty="0">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fld id="{123328F0-0565-4EBF-9E3B-D4E1A6ECF69B}" type="slidenum">
              <a:rPr lang="it-IT" smtClean="0"/>
              <a:pPr/>
              <a:t>9</a:t>
            </a:fld>
            <a:endParaRPr lang="it-IT"/>
          </a:p>
        </p:txBody>
      </p:sp>
      <p:graphicFrame>
        <p:nvGraphicFramePr>
          <p:cNvPr id="4" name="Group 3"/>
          <p:cNvGraphicFramePr>
            <a:graphicFrameLocks noGrp="1"/>
          </p:cNvGraphicFramePr>
          <p:nvPr/>
        </p:nvGraphicFramePr>
        <p:xfrm>
          <a:off x="214282" y="1500174"/>
          <a:ext cx="8643966" cy="3105151"/>
        </p:xfrm>
        <a:graphic>
          <a:graphicData uri="http://schemas.openxmlformats.org/drawingml/2006/table">
            <a:tbl>
              <a:tblPr/>
              <a:tblGrid>
                <a:gridCol w="2750680"/>
                <a:gridCol w="2160992"/>
                <a:gridCol w="1866147"/>
                <a:gridCol w="1866147"/>
              </a:tblGrid>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lbertus MT"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rgbClr val="FF0000"/>
                          </a:solidFill>
                          <a:effectLst/>
                          <a:latin typeface="Albertus MT" pitchFamily="18" charset="0"/>
                        </a:rPr>
                        <a:t>Categoria A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smtClean="0">
                          <a:ln>
                            <a:noFill/>
                          </a:ln>
                          <a:solidFill>
                            <a:srgbClr val="FF0000"/>
                          </a:solidFill>
                          <a:effectLst/>
                          <a:latin typeface="Albertus MT" pitchFamily="18" charset="0"/>
                        </a:rPr>
                        <a:t>Categoria 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smtClean="0">
                          <a:ln>
                            <a:noFill/>
                          </a:ln>
                          <a:solidFill>
                            <a:srgbClr val="FF0000"/>
                          </a:solidFill>
                          <a:effectLst/>
                          <a:latin typeface="Albertus MT" pitchFamily="18" charset="0"/>
                        </a:rPr>
                        <a:t>Non esposti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lbertus MT" pitchFamily="18" charset="0"/>
                        </a:rPr>
                        <a:t>equivalente di dose efficace </a:t>
                      </a:r>
                      <a:r>
                        <a:rPr kumimoji="0" lang="it-IT" sz="1400" b="1" i="0" u="none" strike="noStrike" cap="none" normalizeH="0" baseline="0" dirty="0" smtClean="0">
                          <a:ln>
                            <a:noFill/>
                          </a:ln>
                          <a:solidFill>
                            <a:schemeClr val="tx1"/>
                          </a:solidFill>
                          <a:effectLst/>
                          <a:latin typeface="Albertus MT" pitchFamily="18" charset="0"/>
                        </a:rPr>
                        <a:t>(</a:t>
                      </a:r>
                      <a:r>
                        <a:rPr kumimoji="0" lang="it-IT" sz="1400" b="1" i="0" u="none" strike="noStrike" cap="none" normalizeH="0" baseline="0" dirty="0" err="1" smtClean="0">
                          <a:ln>
                            <a:noFill/>
                          </a:ln>
                          <a:solidFill>
                            <a:schemeClr val="tx1"/>
                          </a:solidFill>
                          <a:effectLst/>
                          <a:latin typeface="Albertus MT" pitchFamily="18" charset="0"/>
                        </a:rPr>
                        <a:t>mSv</a:t>
                      </a:r>
                      <a:r>
                        <a:rPr kumimoji="0" lang="it-IT" sz="1400" b="1" i="0" u="none" strike="noStrike" cap="none" normalizeH="0" baseline="0" dirty="0" smtClean="0">
                          <a:ln>
                            <a:noFill/>
                          </a:ln>
                          <a:solidFill>
                            <a:schemeClr val="tx1"/>
                          </a:solidFill>
                          <a:effectLst/>
                          <a:latin typeface="Albertus MT" pitchFamily="18" charset="0"/>
                        </a:rPr>
                        <a:t>/anno)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smtClean="0">
                          <a:ln>
                            <a:noFill/>
                          </a:ln>
                          <a:solidFill>
                            <a:schemeClr val="tx1"/>
                          </a:solidFill>
                          <a:effectLst/>
                          <a:latin typeface="Albertus MT" pitchFamily="18" charset="0"/>
                        </a:rPr>
                        <a:t>6 &lt; H &lt;20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smtClean="0">
                          <a:ln>
                            <a:noFill/>
                          </a:ln>
                          <a:solidFill>
                            <a:schemeClr val="tx1"/>
                          </a:solidFill>
                          <a:effectLst/>
                          <a:latin typeface="Albertus MT" pitchFamily="18" charset="0"/>
                        </a:rPr>
                        <a:t>1 &lt; H &lt;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smtClean="0">
                          <a:ln>
                            <a:noFill/>
                          </a:ln>
                          <a:solidFill>
                            <a:schemeClr val="tx1"/>
                          </a:solidFill>
                          <a:effectLst/>
                          <a:latin typeface="Albertus MT" pitchFamily="18" charset="0"/>
                        </a:rPr>
                        <a:t>&lt;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lbertus MT" pitchFamily="18" charset="0"/>
                        </a:rPr>
                        <a:t>Per il cristallino </a:t>
                      </a:r>
                      <a:r>
                        <a:rPr kumimoji="0" lang="it-IT" sz="1400" b="1" i="0" u="none" strike="noStrike" cap="none" normalizeH="0" baseline="0" smtClean="0">
                          <a:ln>
                            <a:noFill/>
                          </a:ln>
                          <a:solidFill>
                            <a:schemeClr val="tx1"/>
                          </a:solidFill>
                          <a:effectLst/>
                          <a:latin typeface="Albertus MT" pitchFamily="18" charset="0"/>
                        </a:rPr>
                        <a:t>(mSv/anno)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smtClean="0">
                          <a:ln>
                            <a:noFill/>
                          </a:ln>
                          <a:solidFill>
                            <a:schemeClr val="tx1"/>
                          </a:solidFill>
                          <a:effectLst/>
                          <a:latin typeface="Albertus MT" pitchFamily="18" charset="0"/>
                        </a:rPr>
                        <a:t>45 &lt; H &lt;150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smtClean="0">
                          <a:ln>
                            <a:noFill/>
                          </a:ln>
                          <a:solidFill>
                            <a:schemeClr val="tx1"/>
                          </a:solidFill>
                          <a:effectLst/>
                          <a:latin typeface="Albertus MT" pitchFamily="18" charset="0"/>
                        </a:rPr>
                        <a:t>15 &lt; H &lt; 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smtClean="0">
                          <a:ln>
                            <a:noFill/>
                          </a:ln>
                          <a:solidFill>
                            <a:schemeClr val="tx1"/>
                          </a:solidFill>
                          <a:effectLst/>
                          <a:latin typeface="Albertus MT" pitchFamily="18" charset="0"/>
                        </a:rPr>
                        <a:t>&lt; 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lbertus MT" pitchFamily="18" charset="0"/>
                        </a:rPr>
                        <a:t>Per la pelle, mani, avambracci, piedi, caviglie </a:t>
                      </a:r>
                      <a:r>
                        <a:rPr kumimoji="0" lang="it-IT" sz="1400" b="1" i="0" u="none" strike="noStrike" cap="none" normalizeH="0" baseline="0" smtClean="0">
                          <a:ln>
                            <a:noFill/>
                          </a:ln>
                          <a:solidFill>
                            <a:schemeClr val="tx1"/>
                          </a:solidFill>
                          <a:effectLst/>
                          <a:latin typeface="Albertus MT" pitchFamily="18" charset="0"/>
                        </a:rPr>
                        <a:t>(mSv/anno)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smtClean="0">
                          <a:ln>
                            <a:noFill/>
                          </a:ln>
                          <a:solidFill>
                            <a:schemeClr val="tx1"/>
                          </a:solidFill>
                          <a:effectLst/>
                          <a:latin typeface="Albertus MT" pitchFamily="18" charset="0"/>
                        </a:rPr>
                        <a:t>150 &lt; H &lt;500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lbertus MT" pitchFamily="18" charset="0"/>
                        </a:rPr>
                        <a:t>50 &lt; H &lt; 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smtClean="0">
                          <a:ln>
                            <a:noFill/>
                          </a:ln>
                          <a:solidFill>
                            <a:schemeClr val="tx1"/>
                          </a:solidFill>
                          <a:effectLst/>
                          <a:latin typeface="Albertus MT" pitchFamily="18" charset="0"/>
                        </a:rPr>
                        <a:t>&lt; 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400" b="1" i="0" u="none" strike="noStrike" cap="none" normalizeH="0" baseline="0" dirty="0" smtClean="0">
                          <a:ln>
                            <a:noFill/>
                          </a:ln>
                          <a:solidFill>
                            <a:schemeClr val="tx1"/>
                          </a:solidFill>
                          <a:effectLst/>
                          <a:latin typeface="Albertus MT" pitchFamily="18" charset="0"/>
                        </a:rPr>
                        <a:t>Sorveglianza Fisica </a:t>
                      </a:r>
                      <a:r>
                        <a:rPr kumimoji="0" lang="it-IT" sz="1400" b="1" i="0" u="none" strike="noStrike" cap="none" normalizeH="0" baseline="0" dirty="0" err="1" smtClean="0">
                          <a:ln>
                            <a:noFill/>
                          </a:ln>
                          <a:solidFill>
                            <a:schemeClr val="tx1"/>
                          </a:solidFill>
                          <a:effectLst/>
                          <a:latin typeface="Albertus MT" pitchFamily="18" charset="0"/>
                        </a:rPr>
                        <a:t>indiv</a:t>
                      </a:r>
                      <a:r>
                        <a:rPr kumimoji="0" lang="it-IT" sz="1400" b="1" i="0" u="none" strike="noStrike" cap="none" normalizeH="0" baseline="0" dirty="0" smtClean="0">
                          <a:ln>
                            <a:noFill/>
                          </a:ln>
                          <a:solidFill>
                            <a:schemeClr val="tx1"/>
                          </a:solidFill>
                          <a:effectLst/>
                          <a:latin typeface="Albertus MT" pitchFamily="18"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lbertus MT" pitchFamily="18" charset="0"/>
                        </a:rPr>
                        <a:t>SI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lbertus MT" pitchFamily="18" charset="0"/>
                        </a:rPr>
                        <a:t>SI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smtClean="0">
                          <a:ln>
                            <a:noFill/>
                          </a:ln>
                          <a:solidFill>
                            <a:schemeClr val="tx1"/>
                          </a:solidFill>
                          <a:effectLst/>
                          <a:latin typeface="Albertus MT" pitchFamily="18" charset="0"/>
                        </a:rPr>
                        <a:t>Dipende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400" b="1" i="0" u="none" strike="noStrike" cap="none" normalizeH="0" baseline="0" dirty="0" smtClean="0">
                          <a:ln>
                            <a:noFill/>
                          </a:ln>
                          <a:solidFill>
                            <a:schemeClr val="tx1"/>
                          </a:solidFill>
                          <a:effectLst/>
                          <a:latin typeface="Albertus MT" pitchFamily="18" charset="0"/>
                        </a:rPr>
                        <a:t>Visita medica/anno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lbertus MT"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lbertus MT"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smtClean="0">
                          <a:ln>
                            <a:noFill/>
                          </a:ln>
                          <a:solidFill>
                            <a:schemeClr val="tx1"/>
                          </a:solidFill>
                          <a:effectLst/>
                          <a:latin typeface="Albertus MT" pitchFamily="18" charset="0"/>
                        </a:rPr>
                        <a:t>no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 Box 30"/>
          <p:cNvSpPr txBox="1">
            <a:spLocks noChangeArrowheads="1"/>
          </p:cNvSpPr>
          <p:nvPr/>
        </p:nvSpPr>
        <p:spPr bwMode="auto">
          <a:xfrm>
            <a:off x="357158" y="5715016"/>
            <a:ext cx="7858180" cy="590550"/>
          </a:xfrm>
          <a:prstGeom prst="rect">
            <a:avLst/>
          </a:prstGeom>
          <a:noFill/>
          <a:ln w="9525">
            <a:solidFill>
              <a:schemeClr val="tx1"/>
            </a:solidFill>
            <a:miter lim="800000"/>
            <a:headEnd/>
            <a:tailEnd/>
          </a:ln>
          <a:effectLst/>
        </p:spPr>
        <p:txBody>
          <a:bodyPr wrap="square">
            <a:spAutoFit/>
          </a:bodyPr>
          <a:lstStyle/>
          <a:p>
            <a:pPr algn="just">
              <a:spcBef>
                <a:spcPct val="50000"/>
              </a:spcBef>
            </a:pPr>
            <a:r>
              <a:rPr lang="it-IT" sz="1600" dirty="0">
                <a:latin typeface="Times New Roman" pitchFamily="18" charset="0"/>
                <a:cs typeface="Times New Roman" pitchFamily="18" charset="0"/>
              </a:rPr>
              <a:t>Misure di </a:t>
            </a:r>
            <a:r>
              <a:rPr lang="it-IT" sz="1600" b="1" dirty="0">
                <a:latin typeface="Times New Roman" pitchFamily="18" charset="0"/>
                <a:cs typeface="Times New Roman" pitchFamily="18" charset="0"/>
              </a:rPr>
              <a:t>dosimetria ambientale</a:t>
            </a:r>
            <a:r>
              <a:rPr lang="it-IT" sz="1600" dirty="0">
                <a:latin typeface="Times New Roman" pitchFamily="18" charset="0"/>
                <a:cs typeface="Times New Roman" pitchFamily="18" charset="0"/>
              </a:rPr>
              <a:t> e/o </a:t>
            </a:r>
            <a:r>
              <a:rPr lang="it-IT" sz="1600" b="1" dirty="0">
                <a:latin typeface="Times New Roman" pitchFamily="18" charset="0"/>
                <a:cs typeface="Times New Roman" pitchFamily="18" charset="0"/>
              </a:rPr>
              <a:t>individuale</a:t>
            </a:r>
            <a:r>
              <a:rPr lang="it-IT" sz="1600" dirty="0">
                <a:latin typeface="Times New Roman" pitchFamily="18" charset="0"/>
                <a:cs typeface="Times New Roman" pitchFamily="18" charset="0"/>
              </a:rPr>
              <a:t> dovranno verificare che tali limiti di dose vengano rispettati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2114</TotalTime>
  <Words>1881</Words>
  <Application>Microsoft Office PowerPoint</Application>
  <PresentationFormat>Presentazione su schermo (4:3)</PresentationFormat>
  <Paragraphs>234</Paragraphs>
  <Slides>27</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27</vt:i4>
      </vt:variant>
    </vt:vector>
  </HeadingPairs>
  <TitlesOfParts>
    <vt:vector size="29" baseType="lpstr">
      <vt:lpstr>Struttura predefinita</vt:lpstr>
      <vt:lpstr>Equation</vt:lpstr>
      <vt:lpstr>RADIOPROTEZIONE: COSA e QUANDO</vt:lpstr>
      <vt:lpstr>Diapositiva 2</vt:lpstr>
      <vt:lpstr>Diapositiva 3</vt:lpstr>
      <vt:lpstr>Diapositiva 4</vt:lpstr>
      <vt:lpstr>Diapositiva 5</vt:lpstr>
      <vt:lpstr>Diapositiva 6</vt:lpstr>
      <vt:lpstr>Esperto Qualificato (1)</vt:lpstr>
      <vt:lpstr>Diapositiva 8</vt:lpstr>
      <vt:lpstr>Limiti di dose individuale</vt:lpstr>
      <vt:lpstr>Diapositiva 10</vt:lpstr>
      <vt:lpstr>Diapositiva 11</vt:lpstr>
      <vt:lpstr>Diapositiva 12</vt:lpstr>
      <vt:lpstr>Tutele Particolari</vt:lpstr>
      <vt:lpstr>Diapositiva 14</vt:lpstr>
      <vt:lpstr>Diapositiva 15</vt:lpstr>
      <vt:lpstr>Diapositiva 16</vt:lpstr>
      <vt:lpstr>Normativa per la concentrazioni di radon nelle abitazioni</vt:lpstr>
      <vt:lpstr>Normativa per la concentrazioni di radon nelle abitazioni</vt:lpstr>
      <vt:lpstr>Possibili azioni di rimedio (1)</vt:lpstr>
      <vt:lpstr>Possibili azioni di rimedio (2)</vt:lpstr>
      <vt:lpstr>PROTEZIONE DALLE RADIAZIONI</vt:lpstr>
      <vt:lpstr>RADIOPROTEZIONE: MEZZI DI PROTEZIONE MACCHINA RADIOGENA</vt:lpstr>
      <vt:lpstr>RADIOPROTEZIONE: MEZZI DI PROTEZIONE</vt:lpstr>
      <vt:lpstr>Diapositiva 24</vt:lpstr>
      <vt:lpstr>Diapositiva 25</vt:lpstr>
      <vt:lpstr>Diapositiva 26</vt:lpstr>
      <vt:lpstr>Diapositiva 27</vt:lpstr>
    </vt:vector>
  </TitlesOfParts>
  <Company>xxx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pugliese</dc:creator>
  <cp:lastModifiedBy>Gabriella</cp:lastModifiedBy>
  <cp:revision>82</cp:revision>
  <dcterms:created xsi:type="dcterms:W3CDTF">2005-03-08T11:49:33Z</dcterms:created>
  <dcterms:modified xsi:type="dcterms:W3CDTF">2010-01-14T13:48:52Z</dcterms:modified>
</cp:coreProperties>
</file>