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88" r:id="rId2"/>
    <p:sldId id="293" r:id="rId3"/>
    <p:sldId id="294" r:id="rId4"/>
    <p:sldId id="291" r:id="rId5"/>
    <p:sldId id="297" r:id="rId6"/>
    <p:sldId id="300" r:id="rId7"/>
    <p:sldId id="301" r:id="rId8"/>
    <p:sldId id="302" r:id="rId9"/>
    <p:sldId id="289" r:id="rId10"/>
    <p:sldId id="292" r:id="rId11"/>
    <p:sldId id="306" r:id="rId12"/>
    <p:sldId id="303" r:id="rId13"/>
    <p:sldId id="304" r:id="rId14"/>
    <p:sldId id="307" r:id="rId15"/>
    <p:sldId id="308" r:id="rId16"/>
    <p:sldId id="305" r:id="rId17"/>
    <p:sldId id="309" r:id="rId18"/>
    <p:sldId id="298" r:id="rId19"/>
    <p:sldId id="299" r:id="rId20"/>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0" d="100"/>
          <a:sy n="80" d="100"/>
        </p:scale>
        <p:origin x="-552"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03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it-IT"/>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it-IT"/>
          </a:p>
        </p:txBody>
      </p:sp>
      <p:sp>
        <p:nvSpPr>
          <p:cNvPr id="645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it-IT"/>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5D2A9B92-BC74-4050-A5EB-D7CF5B5803F7}"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en-US"/>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E7AC2EAC-C125-44AB-B8E7-71B7CF89CA29}"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8006174A-A0BA-46DD-91BA-13D9C819BCAC}"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2238A3E8-282F-4412-BBC9-2E132BD7CDF5}"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A5437FE8-AA18-4C23-A11B-9D4215211359}"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en-US"/>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E0DCA5F5-7519-4AA9-9DE0-8C0AC19FFFED}"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D28DCBFA-B54C-4402-AA10-FEE7DB6A29F6}"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p>
        </p:txBody>
      </p:sp>
      <p:sp>
        <p:nvSpPr>
          <p:cNvPr id="9" name="Rectangle 6"/>
          <p:cNvSpPr>
            <a:spLocks noGrp="1" noChangeArrowheads="1"/>
          </p:cNvSpPr>
          <p:nvPr>
            <p:ph type="sldNum" sz="quarter" idx="12"/>
          </p:nvPr>
        </p:nvSpPr>
        <p:spPr>
          <a:ln/>
        </p:spPr>
        <p:txBody>
          <a:bodyPr/>
          <a:lstStyle>
            <a:lvl1pPr>
              <a:defRPr/>
            </a:lvl1pPr>
          </a:lstStyle>
          <a:p>
            <a:pPr>
              <a:defRPr/>
            </a:pPr>
            <a:fld id="{720D2512-E9B7-4BD4-9C32-7F2802265DEA}"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p>
        </p:txBody>
      </p:sp>
      <p:sp>
        <p:nvSpPr>
          <p:cNvPr id="5" name="Rectangle 6"/>
          <p:cNvSpPr>
            <a:spLocks noGrp="1" noChangeArrowheads="1"/>
          </p:cNvSpPr>
          <p:nvPr>
            <p:ph type="sldNum" sz="quarter" idx="12"/>
          </p:nvPr>
        </p:nvSpPr>
        <p:spPr>
          <a:ln/>
        </p:spPr>
        <p:txBody>
          <a:bodyPr/>
          <a:lstStyle>
            <a:lvl1pPr>
              <a:defRPr/>
            </a:lvl1pPr>
          </a:lstStyle>
          <a:p>
            <a:pPr>
              <a:defRPr/>
            </a:pPr>
            <a:fld id="{AC8DAF2D-5F95-4D00-9226-30996F5C3681}"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p>
        </p:txBody>
      </p:sp>
      <p:sp>
        <p:nvSpPr>
          <p:cNvPr id="4" name="Rectangle 6"/>
          <p:cNvSpPr>
            <a:spLocks noGrp="1" noChangeArrowheads="1"/>
          </p:cNvSpPr>
          <p:nvPr>
            <p:ph type="sldNum" sz="quarter" idx="12"/>
          </p:nvPr>
        </p:nvSpPr>
        <p:spPr>
          <a:ln/>
        </p:spPr>
        <p:txBody>
          <a:bodyPr/>
          <a:lstStyle>
            <a:lvl1pPr>
              <a:defRPr/>
            </a:lvl1pPr>
          </a:lstStyle>
          <a:p>
            <a:pPr>
              <a:defRPr/>
            </a:pPr>
            <a:fld id="{51474E9D-0C4A-40E3-B019-516B5AC8E52C}"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en-US"/>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CFF285F6-7D2A-40B0-844E-05E28FC3883B}"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en-US"/>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C84A6F7B-28BB-4256-A92E-1CBAC78C8B22}"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536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it-I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it-I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0A114A1D-C4BF-409D-A361-B8023271BC2F}"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6.xml"/><Relationship Id="rId1" Type="http://schemas.openxmlformats.org/officeDocument/2006/relationships/vmlDrawing" Target="../drawings/vmlDrawing4.vml"/><Relationship Id="rId5" Type="http://schemas.openxmlformats.org/officeDocument/2006/relationships/image" Target="../media/image15.png"/><Relationship Id="rId4" Type="http://schemas.openxmlformats.org/officeDocument/2006/relationships/oleObject" Target="../embeddings/oleObject6.bin"/></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egnaposto numero diapositiva 1"/>
          <p:cNvSpPr>
            <a:spLocks noGrp="1"/>
          </p:cNvSpPr>
          <p:nvPr>
            <p:ph type="sldNum" sz="quarter" idx="12"/>
          </p:nvPr>
        </p:nvSpPr>
        <p:spPr>
          <a:noFill/>
        </p:spPr>
        <p:txBody>
          <a:bodyPr/>
          <a:lstStyle/>
          <a:p>
            <a:fld id="{F15878CB-DF49-44C0-8392-FBFE627E62A8}" type="slidenum">
              <a:rPr lang="it-IT" smtClean="0"/>
              <a:pPr/>
              <a:t>1</a:t>
            </a:fld>
            <a:endParaRPr lang="it-IT" smtClean="0"/>
          </a:p>
        </p:txBody>
      </p:sp>
      <p:sp>
        <p:nvSpPr>
          <p:cNvPr id="17420" name="Rectangle 4"/>
          <p:cNvSpPr>
            <a:spLocks noChangeArrowheads="1"/>
          </p:cNvSpPr>
          <p:nvPr/>
        </p:nvSpPr>
        <p:spPr bwMode="auto">
          <a:xfrm>
            <a:off x="457200" y="115888"/>
            <a:ext cx="8229600" cy="561975"/>
          </a:xfrm>
          <a:prstGeom prst="rect">
            <a:avLst/>
          </a:prstGeom>
          <a:solidFill>
            <a:schemeClr val="accent5"/>
          </a:solidFill>
          <a:ln w="9525">
            <a:noFill/>
            <a:miter lim="800000"/>
            <a:headEnd/>
            <a:tailEnd/>
          </a:ln>
        </p:spPr>
        <p:txBody>
          <a:bodyPr anchor="ctr"/>
          <a:lstStyle/>
          <a:p>
            <a:pPr algn="ctr"/>
            <a:r>
              <a:rPr lang="it-IT" sz="3200" b="1" dirty="0" smtClean="0">
                <a:solidFill>
                  <a:srgbClr val="FF3300"/>
                </a:solidFill>
                <a:latin typeface="Times New Roman" pitchFamily="18" charset="0"/>
              </a:rPr>
              <a:t>Schermature</a:t>
            </a:r>
            <a:endParaRPr lang="it-IT" sz="3200" b="1" dirty="0">
              <a:solidFill>
                <a:srgbClr val="FF3300"/>
              </a:solidFill>
              <a:latin typeface="Times New Roman" pitchFamily="18" charset="0"/>
            </a:endParaRPr>
          </a:p>
        </p:txBody>
      </p:sp>
      <p:sp>
        <p:nvSpPr>
          <p:cNvPr id="86" name="Rettangolo 85"/>
          <p:cNvSpPr/>
          <p:nvPr/>
        </p:nvSpPr>
        <p:spPr>
          <a:xfrm>
            <a:off x="285720" y="928670"/>
            <a:ext cx="8501122" cy="1477328"/>
          </a:xfrm>
          <a:prstGeom prst="rect">
            <a:avLst/>
          </a:prstGeom>
          <a:solidFill>
            <a:schemeClr val="accent1"/>
          </a:solidFill>
        </p:spPr>
        <p:txBody>
          <a:bodyPr wrap="square">
            <a:spAutoFit/>
          </a:bodyPr>
          <a:lstStyle/>
          <a:p>
            <a:pPr algn="just"/>
            <a:r>
              <a:rPr lang="it-IT" dirty="0" smtClean="0">
                <a:latin typeface="Times New Roman" pitchFamily="18" charset="0"/>
                <a:cs typeface="Times New Roman" pitchFamily="18" charset="0"/>
              </a:rPr>
              <a:t>Per diminuire la esposizione alle radiazioni ionizzanti si agisce su tre </a:t>
            </a:r>
            <a:r>
              <a:rPr lang="en-US" dirty="0" err="1" smtClean="0">
                <a:latin typeface="Times New Roman" pitchFamily="18" charset="0"/>
                <a:cs typeface="Times New Roman" pitchFamily="18" charset="0"/>
              </a:rPr>
              <a:t>fattori</a:t>
            </a:r>
            <a:r>
              <a:rPr lang="en-US" dirty="0" smtClean="0">
                <a:latin typeface="Times New Roman" pitchFamily="18" charset="0"/>
                <a:cs typeface="Times New Roman" pitchFamily="18" charset="0"/>
              </a:rPr>
              <a:t>:</a:t>
            </a:r>
          </a:p>
          <a:p>
            <a:pPr algn="just"/>
            <a:endParaRPr lang="en-US" dirty="0" smtClean="0">
              <a:latin typeface="Times New Roman" pitchFamily="18" charset="0"/>
              <a:cs typeface="Times New Roman" pitchFamily="18" charset="0"/>
            </a:endParaRPr>
          </a:p>
          <a:p>
            <a:pPr marL="342900" indent="-342900" algn="just">
              <a:buFont typeface="+mj-lt"/>
              <a:buAutoNum type="arabicPeriod"/>
            </a:pPr>
            <a:r>
              <a:rPr lang="it-IT" dirty="0" smtClean="0">
                <a:latin typeface="Times New Roman" pitchFamily="18" charset="0"/>
                <a:cs typeface="Times New Roman" pitchFamily="18" charset="0"/>
              </a:rPr>
              <a:t>il tempo di esposizione, </a:t>
            </a:r>
          </a:p>
          <a:p>
            <a:pPr marL="342900" indent="-342900" algn="just">
              <a:buFont typeface="+mj-lt"/>
              <a:buAutoNum type="arabicPeriod"/>
            </a:pPr>
            <a:r>
              <a:rPr lang="it-IT" dirty="0" smtClean="0">
                <a:latin typeface="Times New Roman" pitchFamily="18" charset="0"/>
                <a:cs typeface="Times New Roman" pitchFamily="18" charset="0"/>
              </a:rPr>
              <a:t>la distanza dalla sorgente</a:t>
            </a:r>
          </a:p>
          <a:p>
            <a:pPr marL="342900" indent="-342900" algn="just">
              <a:buFont typeface="+mj-lt"/>
              <a:buAutoNum type="arabicPeriod"/>
            </a:pPr>
            <a:r>
              <a:rPr lang="it-IT" dirty="0" smtClean="0">
                <a:latin typeface="Times New Roman" pitchFamily="18" charset="0"/>
                <a:cs typeface="Times New Roman" pitchFamily="18" charset="0"/>
              </a:rPr>
              <a:t>l’interposizione di una schermatura tra la sorgente ed il luogo che si vuole proteggere.</a:t>
            </a:r>
            <a:endParaRPr lang="en-US" dirty="0">
              <a:latin typeface="Times New Roman" pitchFamily="18" charset="0"/>
              <a:cs typeface="Times New Roman" pitchFamily="18" charset="0"/>
            </a:endParaRPr>
          </a:p>
        </p:txBody>
      </p:sp>
      <p:sp>
        <p:nvSpPr>
          <p:cNvPr id="87" name="Text Box 2"/>
          <p:cNvSpPr txBox="1">
            <a:spLocks noChangeArrowheads="1"/>
          </p:cNvSpPr>
          <p:nvPr/>
        </p:nvSpPr>
        <p:spPr bwMode="auto">
          <a:xfrm>
            <a:off x="857224" y="3000372"/>
            <a:ext cx="6500826" cy="400110"/>
          </a:xfrm>
          <a:prstGeom prst="rect">
            <a:avLst/>
          </a:prstGeom>
          <a:noFill/>
          <a:ln w="9525">
            <a:noFill/>
            <a:miter lim="800000"/>
            <a:headEnd/>
            <a:tailEnd/>
          </a:ln>
          <a:effectLst/>
        </p:spPr>
        <p:txBody>
          <a:bodyPr wrap="square">
            <a:spAutoFit/>
          </a:bodyPr>
          <a:lstStyle/>
          <a:p>
            <a:pPr algn="ctr"/>
            <a:r>
              <a:rPr lang="it-IT" sz="2000" dirty="0">
                <a:solidFill>
                  <a:srgbClr val="0000FF"/>
                </a:solidFill>
                <a:latin typeface="Times New Roman" pitchFamily="18" charset="0"/>
                <a:cs typeface="Times New Roman" pitchFamily="18" charset="0"/>
              </a:rPr>
              <a:t>PROGETTAZIONE </a:t>
            </a:r>
            <a:r>
              <a:rPr lang="it-IT" sz="2000" dirty="0" err="1">
                <a:solidFill>
                  <a:srgbClr val="0000FF"/>
                </a:solidFill>
                <a:latin typeface="Times New Roman" pitchFamily="18" charset="0"/>
                <a:cs typeface="Times New Roman" pitchFamily="18" charset="0"/>
              </a:rPr>
              <a:t>DI</a:t>
            </a:r>
            <a:r>
              <a:rPr lang="it-IT" sz="2000" dirty="0">
                <a:solidFill>
                  <a:srgbClr val="0000FF"/>
                </a:solidFill>
                <a:latin typeface="Times New Roman" pitchFamily="18" charset="0"/>
                <a:cs typeface="Times New Roman" pitchFamily="18" charset="0"/>
              </a:rPr>
              <a:t> SCHERMATURE </a:t>
            </a:r>
          </a:p>
        </p:txBody>
      </p:sp>
      <p:sp>
        <p:nvSpPr>
          <p:cNvPr id="88" name="Text Box 3"/>
          <p:cNvSpPr txBox="1">
            <a:spLocks noChangeArrowheads="1"/>
          </p:cNvSpPr>
          <p:nvPr/>
        </p:nvSpPr>
        <p:spPr bwMode="auto">
          <a:xfrm>
            <a:off x="285720" y="3714752"/>
            <a:ext cx="8458200" cy="2862322"/>
          </a:xfrm>
          <a:prstGeom prst="rect">
            <a:avLst/>
          </a:prstGeom>
          <a:solidFill>
            <a:schemeClr val="accent5"/>
          </a:solidFill>
          <a:ln w="9525">
            <a:noFill/>
            <a:miter lim="800000"/>
            <a:headEnd/>
            <a:tailEnd/>
          </a:ln>
          <a:effectLst/>
        </p:spPr>
        <p:txBody>
          <a:bodyPr>
            <a:spAutoFit/>
          </a:bodyPr>
          <a:lstStyle/>
          <a:p>
            <a:pPr marL="1371600" lvl="2" indent="-457200">
              <a:buFontTx/>
              <a:buAutoNum type="arabicPeriod"/>
            </a:pPr>
            <a:r>
              <a:rPr lang="it-IT" dirty="0">
                <a:latin typeface="Times New Roman" pitchFamily="18" charset="0"/>
                <a:cs typeface="Times New Roman" pitchFamily="18" charset="0"/>
              </a:rPr>
              <a:t>SCEGLIERE I LIVELLI </a:t>
            </a:r>
            <a:r>
              <a:rPr lang="it-IT" dirty="0" err="1">
                <a:latin typeface="Times New Roman" pitchFamily="18" charset="0"/>
                <a:cs typeface="Times New Roman" pitchFamily="18" charset="0"/>
              </a:rPr>
              <a:t>DI</a:t>
            </a:r>
            <a:r>
              <a:rPr lang="it-IT" dirty="0">
                <a:latin typeface="Times New Roman" pitchFamily="18" charset="0"/>
                <a:cs typeface="Times New Roman" pitchFamily="18" charset="0"/>
              </a:rPr>
              <a:t> RADIAZIONE CHE SI DESIDERA OTTENERE NEGLI AMBIENTI </a:t>
            </a:r>
            <a:r>
              <a:rPr lang="it-IT" dirty="0" smtClean="0">
                <a:latin typeface="Times New Roman" pitchFamily="18" charset="0"/>
                <a:cs typeface="Times New Roman" pitchFamily="18" charset="0"/>
              </a:rPr>
              <a:t>PROTETTI</a:t>
            </a:r>
          </a:p>
          <a:p>
            <a:pPr marL="1371600" lvl="2" indent="-457200">
              <a:buFontTx/>
              <a:buAutoNum type="arabicPeriod"/>
            </a:pPr>
            <a:endParaRPr lang="it-IT" dirty="0" smtClean="0">
              <a:latin typeface="Times New Roman" pitchFamily="18" charset="0"/>
              <a:cs typeface="Times New Roman" pitchFamily="18" charset="0"/>
            </a:endParaRPr>
          </a:p>
          <a:p>
            <a:pPr marL="1371600" lvl="2" indent="-457200">
              <a:buFontTx/>
              <a:buAutoNum type="arabicPeriod"/>
            </a:pPr>
            <a:r>
              <a:rPr lang="it-IT" dirty="0" smtClean="0">
                <a:latin typeface="Times New Roman" pitchFamily="18" charset="0"/>
                <a:cs typeface="Times New Roman" pitchFamily="18" charset="0"/>
              </a:rPr>
              <a:t>ANALIZZARE </a:t>
            </a:r>
            <a:r>
              <a:rPr lang="it-IT" dirty="0">
                <a:latin typeface="Times New Roman" pitchFamily="18" charset="0"/>
                <a:cs typeface="Times New Roman" pitchFamily="18" charset="0"/>
              </a:rPr>
              <a:t>LE CARATTERISTICHE DEL CAMPO </a:t>
            </a:r>
            <a:r>
              <a:rPr lang="it-IT" dirty="0" err="1">
                <a:latin typeface="Times New Roman" pitchFamily="18" charset="0"/>
                <a:cs typeface="Times New Roman" pitchFamily="18" charset="0"/>
              </a:rPr>
              <a:t>DI</a:t>
            </a:r>
            <a:r>
              <a:rPr lang="it-IT" dirty="0">
                <a:latin typeface="Times New Roman" pitchFamily="18" charset="0"/>
                <a:cs typeface="Times New Roman" pitchFamily="18" charset="0"/>
              </a:rPr>
              <a:t> </a:t>
            </a:r>
            <a:r>
              <a:rPr lang="it-IT" dirty="0" smtClean="0">
                <a:latin typeface="Times New Roman" pitchFamily="18" charset="0"/>
                <a:cs typeface="Times New Roman" pitchFamily="18" charset="0"/>
              </a:rPr>
              <a:t>RADIAZIONE</a:t>
            </a:r>
          </a:p>
          <a:p>
            <a:pPr marL="1371600" lvl="2" indent="-457200">
              <a:buFontTx/>
              <a:buAutoNum type="arabicPeriod"/>
            </a:pPr>
            <a:endParaRPr lang="it-IT" dirty="0" smtClean="0">
              <a:latin typeface="Times New Roman" pitchFamily="18" charset="0"/>
              <a:cs typeface="Times New Roman" pitchFamily="18" charset="0"/>
            </a:endParaRPr>
          </a:p>
          <a:p>
            <a:pPr marL="1371600" lvl="2" indent="-457200">
              <a:buFontTx/>
              <a:buAutoNum type="arabicPeriod"/>
            </a:pPr>
            <a:r>
              <a:rPr lang="it-IT" dirty="0" smtClean="0">
                <a:latin typeface="Times New Roman" pitchFamily="18" charset="0"/>
                <a:cs typeface="Times New Roman" pitchFamily="18" charset="0"/>
              </a:rPr>
              <a:t>PROGETTARE </a:t>
            </a:r>
            <a:r>
              <a:rPr lang="it-IT" dirty="0">
                <a:latin typeface="Times New Roman" pitchFamily="18" charset="0"/>
                <a:cs typeface="Times New Roman" pitchFamily="18" charset="0"/>
              </a:rPr>
              <a:t>LE </a:t>
            </a:r>
            <a:r>
              <a:rPr lang="it-IT" dirty="0" smtClean="0">
                <a:latin typeface="Times New Roman" pitchFamily="18" charset="0"/>
                <a:cs typeface="Times New Roman" pitchFamily="18" charset="0"/>
              </a:rPr>
              <a:t>BARRIERE</a:t>
            </a:r>
          </a:p>
          <a:p>
            <a:pPr marL="1371600" lvl="2" indent="-457200">
              <a:buFontTx/>
              <a:buAutoNum type="arabicPeriod"/>
            </a:pPr>
            <a:endParaRPr lang="it-IT" dirty="0" smtClean="0">
              <a:latin typeface="Times New Roman" pitchFamily="18" charset="0"/>
              <a:cs typeface="Times New Roman" pitchFamily="18" charset="0"/>
            </a:endParaRPr>
          </a:p>
          <a:p>
            <a:pPr marL="1371600" lvl="2" indent="-457200">
              <a:buFontTx/>
              <a:buAutoNum type="arabicPeriod"/>
            </a:pPr>
            <a:r>
              <a:rPr lang="it-IT" dirty="0" smtClean="0">
                <a:latin typeface="Times New Roman" pitchFamily="18" charset="0"/>
                <a:cs typeface="Times New Roman" pitchFamily="18" charset="0"/>
              </a:rPr>
              <a:t>FARE </a:t>
            </a:r>
            <a:r>
              <a:rPr lang="it-IT" dirty="0">
                <a:latin typeface="Times New Roman" pitchFamily="18" charset="0"/>
                <a:cs typeface="Times New Roman" pitchFamily="18" charset="0"/>
              </a:rPr>
              <a:t>DEGLI ACCORGIMENTI PER LE SOLUZIONI </a:t>
            </a:r>
            <a:r>
              <a:rPr lang="it-IT" dirty="0" err="1">
                <a:latin typeface="Times New Roman" pitchFamily="18" charset="0"/>
                <a:cs typeface="Times New Roman" pitchFamily="18" charset="0"/>
              </a:rPr>
              <a:t>DI</a:t>
            </a:r>
            <a:r>
              <a:rPr lang="it-IT" dirty="0">
                <a:latin typeface="Times New Roman" pitchFamily="18" charset="0"/>
                <a:cs typeface="Times New Roman" pitchFamily="18" charset="0"/>
              </a:rPr>
              <a:t> CONTINUITA’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pPr>
              <a:defRPr/>
            </a:pPr>
            <a:fld id="{AC8DAF2D-5F95-4D00-9226-30996F5C3681}" type="slidenum">
              <a:rPr lang="it-IT" smtClean="0"/>
              <a:pPr>
                <a:defRPr/>
              </a:pPr>
              <a:t>10</a:t>
            </a:fld>
            <a:endParaRPr lang="it-IT"/>
          </a:p>
        </p:txBody>
      </p:sp>
      <p:sp>
        <p:nvSpPr>
          <p:cNvPr id="4" name="Rectangle 2"/>
          <p:cNvSpPr>
            <a:spLocks noChangeArrowheads="1"/>
          </p:cNvSpPr>
          <p:nvPr/>
        </p:nvSpPr>
        <p:spPr bwMode="auto">
          <a:xfrm>
            <a:off x="0" y="228600"/>
            <a:ext cx="8915400" cy="641350"/>
          </a:xfrm>
          <a:prstGeom prst="rect">
            <a:avLst/>
          </a:prstGeom>
          <a:noFill/>
          <a:ln w="9525">
            <a:noFill/>
            <a:miter lim="800000"/>
            <a:headEnd/>
            <a:tailEnd/>
          </a:ln>
          <a:effectLst/>
        </p:spPr>
        <p:txBody>
          <a:bodyPr>
            <a:spAutoFit/>
          </a:bodyPr>
          <a:lstStyle/>
          <a:p>
            <a:pPr algn="ctr"/>
            <a:r>
              <a:rPr lang="it-IT" sz="3600" dirty="0">
                <a:solidFill>
                  <a:srgbClr val="0000FF"/>
                </a:solidFill>
                <a:latin typeface="Times New Roman" pitchFamily="18" charset="0"/>
                <a:cs typeface="Times New Roman" pitchFamily="18" charset="0"/>
              </a:rPr>
              <a:t>CALCOLO DELLE SCHERMATURE</a:t>
            </a:r>
          </a:p>
        </p:txBody>
      </p:sp>
      <p:sp>
        <p:nvSpPr>
          <p:cNvPr id="5" name="Text Box 3"/>
          <p:cNvSpPr txBox="1">
            <a:spLocks noChangeArrowheads="1"/>
          </p:cNvSpPr>
          <p:nvPr/>
        </p:nvSpPr>
        <p:spPr bwMode="auto">
          <a:xfrm>
            <a:off x="428596" y="1214422"/>
            <a:ext cx="8358246" cy="707886"/>
          </a:xfrm>
          <a:prstGeom prst="rect">
            <a:avLst/>
          </a:prstGeom>
          <a:noFill/>
          <a:ln w="9525">
            <a:noFill/>
            <a:miter lim="800000"/>
            <a:headEnd/>
            <a:tailEnd/>
          </a:ln>
          <a:effectLst/>
        </p:spPr>
        <p:txBody>
          <a:bodyPr wrap="square">
            <a:spAutoFit/>
          </a:bodyPr>
          <a:lstStyle/>
          <a:p>
            <a:pPr algn="just"/>
            <a:r>
              <a:rPr lang="it-IT" sz="2000" dirty="0">
                <a:latin typeface="Times New Roman" pitchFamily="18" charset="0"/>
                <a:cs typeface="Times New Roman" pitchFamily="18" charset="0"/>
              </a:rPr>
              <a:t>ESISTONO VARI MODELLI PER IL CALCOLO DELLE SCHERMATURE. SI BASANO SU UNA SERIE </a:t>
            </a:r>
            <a:r>
              <a:rPr lang="it-IT" sz="2000" dirty="0" err="1">
                <a:latin typeface="Times New Roman" pitchFamily="18" charset="0"/>
                <a:cs typeface="Times New Roman" pitchFamily="18" charset="0"/>
              </a:rPr>
              <a:t>DI</a:t>
            </a:r>
            <a:r>
              <a:rPr lang="it-IT" sz="2000" dirty="0">
                <a:latin typeface="Times New Roman" pitchFamily="18" charset="0"/>
                <a:cs typeface="Times New Roman" pitchFamily="18" charset="0"/>
              </a:rPr>
              <a:t> PARAMETRI:</a:t>
            </a:r>
          </a:p>
        </p:txBody>
      </p:sp>
      <p:sp>
        <p:nvSpPr>
          <p:cNvPr id="6" name="Text Box 4"/>
          <p:cNvSpPr txBox="1">
            <a:spLocks noChangeArrowheads="1"/>
          </p:cNvSpPr>
          <p:nvPr/>
        </p:nvSpPr>
        <p:spPr bwMode="auto">
          <a:xfrm>
            <a:off x="428564" y="2357430"/>
            <a:ext cx="7215270" cy="369332"/>
          </a:xfrm>
          <a:prstGeom prst="rect">
            <a:avLst/>
          </a:prstGeom>
          <a:solidFill>
            <a:schemeClr val="accent5"/>
          </a:solidFill>
          <a:ln w="9525">
            <a:noFill/>
            <a:miter lim="800000"/>
            <a:headEnd/>
            <a:tailEnd/>
          </a:ln>
          <a:effectLst/>
        </p:spPr>
        <p:txBody>
          <a:bodyPr wrap="square">
            <a:spAutoFit/>
          </a:bodyPr>
          <a:lstStyle/>
          <a:p>
            <a:pPr marL="457200" indent="-457200">
              <a:buFont typeface="Wingdings" pitchFamily="2" charset="2"/>
              <a:buChar char="Ø"/>
            </a:pPr>
            <a:r>
              <a:rPr lang="it-IT" dirty="0">
                <a:latin typeface="Times New Roman" pitchFamily="18" charset="0"/>
                <a:cs typeface="Times New Roman" pitchFamily="18" charset="0"/>
              </a:rPr>
              <a:t>TIPO </a:t>
            </a:r>
            <a:r>
              <a:rPr lang="it-IT" dirty="0" err="1">
                <a:latin typeface="Times New Roman" pitchFamily="18" charset="0"/>
                <a:cs typeface="Times New Roman" pitchFamily="18" charset="0"/>
              </a:rPr>
              <a:t>DI</a:t>
            </a:r>
            <a:r>
              <a:rPr lang="it-IT" dirty="0">
                <a:latin typeface="Times New Roman" pitchFamily="18" charset="0"/>
                <a:cs typeface="Times New Roman" pitchFamily="18" charset="0"/>
              </a:rPr>
              <a:t> BARRIERA PROTETTIVA ( </a:t>
            </a:r>
            <a:r>
              <a:rPr lang="it-IT" b="1" dirty="0">
                <a:latin typeface="Times New Roman" pitchFamily="18" charset="0"/>
                <a:cs typeface="Times New Roman" pitchFamily="18" charset="0"/>
              </a:rPr>
              <a:t>primaria /secondaria</a:t>
            </a:r>
            <a:r>
              <a:rPr lang="it-IT" dirty="0" smtClean="0">
                <a:latin typeface="Times New Roman" pitchFamily="18" charset="0"/>
                <a:cs typeface="Times New Roman" pitchFamily="18" charset="0"/>
              </a:rPr>
              <a:t>)</a:t>
            </a:r>
          </a:p>
        </p:txBody>
      </p:sp>
      <p:sp>
        <p:nvSpPr>
          <p:cNvPr id="7" name="Text Box 3"/>
          <p:cNvSpPr txBox="1">
            <a:spLocks noChangeArrowheads="1"/>
          </p:cNvSpPr>
          <p:nvPr/>
        </p:nvSpPr>
        <p:spPr bwMode="auto">
          <a:xfrm>
            <a:off x="428596" y="3000372"/>
            <a:ext cx="7858180" cy="1631216"/>
          </a:xfrm>
          <a:prstGeom prst="rect">
            <a:avLst/>
          </a:prstGeom>
          <a:noFill/>
          <a:ln w="9525">
            <a:noFill/>
            <a:miter lim="800000"/>
            <a:headEnd/>
            <a:tailEnd/>
          </a:ln>
        </p:spPr>
        <p:txBody>
          <a:bodyPr wrap="square">
            <a:spAutoFit/>
          </a:bodyPr>
          <a:lstStyle/>
          <a:p>
            <a:pPr>
              <a:buFontTx/>
              <a:buChar char="•"/>
            </a:pPr>
            <a:r>
              <a:rPr lang="it-IT" sz="2000" u="sng" dirty="0">
                <a:latin typeface="Times New Roman" pitchFamily="18" charset="0"/>
                <a:cs typeface="Times New Roman" pitchFamily="18" charset="0"/>
              </a:rPr>
              <a:t>SCHERMATURE PRIMARIE</a:t>
            </a:r>
            <a:r>
              <a:rPr lang="it-IT" sz="2000" dirty="0">
                <a:latin typeface="Times New Roman" pitchFamily="18" charset="0"/>
                <a:cs typeface="Times New Roman" pitchFamily="18" charset="0"/>
              </a:rPr>
              <a:t>: 	ATTE AD ATTENUARE </a:t>
            </a:r>
            <a:r>
              <a:rPr lang="it-IT" sz="2000" dirty="0" smtClean="0">
                <a:latin typeface="Times New Roman" pitchFamily="18" charset="0"/>
                <a:cs typeface="Times New Roman" pitchFamily="18" charset="0"/>
              </a:rPr>
              <a:t>IL </a:t>
            </a:r>
            <a:r>
              <a:rPr lang="it-IT" sz="2000" dirty="0">
                <a:latin typeface="Times New Roman" pitchFamily="18" charset="0"/>
                <a:cs typeface="Times New Roman" pitchFamily="18" charset="0"/>
              </a:rPr>
              <a:t>						FASCIO UTILE</a:t>
            </a:r>
          </a:p>
          <a:p>
            <a:endParaRPr lang="it-IT" sz="2000" dirty="0">
              <a:latin typeface="Times New Roman" pitchFamily="18" charset="0"/>
              <a:cs typeface="Times New Roman" pitchFamily="18" charset="0"/>
            </a:endParaRPr>
          </a:p>
          <a:p>
            <a:pPr>
              <a:buFontTx/>
              <a:buChar char="•"/>
            </a:pPr>
            <a:r>
              <a:rPr lang="it-IT" sz="2000" u="sng" dirty="0">
                <a:latin typeface="Times New Roman" pitchFamily="18" charset="0"/>
                <a:cs typeface="Times New Roman" pitchFamily="18" charset="0"/>
              </a:rPr>
              <a:t>SCHERMATURE SECONDARIE</a:t>
            </a:r>
            <a:r>
              <a:rPr lang="it-IT" sz="2000" dirty="0">
                <a:latin typeface="Times New Roman" pitchFamily="18" charset="0"/>
                <a:cs typeface="Times New Roman" pitchFamily="18" charset="0"/>
              </a:rPr>
              <a:t>: QUELLE PER LA PROTEZIONE DALLE RADIAZIONI DIVERSE DAL FASCIO UTILE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51474E9D-0C4A-40E3-B019-516B5AC8E52C}" type="slidenum">
              <a:rPr lang="it-IT" smtClean="0"/>
              <a:pPr>
                <a:defRPr/>
              </a:pPr>
              <a:t>11</a:t>
            </a:fld>
            <a:endParaRPr lang="it-IT"/>
          </a:p>
        </p:txBody>
      </p:sp>
      <p:sp>
        <p:nvSpPr>
          <p:cNvPr id="3" name="Text Box 4"/>
          <p:cNvSpPr txBox="1">
            <a:spLocks noChangeArrowheads="1"/>
          </p:cNvSpPr>
          <p:nvPr/>
        </p:nvSpPr>
        <p:spPr bwMode="auto">
          <a:xfrm>
            <a:off x="642910" y="1571612"/>
            <a:ext cx="7215270" cy="369332"/>
          </a:xfrm>
          <a:prstGeom prst="rect">
            <a:avLst/>
          </a:prstGeom>
          <a:solidFill>
            <a:schemeClr val="accent5"/>
          </a:solidFill>
          <a:ln w="9525">
            <a:noFill/>
            <a:miter lim="800000"/>
            <a:headEnd/>
            <a:tailEnd/>
          </a:ln>
          <a:effectLst/>
        </p:spPr>
        <p:txBody>
          <a:bodyPr wrap="square">
            <a:spAutoFit/>
          </a:bodyPr>
          <a:lstStyle/>
          <a:p>
            <a:pPr marL="457200" indent="-457200">
              <a:buFont typeface="Wingdings" pitchFamily="2" charset="2"/>
              <a:buChar char="Ø"/>
            </a:pPr>
            <a:r>
              <a:rPr lang="it-IT" b="1" dirty="0" smtClean="0">
                <a:latin typeface="Times New Roman" pitchFamily="18" charset="0"/>
                <a:cs typeface="Times New Roman" pitchFamily="18" charset="0"/>
              </a:rPr>
              <a:t>CARICO </a:t>
            </a:r>
            <a:r>
              <a:rPr lang="it-IT" b="1" dirty="0" err="1">
                <a:latin typeface="Times New Roman" pitchFamily="18" charset="0"/>
                <a:cs typeface="Times New Roman" pitchFamily="18" charset="0"/>
              </a:rPr>
              <a:t>DI</a:t>
            </a:r>
            <a:r>
              <a:rPr lang="it-IT" b="1" dirty="0">
                <a:latin typeface="Times New Roman" pitchFamily="18" charset="0"/>
                <a:cs typeface="Times New Roman" pitchFamily="18" charset="0"/>
              </a:rPr>
              <a:t> LAVORO (W), </a:t>
            </a:r>
            <a:r>
              <a:rPr lang="it-IT" dirty="0">
                <a:latin typeface="Times New Roman" pitchFamily="18" charset="0"/>
                <a:cs typeface="Times New Roman" pitchFamily="18" charset="0"/>
              </a:rPr>
              <a:t>espresso in </a:t>
            </a:r>
            <a:r>
              <a:rPr lang="it-IT" dirty="0" err="1" smtClean="0">
                <a:latin typeface="Times New Roman" pitchFamily="18" charset="0"/>
                <a:cs typeface="Times New Roman" pitchFamily="18" charset="0"/>
              </a:rPr>
              <a:t>mAmin</a:t>
            </a:r>
            <a:r>
              <a:rPr lang="it-IT" dirty="0" smtClean="0">
                <a:latin typeface="Times New Roman" pitchFamily="18" charset="0"/>
                <a:cs typeface="Times New Roman" pitchFamily="18" charset="0"/>
              </a:rPr>
              <a:t>/</a:t>
            </a:r>
            <a:r>
              <a:rPr lang="it-IT" dirty="0" err="1" smtClean="0">
                <a:latin typeface="Times New Roman" pitchFamily="18" charset="0"/>
                <a:cs typeface="Times New Roman" pitchFamily="18" charset="0"/>
              </a:rPr>
              <a:t>sett</a:t>
            </a:r>
            <a:endParaRPr lang="it-IT" dirty="0">
              <a:latin typeface="Times New Roman" pitchFamily="18" charset="0"/>
              <a:cs typeface="Times New Roman" pitchFamily="18" charset="0"/>
            </a:endParaRPr>
          </a:p>
        </p:txBody>
      </p:sp>
      <p:sp>
        <p:nvSpPr>
          <p:cNvPr id="4" name="Rectangle 2"/>
          <p:cNvSpPr>
            <a:spLocks noChangeArrowheads="1"/>
          </p:cNvSpPr>
          <p:nvPr/>
        </p:nvSpPr>
        <p:spPr bwMode="auto">
          <a:xfrm>
            <a:off x="0" y="228600"/>
            <a:ext cx="8915400" cy="641350"/>
          </a:xfrm>
          <a:prstGeom prst="rect">
            <a:avLst/>
          </a:prstGeom>
          <a:noFill/>
          <a:ln w="9525">
            <a:noFill/>
            <a:miter lim="800000"/>
            <a:headEnd/>
            <a:tailEnd/>
          </a:ln>
          <a:effectLst/>
        </p:spPr>
        <p:txBody>
          <a:bodyPr>
            <a:spAutoFit/>
          </a:bodyPr>
          <a:lstStyle/>
          <a:p>
            <a:pPr algn="ctr"/>
            <a:r>
              <a:rPr lang="it-IT" sz="3600" dirty="0">
                <a:solidFill>
                  <a:srgbClr val="0000FF"/>
                </a:solidFill>
                <a:latin typeface="Times New Roman" pitchFamily="18" charset="0"/>
                <a:cs typeface="Times New Roman" pitchFamily="18" charset="0"/>
              </a:rPr>
              <a:t>CALCOLO DELLE SCHERMATURE</a:t>
            </a:r>
          </a:p>
        </p:txBody>
      </p:sp>
      <p:sp>
        <p:nvSpPr>
          <p:cNvPr id="6" name="Rettangolo 5"/>
          <p:cNvSpPr/>
          <p:nvPr/>
        </p:nvSpPr>
        <p:spPr>
          <a:xfrm>
            <a:off x="857224" y="2643182"/>
            <a:ext cx="7215238" cy="1938992"/>
          </a:xfrm>
          <a:prstGeom prst="rect">
            <a:avLst/>
          </a:prstGeom>
          <a:solidFill>
            <a:schemeClr val="bg1"/>
          </a:solidFill>
          <a:ln>
            <a:solidFill>
              <a:schemeClr val="accent1"/>
            </a:solidFill>
          </a:ln>
        </p:spPr>
        <p:txBody>
          <a:bodyPr wrap="square">
            <a:spAutoFit/>
          </a:bodyPr>
          <a:lstStyle/>
          <a:p>
            <a:pPr algn="just"/>
            <a:r>
              <a:rPr lang="it-IT" sz="2000" dirty="0" smtClean="0">
                <a:latin typeface="Times New Roman" pitchFamily="18" charset="0"/>
                <a:cs typeface="Times New Roman" pitchFamily="18" charset="0"/>
              </a:rPr>
              <a:t>È il prodotto del tempo di Esposizione per settimana (espresso in minuti) per la corrente del tubo (in </a:t>
            </a:r>
            <a:r>
              <a:rPr lang="it-IT" sz="2000" dirty="0" err="1" smtClean="0">
                <a:latin typeface="Times New Roman" pitchFamily="18" charset="0"/>
                <a:cs typeface="Times New Roman" pitchFamily="18" charset="0"/>
              </a:rPr>
              <a:t>mA</a:t>
            </a:r>
            <a:r>
              <a:rPr lang="it-IT" sz="2000" dirty="0" smtClean="0">
                <a:latin typeface="Times New Roman" pitchFamily="18" charset="0"/>
                <a:cs typeface="Times New Roman" pitchFamily="18" charset="0"/>
              </a:rPr>
              <a:t>). Per esempio, se un tubo opera per 4 ore al giorno per 5 giorni settimanali ad una corrente di 20 </a:t>
            </a:r>
            <a:r>
              <a:rPr lang="it-IT" sz="2000" dirty="0" err="1" smtClean="0">
                <a:latin typeface="Times New Roman" pitchFamily="18" charset="0"/>
                <a:cs typeface="Times New Roman" pitchFamily="18" charset="0"/>
              </a:rPr>
              <a:t>mA</a:t>
            </a:r>
            <a:r>
              <a:rPr lang="it-IT" sz="2000" dirty="0" smtClean="0">
                <a:latin typeface="Times New Roman" pitchFamily="18" charset="0"/>
                <a:cs typeface="Times New Roman" pitchFamily="18" charset="0"/>
              </a:rPr>
              <a:t>, </a:t>
            </a:r>
            <a:r>
              <a:rPr lang="it-IT" sz="2000" b="1" dirty="0" smtClean="0">
                <a:latin typeface="Times New Roman" pitchFamily="18" charset="0"/>
                <a:cs typeface="Times New Roman" pitchFamily="18" charset="0"/>
              </a:rPr>
              <a:t>il carico di lavoro, W </a:t>
            </a:r>
            <a:r>
              <a:rPr lang="it-IT" sz="2000" dirty="0" smtClean="0">
                <a:latin typeface="Times New Roman" pitchFamily="18" charset="0"/>
                <a:cs typeface="Times New Roman" pitchFamily="18" charset="0"/>
              </a:rPr>
              <a:t>è dato da:</a:t>
            </a:r>
          </a:p>
          <a:p>
            <a:pPr algn="just"/>
            <a:endParaRPr lang="it-IT" sz="2000" dirty="0" smtClean="0">
              <a:latin typeface="Times New Roman" pitchFamily="18" charset="0"/>
              <a:cs typeface="Times New Roman" pitchFamily="18" charset="0"/>
            </a:endParaRPr>
          </a:p>
          <a:p>
            <a:pPr algn="just"/>
            <a:r>
              <a:rPr lang="it-IT" sz="2000" i="1" dirty="0" smtClean="0">
                <a:latin typeface="Times New Roman" pitchFamily="18" charset="0"/>
                <a:cs typeface="Times New Roman" pitchFamily="18" charset="0"/>
              </a:rPr>
              <a:t>W = 4 . 60 . 5 . 20 = 24.000 </a:t>
            </a:r>
            <a:r>
              <a:rPr lang="it-IT" sz="2000" i="1" dirty="0" err="1" smtClean="0">
                <a:latin typeface="Times New Roman" pitchFamily="18" charset="0"/>
                <a:cs typeface="Times New Roman" pitchFamily="18" charset="0"/>
              </a:rPr>
              <a:t>mA</a:t>
            </a:r>
            <a:r>
              <a:rPr lang="it-IT" sz="2000" i="1" dirty="0" smtClean="0">
                <a:latin typeface="Times New Roman" pitchFamily="18" charset="0"/>
                <a:cs typeface="Times New Roman" pitchFamily="18" charset="0"/>
              </a:rPr>
              <a:t> ⋅ min/ settimana.</a:t>
            </a:r>
            <a:endParaRPr lang="en-US" sz="20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51474E9D-0C4A-40E3-B019-516B5AC8E52C}" type="slidenum">
              <a:rPr lang="it-IT" smtClean="0"/>
              <a:pPr>
                <a:defRPr/>
              </a:pPr>
              <a:t>12</a:t>
            </a:fld>
            <a:endParaRPr lang="it-IT"/>
          </a:p>
        </p:txBody>
      </p:sp>
      <p:sp>
        <p:nvSpPr>
          <p:cNvPr id="3" name="Rectangle 2"/>
          <p:cNvSpPr>
            <a:spLocks noChangeArrowheads="1"/>
          </p:cNvSpPr>
          <p:nvPr/>
        </p:nvSpPr>
        <p:spPr bwMode="auto">
          <a:xfrm>
            <a:off x="0" y="228600"/>
            <a:ext cx="8915400" cy="641350"/>
          </a:xfrm>
          <a:prstGeom prst="rect">
            <a:avLst/>
          </a:prstGeom>
          <a:noFill/>
          <a:ln w="9525">
            <a:noFill/>
            <a:miter lim="800000"/>
            <a:headEnd/>
            <a:tailEnd/>
          </a:ln>
          <a:effectLst/>
        </p:spPr>
        <p:txBody>
          <a:bodyPr>
            <a:spAutoFit/>
          </a:bodyPr>
          <a:lstStyle/>
          <a:p>
            <a:pPr algn="ctr"/>
            <a:r>
              <a:rPr lang="it-IT" sz="3600" dirty="0">
                <a:solidFill>
                  <a:srgbClr val="0000FF"/>
                </a:solidFill>
                <a:latin typeface="Times New Roman" pitchFamily="18" charset="0"/>
                <a:cs typeface="Times New Roman" pitchFamily="18" charset="0"/>
              </a:rPr>
              <a:t>CALCOLO DELLE SCHERMATURE</a:t>
            </a:r>
          </a:p>
        </p:txBody>
      </p:sp>
      <p:sp>
        <p:nvSpPr>
          <p:cNvPr id="4" name="Text Box 4"/>
          <p:cNvSpPr txBox="1">
            <a:spLocks noChangeArrowheads="1"/>
          </p:cNvSpPr>
          <p:nvPr/>
        </p:nvSpPr>
        <p:spPr bwMode="auto">
          <a:xfrm>
            <a:off x="214282" y="1000108"/>
            <a:ext cx="8715436" cy="369332"/>
          </a:xfrm>
          <a:prstGeom prst="rect">
            <a:avLst/>
          </a:prstGeom>
          <a:solidFill>
            <a:schemeClr val="accent5"/>
          </a:solidFill>
          <a:ln w="9525">
            <a:noFill/>
            <a:miter lim="800000"/>
            <a:headEnd/>
            <a:tailEnd/>
          </a:ln>
          <a:effectLst/>
        </p:spPr>
        <p:txBody>
          <a:bodyPr wrap="square">
            <a:spAutoFit/>
          </a:bodyPr>
          <a:lstStyle/>
          <a:p>
            <a:pPr marL="457200" indent="-457200">
              <a:buFont typeface="Wingdings" pitchFamily="2" charset="2"/>
              <a:buChar char="Ø"/>
            </a:pPr>
            <a:r>
              <a:rPr lang="it-IT" b="1" dirty="0" smtClean="0">
                <a:latin typeface="Times New Roman" pitchFamily="18" charset="0"/>
                <a:cs typeface="Times New Roman" pitchFamily="18" charset="0"/>
              </a:rPr>
              <a:t>FATTORE </a:t>
            </a:r>
            <a:r>
              <a:rPr lang="it-IT" b="1" dirty="0" err="1">
                <a:latin typeface="Times New Roman" pitchFamily="18" charset="0"/>
                <a:cs typeface="Times New Roman" pitchFamily="18" charset="0"/>
              </a:rPr>
              <a:t>DI</a:t>
            </a:r>
            <a:r>
              <a:rPr lang="it-IT" b="1" dirty="0">
                <a:latin typeface="Times New Roman" pitchFamily="18" charset="0"/>
                <a:cs typeface="Times New Roman" pitchFamily="18" charset="0"/>
              </a:rPr>
              <a:t> USO DELLA BARRIERA </a:t>
            </a:r>
            <a:r>
              <a:rPr lang="it-IT" dirty="0">
                <a:latin typeface="Times New Roman" pitchFamily="18" charset="0"/>
                <a:cs typeface="Times New Roman" pitchFamily="18" charset="0"/>
              </a:rPr>
              <a:t>(</a:t>
            </a:r>
            <a:r>
              <a:rPr lang="it-IT" b="1" dirty="0">
                <a:latin typeface="Times New Roman" pitchFamily="18" charset="0"/>
                <a:cs typeface="Times New Roman" pitchFamily="18" charset="0"/>
              </a:rPr>
              <a:t>U</a:t>
            </a:r>
            <a:r>
              <a:rPr lang="it-IT" dirty="0" smtClean="0">
                <a:latin typeface="Times New Roman" pitchFamily="18" charset="0"/>
                <a:cs typeface="Times New Roman" pitchFamily="18" charset="0"/>
              </a:rPr>
              <a:t>)</a:t>
            </a:r>
            <a:endParaRPr lang="it-IT" dirty="0">
              <a:latin typeface="Times New Roman" pitchFamily="18" charset="0"/>
              <a:cs typeface="Times New Roman" pitchFamily="18" charset="0"/>
            </a:endParaRPr>
          </a:p>
        </p:txBody>
      </p:sp>
      <p:graphicFrame>
        <p:nvGraphicFramePr>
          <p:cNvPr id="6" name="Group 83"/>
          <p:cNvGraphicFramePr>
            <a:graphicFrameLocks noGrp="1"/>
          </p:cNvGraphicFramePr>
          <p:nvPr/>
        </p:nvGraphicFramePr>
        <p:xfrm>
          <a:off x="357190" y="3848345"/>
          <a:ext cx="8501090" cy="2723927"/>
        </p:xfrm>
        <a:graphic>
          <a:graphicData uri="http://schemas.openxmlformats.org/drawingml/2006/table">
            <a:tbl>
              <a:tblPr/>
              <a:tblGrid>
                <a:gridCol w="2214578"/>
                <a:gridCol w="1643074"/>
                <a:gridCol w="4643438"/>
              </a:tblGrid>
              <a:tr h="39227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1" i="0" u="none" strike="noStrike" cap="none" normalizeH="0" baseline="0" dirty="0" smtClean="0">
                          <a:ln>
                            <a:noFill/>
                          </a:ln>
                          <a:solidFill>
                            <a:schemeClr val="tx1"/>
                          </a:solidFill>
                          <a:effectLst/>
                          <a:latin typeface="Times New Roman" pitchFamily="18" charset="0"/>
                        </a:rPr>
                        <a:t>TIPO </a:t>
                      </a:r>
                      <a:r>
                        <a:rPr kumimoji="0" lang="it-IT" sz="1800" b="1" i="0" u="none" strike="noStrike" cap="none" normalizeH="0" baseline="0" dirty="0" err="1" smtClean="0">
                          <a:ln>
                            <a:noFill/>
                          </a:ln>
                          <a:solidFill>
                            <a:schemeClr val="tx1"/>
                          </a:solidFill>
                          <a:effectLst/>
                          <a:latin typeface="Times New Roman" pitchFamily="18" charset="0"/>
                        </a:rPr>
                        <a:t>D’USO</a:t>
                      </a:r>
                      <a:endParaRPr kumimoji="0" lang="it-IT" sz="18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1" i="0" u="none" strike="noStrike" cap="none" normalizeH="0" baseline="0" smtClean="0">
                          <a:ln>
                            <a:noFill/>
                          </a:ln>
                          <a:solidFill>
                            <a:schemeClr val="tx1"/>
                          </a:solidFill>
                          <a:effectLst/>
                          <a:latin typeface="Times New Roman" pitchFamily="18" charset="0"/>
                        </a:rPr>
                        <a:t>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1" i="0" u="none" strike="noStrike" cap="none" normalizeH="0" baseline="0" smtClean="0">
                          <a:ln>
                            <a:noFill/>
                          </a:ln>
                          <a:solidFill>
                            <a:schemeClr val="tx1"/>
                          </a:solidFill>
                          <a:effectLst/>
                          <a:latin typeface="Times New Roman" pitchFamily="18" charset="0"/>
                        </a:rPr>
                        <a:t>ESEMPI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367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smtClean="0">
                          <a:ln>
                            <a:noFill/>
                          </a:ln>
                          <a:solidFill>
                            <a:schemeClr val="tx1"/>
                          </a:solidFill>
                          <a:effectLst/>
                          <a:latin typeface="Times New Roman" pitchFamily="18" charset="0"/>
                        </a:rPr>
                        <a:t>TOTALE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smtClean="0">
                          <a:ln>
                            <a:noFill/>
                          </a:ln>
                          <a:solidFill>
                            <a:schemeClr val="tx1"/>
                          </a:solidFill>
                          <a:effectLst/>
                          <a:latin typeface="Times New Roman"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smtClean="0">
                          <a:ln>
                            <a:noFill/>
                          </a:ln>
                          <a:solidFill>
                            <a:schemeClr val="tx1"/>
                          </a:solidFill>
                          <a:effectLst/>
                          <a:latin typeface="Times New Roman" pitchFamily="18" charset="0"/>
                        </a:rPr>
                        <a:t>Pavimento (per gli impianti di radiologia dentaria), pareti, soffitto della sala RX esposti al fascio diretto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367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smtClean="0">
                          <a:ln>
                            <a:noFill/>
                          </a:ln>
                          <a:solidFill>
                            <a:schemeClr val="tx1"/>
                          </a:solidFill>
                          <a:effectLst/>
                          <a:latin typeface="Times New Roman" pitchFamily="18" charset="0"/>
                        </a:rPr>
                        <a:t>PARZIALE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smtClean="0">
                          <a:ln>
                            <a:noFill/>
                          </a:ln>
                          <a:solidFill>
                            <a:schemeClr val="tx1"/>
                          </a:solidFill>
                          <a:effectLst/>
                          <a:latin typeface="Times New Roman" pitchFamily="18" charset="0"/>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smtClean="0">
                          <a:ln>
                            <a:noFill/>
                          </a:ln>
                          <a:solidFill>
                            <a:schemeClr val="tx1"/>
                          </a:solidFill>
                          <a:effectLst/>
                          <a:latin typeface="Times New Roman" pitchFamily="18" charset="0"/>
                        </a:rPr>
                        <a:t>Porte e pareti non esposti direttamente, pavimento delle stanze di radiologia dentaria.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357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smtClean="0">
                          <a:ln>
                            <a:noFill/>
                          </a:ln>
                          <a:solidFill>
                            <a:schemeClr val="tx1"/>
                          </a:solidFill>
                          <a:effectLst/>
                          <a:latin typeface="Times New Roman" pitchFamily="18" charset="0"/>
                        </a:rPr>
                        <a:t>OCCASIONALE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smtClean="0">
                          <a:ln>
                            <a:noFill/>
                          </a:ln>
                          <a:solidFill>
                            <a:schemeClr val="tx1"/>
                          </a:solidFill>
                          <a:effectLst/>
                          <a:latin typeface="Times New Roman" pitchFamily="18" charset="0"/>
                        </a:rPr>
                        <a:t>1/16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smtClean="0">
                          <a:ln>
                            <a:noFill/>
                          </a:ln>
                          <a:solidFill>
                            <a:schemeClr val="tx1"/>
                          </a:solidFill>
                          <a:effectLst/>
                          <a:latin typeface="Times New Roman" pitchFamily="18" charset="0"/>
                        </a:rPr>
                        <a:t>Soffitto delle sale non esposto direttamente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Rettangolo 6"/>
          <p:cNvSpPr/>
          <p:nvPr/>
        </p:nvSpPr>
        <p:spPr>
          <a:xfrm>
            <a:off x="285720" y="1571612"/>
            <a:ext cx="8358214" cy="2031325"/>
          </a:xfrm>
          <a:prstGeom prst="rect">
            <a:avLst/>
          </a:prstGeom>
        </p:spPr>
        <p:txBody>
          <a:bodyPr wrap="square">
            <a:spAutoFit/>
          </a:bodyPr>
          <a:lstStyle/>
          <a:p>
            <a:pPr algn="just"/>
            <a:r>
              <a:rPr lang="it-IT" dirty="0" smtClean="0">
                <a:latin typeface="Times New Roman" pitchFamily="18" charset="0"/>
                <a:cs typeface="Times New Roman" pitchFamily="18" charset="0"/>
              </a:rPr>
              <a:t>Il carico di lavoro può anche essere modificato dal fattore di USO, che rappresenta la frazione del carico di lavoro durante la quale il fascio utile è puntato nella direzione della barriera allo studio. Questo concetto è particolarmente utile quando si ha a che fare con tubi rotanti. Per tubi fissi, qualche parete non sarà mai esposta al fascio diretto e lo spessore della barriera potrà essere ridotto. Altrimenti si deve tener conto della frazione di tempo durante il quale la macchina funziona con il fascio in quella particolare direzione. In mancanza di dati più precisi, si raccomanda di seguire la seguente </a:t>
            </a:r>
            <a:r>
              <a:rPr lang="en-US" dirty="0" err="1" smtClean="0">
                <a:latin typeface="Times New Roman" pitchFamily="18" charset="0"/>
                <a:cs typeface="Times New Roman" pitchFamily="18" charset="0"/>
              </a:rPr>
              <a:t>tabella</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51474E9D-0C4A-40E3-B019-516B5AC8E52C}" type="slidenum">
              <a:rPr lang="it-IT" smtClean="0"/>
              <a:pPr>
                <a:defRPr/>
              </a:pPr>
              <a:t>13</a:t>
            </a:fld>
            <a:endParaRPr lang="it-IT"/>
          </a:p>
        </p:txBody>
      </p:sp>
      <p:sp>
        <p:nvSpPr>
          <p:cNvPr id="3" name="Text Box 4"/>
          <p:cNvSpPr txBox="1">
            <a:spLocks noChangeArrowheads="1"/>
          </p:cNvSpPr>
          <p:nvPr/>
        </p:nvSpPr>
        <p:spPr bwMode="auto">
          <a:xfrm>
            <a:off x="214282" y="1214422"/>
            <a:ext cx="8929718" cy="353943"/>
          </a:xfrm>
          <a:prstGeom prst="rect">
            <a:avLst/>
          </a:prstGeom>
          <a:solidFill>
            <a:schemeClr val="accent5"/>
          </a:solidFill>
          <a:ln w="9525">
            <a:noFill/>
            <a:miter lim="800000"/>
            <a:headEnd/>
            <a:tailEnd/>
          </a:ln>
          <a:effectLst/>
        </p:spPr>
        <p:txBody>
          <a:bodyPr wrap="square">
            <a:spAutoFit/>
          </a:bodyPr>
          <a:lstStyle/>
          <a:p>
            <a:pPr marL="457200" indent="-457200">
              <a:buFont typeface="Wingdings" pitchFamily="2" charset="2"/>
              <a:buChar char="Ø"/>
            </a:pPr>
            <a:r>
              <a:rPr lang="it-IT" sz="1700" b="1" dirty="0" smtClean="0">
                <a:latin typeface="Times New Roman" pitchFamily="18" charset="0"/>
                <a:cs typeface="Times New Roman" pitchFamily="18" charset="0"/>
              </a:rPr>
              <a:t>FATTORE </a:t>
            </a:r>
            <a:r>
              <a:rPr lang="it-IT" sz="1700" b="1" dirty="0" err="1">
                <a:latin typeface="Times New Roman" pitchFamily="18" charset="0"/>
                <a:cs typeface="Times New Roman" pitchFamily="18" charset="0"/>
              </a:rPr>
              <a:t>DI</a:t>
            </a:r>
            <a:r>
              <a:rPr lang="it-IT" sz="1700" b="1" dirty="0">
                <a:latin typeface="Times New Roman" pitchFamily="18" charset="0"/>
                <a:cs typeface="Times New Roman" pitchFamily="18" charset="0"/>
              </a:rPr>
              <a:t> OCCUPAZIONE DEGLI AMBIENTI A VALLE 	BARRIERA </a:t>
            </a:r>
            <a:r>
              <a:rPr lang="it-IT" sz="1700" dirty="0">
                <a:latin typeface="Times New Roman" pitchFamily="18" charset="0"/>
                <a:cs typeface="Times New Roman" pitchFamily="18" charset="0"/>
              </a:rPr>
              <a:t>(</a:t>
            </a:r>
            <a:r>
              <a:rPr lang="it-IT" sz="1700" b="1" dirty="0">
                <a:latin typeface="Times New Roman" pitchFamily="18" charset="0"/>
                <a:cs typeface="Times New Roman" pitchFamily="18" charset="0"/>
              </a:rPr>
              <a:t>T</a:t>
            </a:r>
            <a:r>
              <a:rPr lang="it-IT" sz="1700" dirty="0" smtClean="0">
                <a:latin typeface="Times New Roman" pitchFamily="18" charset="0"/>
                <a:cs typeface="Times New Roman" pitchFamily="18" charset="0"/>
              </a:rPr>
              <a:t>):</a:t>
            </a:r>
          </a:p>
        </p:txBody>
      </p:sp>
      <p:sp>
        <p:nvSpPr>
          <p:cNvPr id="4" name="Rettangolo 3"/>
          <p:cNvSpPr/>
          <p:nvPr/>
        </p:nvSpPr>
        <p:spPr>
          <a:xfrm>
            <a:off x="285720" y="1728605"/>
            <a:ext cx="8358246" cy="1200329"/>
          </a:xfrm>
          <a:prstGeom prst="rect">
            <a:avLst/>
          </a:prstGeom>
        </p:spPr>
        <p:txBody>
          <a:bodyPr wrap="square">
            <a:spAutoFit/>
          </a:bodyPr>
          <a:lstStyle/>
          <a:p>
            <a:pPr algn="just"/>
            <a:r>
              <a:rPr lang="it-IT" dirty="0" smtClean="0">
                <a:latin typeface="Times New Roman" pitchFamily="18" charset="0"/>
                <a:cs typeface="Times New Roman" pitchFamily="18" charset="0"/>
              </a:rPr>
              <a:t>Spesso la barriera può essere ridotta se il punto in questione è frequentato da personale per una frazione ridotta delle otto ore giornaliere, come nel caso di un corridoio, di una toilette per i soli pazienti, </a:t>
            </a:r>
            <a:r>
              <a:rPr lang="it-IT" dirty="0" err="1" smtClean="0">
                <a:latin typeface="Times New Roman" pitchFamily="18" charset="0"/>
                <a:cs typeface="Times New Roman" pitchFamily="18" charset="0"/>
              </a:rPr>
              <a:t>ecc.ecc.</a:t>
            </a:r>
            <a:r>
              <a:rPr lang="it-IT" dirty="0" smtClean="0">
                <a:latin typeface="Times New Roman" pitchFamily="18" charset="0"/>
                <a:cs typeface="Times New Roman" pitchFamily="18" charset="0"/>
              </a:rPr>
              <a:t> In mancanza di dati precisi è bene attenersi alla </a:t>
            </a:r>
            <a:r>
              <a:rPr lang="en-US" dirty="0" err="1" smtClean="0">
                <a:latin typeface="Times New Roman" pitchFamily="18" charset="0"/>
                <a:cs typeface="Times New Roman" pitchFamily="18" charset="0"/>
              </a:rPr>
              <a:t>seguente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tabella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massima</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5" name="Rectangle 2"/>
          <p:cNvSpPr>
            <a:spLocks noChangeArrowheads="1"/>
          </p:cNvSpPr>
          <p:nvPr/>
        </p:nvSpPr>
        <p:spPr bwMode="auto">
          <a:xfrm>
            <a:off x="0" y="228600"/>
            <a:ext cx="8915400" cy="641350"/>
          </a:xfrm>
          <a:prstGeom prst="rect">
            <a:avLst/>
          </a:prstGeom>
          <a:noFill/>
          <a:ln w="9525">
            <a:noFill/>
            <a:miter lim="800000"/>
            <a:headEnd/>
            <a:tailEnd/>
          </a:ln>
          <a:effectLst/>
        </p:spPr>
        <p:txBody>
          <a:bodyPr>
            <a:spAutoFit/>
          </a:bodyPr>
          <a:lstStyle/>
          <a:p>
            <a:pPr algn="ctr"/>
            <a:r>
              <a:rPr lang="it-IT" sz="3600" dirty="0">
                <a:solidFill>
                  <a:srgbClr val="0000FF"/>
                </a:solidFill>
                <a:latin typeface="Times New Roman" pitchFamily="18" charset="0"/>
                <a:cs typeface="Times New Roman" pitchFamily="18" charset="0"/>
              </a:rPr>
              <a:t>CALCOLO DELLE SCHERMATURE</a:t>
            </a:r>
          </a:p>
        </p:txBody>
      </p:sp>
      <p:graphicFrame>
        <p:nvGraphicFramePr>
          <p:cNvPr id="6" name="Group 42"/>
          <p:cNvGraphicFramePr>
            <a:graphicFrameLocks noGrp="1"/>
          </p:cNvGraphicFramePr>
          <p:nvPr/>
        </p:nvGraphicFramePr>
        <p:xfrm>
          <a:off x="295276" y="3244494"/>
          <a:ext cx="8420128" cy="3184902"/>
        </p:xfrm>
        <a:graphic>
          <a:graphicData uri="http://schemas.openxmlformats.org/drawingml/2006/table">
            <a:tbl>
              <a:tblPr/>
              <a:tblGrid>
                <a:gridCol w="2733866"/>
                <a:gridCol w="1208607"/>
                <a:gridCol w="4477655"/>
              </a:tblGrid>
              <a:tr h="66115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1" i="0" u="none" strike="noStrike" cap="none" normalizeH="0" baseline="0" dirty="0" smtClean="0">
                          <a:ln>
                            <a:noFill/>
                          </a:ln>
                          <a:solidFill>
                            <a:schemeClr val="tx1"/>
                          </a:solidFill>
                          <a:effectLst/>
                          <a:latin typeface="Times New Roman" pitchFamily="18" charset="0"/>
                        </a:rPr>
                        <a:t>TIPO </a:t>
                      </a:r>
                      <a:r>
                        <a:rPr kumimoji="0" lang="it-IT" sz="1800" b="1" i="0" u="none" strike="noStrike" cap="none" normalizeH="0" baseline="0" dirty="0" err="1" smtClean="0">
                          <a:ln>
                            <a:noFill/>
                          </a:ln>
                          <a:solidFill>
                            <a:schemeClr val="tx1"/>
                          </a:solidFill>
                          <a:effectLst/>
                          <a:latin typeface="Times New Roman" pitchFamily="18" charset="0"/>
                        </a:rPr>
                        <a:t>DI</a:t>
                      </a:r>
                      <a:r>
                        <a:rPr kumimoji="0" lang="it-IT" sz="1800" b="1" i="0" u="none" strike="noStrike" cap="none" normalizeH="0" baseline="0" dirty="0" smtClean="0">
                          <a:ln>
                            <a:noFill/>
                          </a:ln>
                          <a:solidFill>
                            <a:schemeClr val="tx1"/>
                          </a:solidFill>
                          <a:effectLst/>
                          <a:latin typeface="Times New Roman" pitchFamily="18" charset="0"/>
                        </a:rPr>
                        <a:t> OCCUPAZIONE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1" i="0" u="none" strike="noStrike" cap="none" normalizeH="0" baseline="0" dirty="0" smtClean="0">
                          <a:ln>
                            <a:noFill/>
                          </a:ln>
                          <a:solidFill>
                            <a:schemeClr val="tx1"/>
                          </a:solidFill>
                          <a:effectLst/>
                          <a:latin typeface="Times New Roman" pitchFamily="18"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1" i="0" u="none" strike="noStrike" cap="none" normalizeH="0" baseline="0" smtClean="0">
                          <a:ln>
                            <a:noFill/>
                          </a:ln>
                          <a:solidFill>
                            <a:schemeClr val="tx1"/>
                          </a:solidFill>
                          <a:effectLst/>
                          <a:latin typeface="Times New Roman" pitchFamily="18" charset="0"/>
                        </a:rPr>
                        <a:t>ESEMPI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920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800" b="0"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smtClean="0">
                          <a:ln>
                            <a:noFill/>
                          </a:ln>
                          <a:solidFill>
                            <a:schemeClr val="tx1"/>
                          </a:solidFill>
                          <a:effectLst/>
                          <a:latin typeface="Times New Roman" pitchFamily="18" charset="0"/>
                        </a:rPr>
                        <a:t>TOTALE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800" b="0"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smtClean="0">
                          <a:ln>
                            <a:noFill/>
                          </a:ln>
                          <a:solidFill>
                            <a:schemeClr val="tx1"/>
                          </a:solidFill>
                          <a:effectLst/>
                          <a:latin typeface="Times New Roman"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smtClean="0">
                          <a:ln>
                            <a:noFill/>
                          </a:ln>
                          <a:solidFill>
                            <a:schemeClr val="tx1"/>
                          </a:solidFill>
                          <a:effectLst/>
                          <a:latin typeface="Times New Roman" pitchFamily="18" charset="0"/>
                        </a:rPr>
                        <a:t>Sale comandi, uffici, corridoi e sale d’attesa abbastanza grandi, camere oscure, locali di abitazione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103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800" b="0"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smtClean="0">
                          <a:ln>
                            <a:noFill/>
                          </a:ln>
                          <a:solidFill>
                            <a:schemeClr val="tx1"/>
                          </a:solidFill>
                          <a:effectLst/>
                          <a:latin typeface="Times New Roman" pitchFamily="18" charset="0"/>
                        </a:rPr>
                        <a:t>PARZIALE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800" b="0"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smtClean="0">
                          <a:ln>
                            <a:noFill/>
                          </a:ln>
                          <a:solidFill>
                            <a:schemeClr val="tx1"/>
                          </a:solidFill>
                          <a:effectLst/>
                          <a:latin typeface="Times New Roman" pitchFamily="18" charset="0"/>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smtClean="0">
                          <a:ln>
                            <a:noFill/>
                          </a:ln>
                          <a:solidFill>
                            <a:schemeClr val="tx1"/>
                          </a:solidFill>
                          <a:effectLst/>
                          <a:latin typeface="Times New Roman" pitchFamily="18" charset="0"/>
                        </a:rPr>
                        <a:t>Corridoi di transito, magazzini, servizi igienici per personale esposto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293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800" b="0"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smtClean="0">
                          <a:ln>
                            <a:noFill/>
                          </a:ln>
                          <a:solidFill>
                            <a:schemeClr val="tx1"/>
                          </a:solidFill>
                          <a:effectLst/>
                          <a:latin typeface="Times New Roman" pitchFamily="18" charset="0"/>
                        </a:rPr>
                        <a:t>OCCASIONALE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800" b="0"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smtClean="0">
                          <a:ln>
                            <a:noFill/>
                          </a:ln>
                          <a:solidFill>
                            <a:schemeClr val="tx1"/>
                          </a:solidFill>
                          <a:effectLst/>
                          <a:latin typeface="Times New Roman" pitchFamily="18" charset="0"/>
                        </a:rPr>
                        <a:t>1/16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smtClean="0">
                          <a:ln>
                            <a:noFill/>
                          </a:ln>
                          <a:solidFill>
                            <a:schemeClr val="tx1"/>
                          </a:solidFill>
                          <a:effectLst/>
                          <a:latin typeface="Times New Roman" pitchFamily="18" charset="0"/>
                        </a:rPr>
                        <a:t>Ripostigli, scale, ascensori automatici, servizi igienici utilizzati da personale non esposto, strade e marciapiedi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pPr>
              <a:defRPr/>
            </a:pPr>
            <a:fld id="{AC8DAF2D-5F95-4D00-9226-30996F5C3681}" type="slidenum">
              <a:rPr lang="it-IT" smtClean="0"/>
              <a:pPr>
                <a:defRPr/>
              </a:pPr>
              <a:t>14</a:t>
            </a:fld>
            <a:endParaRPr lang="it-IT"/>
          </a:p>
        </p:txBody>
      </p:sp>
      <p:sp>
        <p:nvSpPr>
          <p:cNvPr id="4" name="Rectangle 2"/>
          <p:cNvSpPr>
            <a:spLocks noChangeArrowheads="1"/>
          </p:cNvSpPr>
          <p:nvPr/>
        </p:nvSpPr>
        <p:spPr bwMode="auto">
          <a:xfrm>
            <a:off x="0" y="228600"/>
            <a:ext cx="8915400" cy="641350"/>
          </a:xfrm>
          <a:prstGeom prst="rect">
            <a:avLst/>
          </a:prstGeom>
          <a:noFill/>
          <a:ln w="9525">
            <a:noFill/>
            <a:miter lim="800000"/>
            <a:headEnd/>
            <a:tailEnd/>
          </a:ln>
          <a:effectLst/>
        </p:spPr>
        <p:txBody>
          <a:bodyPr>
            <a:spAutoFit/>
          </a:bodyPr>
          <a:lstStyle/>
          <a:p>
            <a:pPr algn="ctr"/>
            <a:r>
              <a:rPr lang="it-IT" sz="3600" dirty="0">
                <a:solidFill>
                  <a:srgbClr val="0000FF"/>
                </a:solidFill>
                <a:latin typeface="Times New Roman" pitchFamily="18" charset="0"/>
                <a:cs typeface="Times New Roman" pitchFamily="18" charset="0"/>
              </a:rPr>
              <a:t>CALCOLO DELLE SCHERMATURE</a:t>
            </a:r>
          </a:p>
        </p:txBody>
      </p:sp>
      <p:pic>
        <p:nvPicPr>
          <p:cNvPr id="5" name="Picture 2"/>
          <p:cNvPicPr>
            <a:picLocks noChangeAspect="1" noChangeArrowheads="1"/>
          </p:cNvPicPr>
          <p:nvPr/>
        </p:nvPicPr>
        <p:blipFill>
          <a:blip r:embed="rId2" cstate="print"/>
          <a:srcRect/>
          <a:stretch>
            <a:fillRect/>
          </a:stretch>
        </p:blipFill>
        <p:spPr bwMode="auto">
          <a:xfrm>
            <a:off x="357158" y="785794"/>
            <a:ext cx="4214842" cy="2422166"/>
          </a:xfrm>
          <a:prstGeom prst="rect">
            <a:avLst/>
          </a:prstGeom>
          <a:noFill/>
          <a:ln w="9525">
            <a:noFill/>
            <a:miter lim="800000"/>
            <a:headEnd/>
            <a:tailEnd/>
          </a:ln>
        </p:spPr>
      </p:pic>
      <p:sp>
        <p:nvSpPr>
          <p:cNvPr id="6" name="Rettangolo 5"/>
          <p:cNvSpPr/>
          <p:nvPr/>
        </p:nvSpPr>
        <p:spPr>
          <a:xfrm>
            <a:off x="214282" y="4143380"/>
            <a:ext cx="4572000" cy="1631216"/>
          </a:xfrm>
          <a:prstGeom prst="rect">
            <a:avLst/>
          </a:prstGeom>
          <a:solidFill>
            <a:schemeClr val="accent5"/>
          </a:solidFill>
        </p:spPr>
        <p:txBody>
          <a:bodyPr>
            <a:spAutoFit/>
          </a:bodyPr>
          <a:lstStyle/>
          <a:p>
            <a:pPr algn="just"/>
            <a:r>
              <a:rPr lang="en-US" sz="2000" dirty="0" err="1" smtClean="0">
                <a:latin typeface="Times New Roman" pitchFamily="18" charset="0"/>
                <a:cs typeface="Times New Roman" pitchFamily="18" charset="0"/>
              </a:rPr>
              <a:t>Emissione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misurata</a:t>
            </a:r>
            <a:r>
              <a:rPr lang="en-US" sz="2000" dirty="0" smtClean="0">
                <a:latin typeface="Times New Roman" pitchFamily="18" charset="0"/>
                <a:cs typeface="Times New Roman" pitchFamily="18" charset="0"/>
              </a:rPr>
              <a:t> in </a:t>
            </a:r>
            <a:r>
              <a:rPr lang="it-IT" sz="2000" dirty="0" smtClean="0">
                <a:latin typeface="Times New Roman" pitchFamily="18" charset="0"/>
                <a:cs typeface="Times New Roman" pitchFamily="18" charset="0"/>
              </a:rPr>
              <a:t>dose assorbita per unità di intensità di corrente e per unità di tempo a 1 m di distanza dall’anodo di una macchina radiogena in funzione della tensione applicata e per diverse filtrazioni. </a:t>
            </a:r>
            <a:endParaRPr lang="en-US" sz="2000" dirty="0">
              <a:latin typeface="Times New Roman" pitchFamily="18" charset="0"/>
              <a:cs typeface="Times New Roman" pitchFamily="18" charset="0"/>
            </a:endParaRPr>
          </a:p>
        </p:txBody>
      </p:sp>
      <p:pic>
        <p:nvPicPr>
          <p:cNvPr id="81922" name="Picture 2"/>
          <p:cNvPicPr>
            <a:picLocks noChangeAspect="1" noChangeArrowheads="1"/>
          </p:cNvPicPr>
          <p:nvPr/>
        </p:nvPicPr>
        <p:blipFill>
          <a:blip r:embed="rId3" cstate="print"/>
          <a:srcRect/>
          <a:stretch>
            <a:fillRect/>
          </a:stretch>
        </p:blipFill>
        <p:spPr bwMode="auto">
          <a:xfrm>
            <a:off x="5072066" y="928669"/>
            <a:ext cx="4071934" cy="560888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pPr>
              <a:defRPr/>
            </a:pPr>
            <a:fld id="{AC8DAF2D-5F95-4D00-9226-30996F5C3681}" type="slidenum">
              <a:rPr lang="it-IT" smtClean="0"/>
              <a:pPr>
                <a:defRPr/>
              </a:pPr>
              <a:t>15</a:t>
            </a:fld>
            <a:endParaRPr lang="it-IT"/>
          </a:p>
        </p:txBody>
      </p:sp>
      <p:sp>
        <p:nvSpPr>
          <p:cNvPr id="4" name="Rectangle 2"/>
          <p:cNvSpPr>
            <a:spLocks noGrp="1" noChangeArrowheads="1"/>
          </p:cNvSpPr>
          <p:nvPr>
            <p:ph type="title"/>
          </p:nvPr>
        </p:nvSpPr>
        <p:spPr bwMode="auto">
          <a:xfrm>
            <a:off x="500034" y="357166"/>
            <a:ext cx="8229600" cy="646331"/>
          </a:xfrm>
          <a:prstGeom prst="rect">
            <a:avLst/>
          </a:prstGeom>
          <a:noFill/>
          <a:ln w="9525">
            <a:noFill/>
            <a:miter lim="800000"/>
            <a:headEnd/>
            <a:tailEnd/>
          </a:ln>
          <a:effectLst/>
        </p:spPr>
        <p:txBody>
          <a:bodyPr wrap="square">
            <a:spAutoFit/>
          </a:bodyPr>
          <a:lstStyle/>
          <a:p>
            <a:pPr algn="ctr"/>
            <a:r>
              <a:rPr lang="it-IT" sz="3600" dirty="0" smtClean="0">
                <a:solidFill>
                  <a:srgbClr val="0000FF"/>
                </a:solidFill>
                <a:latin typeface="Times New Roman" pitchFamily="18" charset="0"/>
                <a:cs typeface="Times New Roman" pitchFamily="18" charset="0"/>
              </a:rPr>
              <a:t>CALCOLO DELLE SCHERMATURE</a:t>
            </a:r>
            <a:endParaRPr lang="it-IT" sz="3600" dirty="0">
              <a:solidFill>
                <a:srgbClr val="0000FF"/>
              </a:solidFill>
              <a:latin typeface="Times New Roman" pitchFamily="18" charset="0"/>
              <a:cs typeface="Times New Roman" pitchFamily="18" charset="0"/>
            </a:endParaRPr>
          </a:p>
        </p:txBody>
      </p:sp>
      <p:sp>
        <p:nvSpPr>
          <p:cNvPr id="5" name="Rettangolo 4"/>
          <p:cNvSpPr/>
          <p:nvPr/>
        </p:nvSpPr>
        <p:spPr>
          <a:xfrm>
            <a:off x="428596" y="2643182"/>
            <a:ext cx="4143404" cy="923330"/>
          </a:xfrm>
          <a:prstGeom prst="rect">
            <a:avLst/>
          </a:prstGeom>
        </p:spPr>
        <p:txBody>
          <a:bodyPr wrap="square">
            <a:spAutoFit/>
          </a:bodyPr>
          <a:lstStyle/>
          <a:p>
            <a:pPr algn="just"/>
            <a:r>
              <a:rPr lang="it-IT" smtClean="0">
                <a:latin typeface="Times New Roman" pitchFamily="18" charset="0"/>
                <a:cs typeface="Times New Roman" pitchFamily="18" charset="0"/>
              </a:rPr>
              <a:t>Sono</a:t>
            </a:r>
            <a:r>
              <a:rPr lang="it-IT" smtClean="0">
                <a:latin typeface="Times New Roman" pitchFamily="18" charset="0"/>
                <a:cs typeface="Times New Roman" pitchFamily="18" charset="0"/>
              </a:rPr>
              <a:t> stati determinati I dati di attenuazione in vari </a:t>
            </a:r>
            <a:r>
              <a:rPr lang="it-IT" smtClean="0">
                <a:latin typeface="Times New Roman" pitchFamily="18" charset="0"/>
                <a:cs typeface="Times New Roman" pitchFamily="18" charset="0"/>
              </a:rPr>
              <a:t>materiali (</a:t>
            </a:r>
            <a:r>
              <a:rPr lang="it-IT" smtClean="0">
                <a:latin typeface="Times New Roman" pitchFamily="18" charset="0"/>
                <a:cs typeface="Times New Roman" pitchFamily="18" charset="0"/>
              </a:rPr>
              <a:t>perspex, acciaio, piombo e </a:t>
            </a:r>
            <a:r>
              <a:rPr lang="it-IT" smtClean="0">
                <a:latin typeface="Times New Roman" pitchFamily="18" charset="0"/>
                <a:cs typeface="Times New Roman" pitchFamily="18" charset="0"/>
              </a:rPr>
              <a:t>calcestruzzo</a:t>
            </a:r>
            <a:r>
              <a:rPr lang="it-IT" smtClean="0">
                <a:latin typeface="Times New Roman" pitchFamily="18" charset="0"/>
                <a:cs typeface="Times New Roman" pitchFamily="18" charset="0"/>
              </a:rPr>
              <a:t>).</a:t>
            </a:r>
            <a:endParaRPr lang="it-IT">
              <a:latin typeface="Times New Roman" pitchFamily="18" charset="0"/>
              <a:cs typeface="Times New Roman" pitchFamily="18" charset="0"/>
            </a:endParaRPr>
          </a:p>
        </p:txBody>
      </p:sp>
      <p:sp>
        <p:nvSpPr>
          <p:cNvPr id="6" name="Rettangolo 5"/>
          <p:cNvSpPr/>
          <p:nvPr/>
        </p:nvSpPr>
        <p:spPr>
          <a:xfrm>
            <a:off x="357158" y="1285860"/>
            <a:ext cx="4429156" cy="92333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it-IT" dirty="0" smtClean="0">
                <a:latin typeface="Times New Roman" pitchFamily="18" charset="0"/>
                <a:cs typeface="Times New Roman" pitchFamily="18" charset="0"/>
              </a:rPr>
              <a:t>IL fattore di barriera B, cioè la dose assorbita misurata in </a:t>
            </a:r>
            <a:r>
              <a:rPr lang="it-IT" i="1" dirty="0" err="1" smtClean="0">
                <a:latin typeface="Times New Roman" pitchFamily="18" charset="0"/>
                <a:cs typeface="Times New Roman" pitchFamily="18" charset="0"/>
              </a:rPr>
              <a:t>mGy</a:t>
            </a:r>
            <a:r>
              <a:rPr lang="it-IT" i="1" dirty="0" smtClean="0">
                <a:latin typeface="Times New Roman" pitchFamily="18" charset="0"/>
                <a:cs typeface="Times New Roman" pitchFamily="18" charset="0"/>
              </a:rPr>
              <a:t> / </a:t>
            </a:r>
            <a:r>
              <a:rPr lang="it-IT" i="1" dirty="0" err="1" smtClean="0">
                <a:latin typeface="Times New Roman" pitchFamily="18" charset="0"/>
                <a:cs typeface="Times New Roman" pitchFamily="18" charset="0"/>
              </a:rPr>
              <a:t>mA</a:t>
            </a:r>
            <a:r>
              <a:rPr lang="it-IT" i="1" dirty="0" smtClean="0">
                <a:latin typeface="Times New Roman" pitchFamily="18" charset="0"/>
                <a:cs typeface="Times New Roman" pitchFamily="18" charset="0"/>
              </a:rPr>
              <a:t> / min ad 1 m di </a:t>
            </a:r>
            <a:r>
              <a:rPr lang="it-IT" dirty="0" smtClean="0">
                <a:latin typeface="Times New Roman" pitchFamily="18" charset="0"/>
                <a:cs typeface="Times New Roman" pitchFamily="18" charset="0"/>
              </a:rPr>
              <a:t>distanza in funzione dello spessore della barriera</a:t>
            </a:r>
            <a:endParaRPr lang="en-US" dirty="0">
              <a:latin typeface="Times New Roman" pitchFamily="18" charset="0"/>
              <a:cs typeface="Times New Roman" pitchFamily="18" charset="0"/>
            </a:endParaRPr>
          </a:p>
        </p:txBody>
      </p:sp>
      <p:pic>
        <p:nvPicPr>
          <p:cNvPr id="82946" name="Picture 2"/>
          <p:cNvPicPr>
            <a:picLocks noChangeAspect="1" noChangeArrowheads="1"/>
          </p:cNvPicPr>
          <p:nvPr/>
        </p:nvPicPr>
        <p:blipFill>
          <a:blip r:embed="rId2" cstate="print"/>
          <a:srcRect r="11735" b="243"/>
          <a:stretch>
            <a:fillRect/>
          </a:stretch>
        </p:blipFill>
        <p:spPr bwMode="auto">
          <a:xfrm>
            <a:off x="4857752" y="962764"/>
            <a:ext cx="4000528" cy="5609508"/>
          </a:xfrm>
          <a:prstGeom prst="rect">
            <a:avLst/>
          </a:prstGeom>
          <a:noFill/>
          <a:ln w="9525">
            <a:noFill/>
            <a:miter lim="800000"/>
            <a:headEnd/>
            <a:tailEnd/>
          </a:ln>
        </p:spPr>
      </p:pic>
      <p:sp>
        <p:nvSpPr>
          <p:cNvPr id="8" name="Rettangolo 7"/>
          <p:cNvSpPr/>
          <p:nvPr/>
        </p:nvSpPr>
        <p:spPr>
          <a:xfrm>
            <a:off x="285720" y="4500570"/>
            <a:ext cx="4572000" cy="1477328"/>
          </a:xfrm>
          <a:prstGeom prst="rect">
            <a:avLst/>
          </a:prstGeom>
          <a:ln>
            <a:solidFill>
              <a:schemeClr val="accent1"/>
            </a:solidFill>
          </a:ln>
        </p:spPr>
        <p:txBody>
          <a:bodyPr>
            <a:spAutoFit/>
          </a:bodyPr>
          <a:lstStyle/>
          <a:p>
            <a:pPr algn="just"/>
            <a:r>
              <a:rPr lang="it-IT" b="1" dirty="0" smtClean="0">
                <a:latin typeface="Times New Roman" pitchFamily="18" charset="0"/>
                <a:cs typeface="Times New Roman" pitchFamily="18" charset="0"/>
              </a:rPr>
              <a:t>Per esempio</a:t>
            </a:r>
            <a:r>
              <a:rPr lang="it-IT" dirty="0" smtClean="0">
                <a:latin typeface="Times New Roman" pitchFamily="18" charset="0"/>
                <a:cs typeface="Times New Roman" pitchFamily="18" charset="0"/>
              </a:rPr>
              <a:t>, per un tubo operante a 200 </a:t>
            </a:r>
            <a:r>
              <a:rPr lang="it-IT" dirty="0" err="1" smtClean="0">
                <a:latin typeface="Times New Roman" pitchFamily="18" charset="0"/>
                <a:cs typeface="Times New Roman" pitchFamily="18" charset="0"/>
              </a:rPr>
              <a:t>kVp</a:t>
            </a:r>
            <a:r>
              <a:rPr lang="it-IT" dirty="0" smtClean="0">
                <a:latin typeface="Times New Roman" pitchFamily="18" charset="0"/>
                <a:cs typeface="Times New Roman" pitchFamily="18" charset="0"/>
              </a:rPr>
              <a:t>, </a:t>
            </a:r>
            <a:r>
              <a:rPr lang="it-IT" dirty="0" smtClean="0">
                <a:latin typeface="Times New Roman" pitchFamily="18" charset="0"/>
                <a:cs typeface="Times New Roman" pitchFamily="18" charset="0"/>
              </a:rPr>
              <a:t>la dose assorbita ad un metro è pari a 28.7 </a:t>
            </a:r>
            <a:r>
              <a:rPr lang="it-IT" i="1" dirty="0" err="1" smtClean="0">
                <a:latin typeface="Times New Roman" pitchFamily="18" charset="0"/>
                <a:cs typeface="Times New Roman" pitchFamily="18" charset="0"/>
              </a:rPr>
              <a:t>mGy</a:t>
            </a:r>
            <a:r>
              <a:rPr lang="it-IT" i="1" dirty="0" smtClean="0">
                <a:latin typeface="Times New Roman" pitchFamily="18" charset="0"/>
                <a:cs typeface="Times New Roman" pitchFamily="18" charset="0"/>
              </a:rPr>
              <a:t> / min/ </a:t>
            </a:r>
            <a:r>
              <a:rPr lang="it-IT" i="1" dirty="0" err="1" smtClean="0">
                <a:latin typeface="Times New Roman" pitchFamily="18" charset="0"/>
                <a:cs typeface="Times New Roman" pitchFamily="18" charset="0"/>
              </a:rPr>
              <a:t>mA</a:t>
            </a:r>
            <a:r>
              <a:rPr lang="it-IT" i="1" dirty="0" smtClean="0">
                <a:latin typeface="Times New Roman" pitchFamily="18" charset="0"/>
                <a:cs typeface="Times New Roman" pitchFamily="18" charset="0"/>
              </a:rPr>
              <a:t> </a:t>
            </a:r>
          </a:p>
          <a:p>
            <a:pPr algn="just"/>
            <a:r>
              <a:rPr lang="it-IT" dirty="0" smtClean="0">
                <a:latin typeface="Times New Roman" pitchFamily="18" charset="0"/>
                <a:cs typeface="Times New Roman" pitchFamily="18" charset="0"/>
              </a:rPr>
              <a:t>Un fattore 1000 di attenuazione è  raggiunto usando circa 3 mm di </a:t>
            </a:r>
            <a:r>
              <a:rPr lang="it-IT" dirty="0" err="1" smtClean="0">
                <a:latin typeface="Times New Roman" pitchFamily="18" charset="0"/>
                <a:cs typeface="Times New Roman" pitchFamily="18" charset="0"/>
              </a:rPr>
              <a:t>Pb</a:t>
            </a:r>
            <a:r>
              <a:rPr lang="it-IT"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pPr>
              <a:defRPr/>
            </a:pPr>
            <a:fld id="{AC8DAF2D-5F95-4D00-9226-30996F5C3681}" type="slidenum">
              <a:rPr lang="it-IT" smtClean="0"/>
              <a:pPr>
                <a:defRPr/>
              </a:pPr>
              <a:t>16</a:t>
            </a:fld>
            <a:endParaRPr lang="it-IT"/>
          </a:p>
        </p:txBody>
      </p:sp>
      <p:sp>
        <p:nvSpPr>
          <p:cNvPr id="4" name="Rectangle 2"/>
          <p:cNvSpPr>
            <a:spLocks noChangeArrowheads="1"/>
          </p:cNvSpPr>
          <p:nvPr/>
        </p:nvSpPr>
        <p:spPr bwMode="auto">
          <a:xfrm>
            <a:off x="85756" y="228600"/>
            <a:ext cx="8915400" cy="769441"/>
          </a:xfrm>
          <a:prstGeom prst="rect">
            <a:avLst/>
          </a:prstGeom>
          <a:noFill/>
          <a:ln w="9525">
            <a:noFill/>
            <a:miter lim="800000"/>
            <a:headEnd/>
            <a:tailEnd/>
          </a:ln>
          <a:effectLst/>
        </p:spPr>
        <p:txBody>
          <a:bodyPr>
            <a:spAutoFit/>
          </a:bodyPr>
          <a:lstStyle/>
          <a:p>
            <a:pPr algn="ctr"/>
            <a:r>
              <a:rPr lang="it-IT" sz="2200" dirty="0" smtClean="0">
                <a:solidFill>
                  <a:srgbClr val="0000FF"/>
                </a:solidFill>
                <a:latin typeface="Times New Roman" pitchFamily="18" charset="0"/>
                <a:cs typeface="Times New Roman" pitchFamily="18" charset="0"/>
              </a:rPr>
              <a:t>ESEMPIO </a:t>
            </a:r>
            <a:r>
              <a:rPr lang="it-IT" sz="2200" dirty="0" err="1" smtClean="0">
                <a:solidFill>
                  <a:srgbClr val="0000FF"/>
                </a:solidFill>
                <a:latin typeface="Times New Roman" pitchFamily="18" charset="0"/>
                <a:cs typeface="Times New Roman" pitchFamily="18" charset="0"/>
              </a:rPr>
              <a:t>DI</a:t>
            </a:r>
            <a:r>
              <a:rPr lang="it-IT" sz="2200" dirty="0" smtClean="0">
                <a:solidFill>
                  <a:srgbClr val="0000FF"/>
                </a:solidFill>
                <a:latin typeface="Times New Roman" pitchFamily="18" charset="0"/>
                <a:cs typeface="Times New Roman" pitchFamily="18" charset="0"/>
              </a:rPr>
              <a:t> CALCOLO </a:t>
            </a:r>
            <a:r>
              <a:rPr lang="it-IT" sz="2200" dirty="0" err="1" smtClean="0">
                <a:solidFill>
                  <a:srgbClr val="0000FF"/>
                </a:solidFill>
                <a:latin typeface="Times New Roman" pitchFamily="18" charset="0"/>
                <a:cs typeface="Times New Roman" pitchFamily="18" charset="0"/>
              </a:rPr>
              <a:t>DI</a:t>
            </a:r>
            <a:r>
              <a:rPr lang="it-IT" sz="2200" dirty="0" smtClean="0">
                <a:solidFill>
                  <a:srgbClr val="0000FF"/>
                </a:solidFill>
                <a:latin typeface="Times New Roman" pitchFamily="18" charset="0"/>
                <a:cs typeface="Times New Roman" pitchFamily="18" charset="0"/>
              </a:rPr>
              <a:t> UNA BARRIERA PRIMARIA PER UN APPARATO A RAGGI X</a:t>
            </a:r>
            <a:endParaRPr lang="it-IT" sz="2200" dirty="0">
              <a:solidFill>
                <a:srgbClr val="0000FF"/>
              </a:solidFill>
              <a:latin typeface="Times New Roman" pitchFamily="18" charset="0"/>
              <a:cs typeface="Times New Roman" pitchFamily="18" charset="0"/>
            </a:endParaRPr>
          </a:p>
        </p:txBody>
      </p:sp>
      <p:sp>
        <p:nvSpPr>
          <p:cNvPr id="5" name="Rettangolo 4"/>
          <p:cNvSpPr/>
          <p:nvPr/>
        </p:nvSpPr>
        <p:spPr>
          <a:xfrm>
            <a:off x="357158" y="1214422"/>
            <a:ext cx="8215370" cy="1323439"/>
          </a:xfrm>
          <a:prstGeom prst="rect">
            <a:avLst/>
          </a:prstGeom>
        </p:spPr>
        <p:txBody>
          <a:bodyPr wrap="square">
            <a:spAutoFit/>
          </a:bodyPr>
          <a:lstStyle/>
          <a:p>
            <a:pPr algn="just"/>
            <a:r>
              <a:rPr lang="it-IT" sz="2000" dirty="0" smtClean="0">
                <a:latin typeface="Times New Roman" pitchFamily="18" charset="0"/>
                <a:cs typeface="Times New Roman" pitchFamily="18" charset="0"/>
              </a:rPr>
              <a:t>Una macchina da 300 </a:t>
            </a:r>
            <a:r>
              <a:rPr lang="it-IT" sz="2000" dirty="0" err="1" smtClean="0">
                <a:latin typeface="Times New Roman" pitchFamily="18" charset="0"/>
                <a:cs typeface="Times New Roman" pitchFamily="18" charset="0"/>
              </a:rPr>
              <a:t>kVp</a:t>
            </a:r>
            <a:r>
              <a:rPr lang="it-IT" sz="2000" dirty="0" smtClean="0">
                <a:latin typeface="Times New Roman" pitchFamily="18" charset="0"/>
                <a:cs typeface="Times New Roman" pitchFamily="18" charset="0"/>
              </a:rPr>
              <a:t> opera a 15 </a:t>
            </a:r>
            <a:r>
              <a:rPr lang="it-IT" sz="2000" dirty="0" err="1" smtClean="0">
                <a:latin typeface="Times New Roman" pitchFamily="18" charset="0"/>
                <a:cs typeface="Times New Roman" pitchFamily="18" charset="0"/>
              </a:rPr>
              <a:t>mA</a:t>
            </a:r>
            <a:r>
              <a:rPr lang="it-IT" sz="2000" dirty="0" smtClean="0">
                <a:latin typeface="Times New Roman" pitchFamily="18" charset="0"/>
                <a:cs typeface="Times New Roman" pitchFamily="18" charset="0"/>
              </a:rPr>
              <a:t> per 5 ore al giorno e per 5 giorni alla settimana. Il punto A dista 4 metri dal tubo RX e si trova in una sala d'attesa con fattore di occupazione T=1/4. Calcolare lo spessore della barriera richiesta in calcestruzzo e piombo.</a:t>
            </a:r>
            <a:endParaRPr lang="en-US" sz="2000" dirty="0">
              <a:latin typeface="Times New Roman" pitchFamily="18" charset="0"/>
              <a:cs typeface="Times New Roman" pitchFamily="18" charset="0"/>
            </a:endParaRPr>
          </a:p>
        </p:txBody>
      </p:sp>
      <p:graphicFrame>
        <p:nvGraphicFramePr>
          <p:cNvPr id="83970" name="Object 9"/>
          <p:cNvGraphicFramePr>
            <a:graphicFrameLocks noChangeAspect="1"/>
          </p:cNvGraphicFramePr>
          <p:nvPr/>
        </p:nvGraphicFramePr>
        <p:xfrm>
          <a:off x="836613" y="2928938"/>
          <a:ext cx="1757362" cy="811212"/>
        </p:xfrm>
        <a:graphic>
          <a:graphicData uri="http://schemas.openxmlformats.org/presentationml/2006/ole">
            <p:oleObj spid="_x0000_s83970" name="Equazione" r:id="rId3" imgW="850680" imgH="393480" progId="Equation.3">
              <p:embed/>
            </p:oleObj>
          </a:graphicData>
        </a:graphic>
      </p:graphicFrame>
      <p:sp>
        <p:nvSpPr>
          <p:cNvPr id="7" name="Freccia a destra 6"/>
          <p:cNvSpPr/>
          <p:nvPr/>
        </p:nvSpPr>
        <p:spPr>
          <a:xfrm>
            <a:off x="3143240" y="3143248"/>
            <a:ext cx="571504"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ttangolo 7"/>
          <p:cNvSpPr/>
          <p:nvPr/>
        </p:nvSpPr>
        <p:spPr>
          <a:xfrm>
            <a:off x="3000364" y="3714752"/>
            <a:ext cx="2127505" cy="369332"/>
          </a:xfrm>
          <a:prstGeom prst="rect">
            <a:avLst/>
          </a:prstGeom>
        </p:spPr>
        <p:txBody>
          <a:bodyPr wrap="none">
            <a:spAutoFit/>
          </a:bodyPr>
          <a:lstStyle/>
          <a:p>
            <a:r>
              <a:rPr lang="en-US" dirty="0" smtClean="0"/>
              <a:t>&lt; 1 </a:t>
            </a:r>
            <a:r>
              <a:rPr lang="en-US" dirty="0" err="1" smtClean="0"/>
              <a:t>mGy</a:t>
            </a:r>
            <a:r>
              <a:rPr lang="en-US" dirty="0" smtClean="0"/>
              <a:t>/</a:t>
            </a:r>
            <a:r>
              <a:rPr lang="en-US" dirty="0" err="1" smtClean="0"/>
              <a:t>settimana</a:t>
            </a:r>
            <a:endParaRPr lang="en-US" dirty="0"/>
          </a:p>
        </p:txBody>
      </p:sp>
      <p:graphicFrame>
        <p:nvGraphicFramePr>
          <p:cNvPr id="83971" name="Object 9"/>
          <p:cNvGraphicFramePr>
            <a:graphicFrameLocks noChangeAspect="1"/>
          </p:cNvGraphicFramePr>
          <p:nvPr/>
        </p:nvGraphicFramePr>
        <p:xfrm>
          <a:off x="5924550" y="2903538"/>
          <a:ext cx="1338263" cy="863600"/>
        </p:xfrm>
        <a:graphic>
          <a:graphicData uri="http://schemas.openxmlformats.org/presentationml/2006/ole">
            <p:oleObj spid="_x0000_s83971" name="Equazione" r:id="rId4" imgW="647640" imgH="419040" progId="Equation.3">
              <p:embed/>
            </p:oleObj>
          </a:graphicData>
        </a:graphic>
      </p:graphicFrame>
      <p:sp>
        <p:nvSpPr>
          <p:cNvPr id="10" name="Rettangolo 9"/>
          <p:cNvSpPr/>
          <p:nvPr/>
        </p:nvSpPr>
        <p:spPr>
          <a:xfrm>
            <a:off x="785786" y="4786322"/>
            <a:ext cx="7215238" cy="369332"/>
          </a:xfrm>
          <a:prstGeom prst="rect">
            <a:avLst/>
          </a:prstGeom>
        </p:spPr>
        <p:txBody>
          <a:bodyPr wrap="square">
            <a:spAutoFit/>
          </a:bodyPr>
          <a:lstStyle/>
          <a:p>
            <a:r>
              <a:rPr lang="it-IT" i="1" dirty="0" smtClean="0"/>
              <a:t>W = 15 . 5. 60 . 5 = 22.500 </a:t>
            </a:r>
            <a:r>
              <a:rPr lang="it-IT" i="1" dirty="0" err="1" smtClean="0"/>
              <a:t>mA</a:t>
            </a:r>
            <a:r>
              <a:rPr lang="it-IT" i="1" dirty="0" smtClean="0"/>
              <a:t> </a:t>
            </a:r>
            <a:r>
              <a:rPr lang="it-IT" i="1" dirty="0" err="1" smtClean="0"/>
              <a:t>⋅min</a:t>
            </a:r>
            <a:r>
              <a:rPr lang="it-IT" i="1" dirty="0" smtClean="0"/>
              <a:t>/ settimana</a:t>
            </a:r>
            <a:endParaRPr lang="en-US" dirty="0"/>
          </a:p>
        </p:txBody>
      </p:sp>
      <p:sp>
        <p:nvSpPr>
          <p:cNvPr id="11" name="Rettangolo 10"/>
          <p:cNvSpPr/>
          <p:nvPr/>
        </p:nvSpPr>
        <p:spPr>
          <a:xfrm>
            <a:off x="766359" y="5357826"/>
            <a:ext cx="3948517" cy="369332"/>
          </a:xfrm>
          <a:prstGeom prst="rect">
            <a:avLst/>
          </a:prstGeom>
        </p:spPr>
        <p:txBody>
          <a:bodyPr wrap="none">
            <a:spAutoFit/>
          </a:bodyPr>
          <a:lstStyle/>
          <a:p>
            <a:r>
              <a:rPr lang="it-IT" dirty="0" smtClean="0"/>
              <a:t>Per essere conservativi usiamo U=1,</a:t>
            </a:r>
            <a:endParaRPr lang="en-US" dirty="0"/>
          </a:p>
        </p:txBody>
      </p:sp>
      <p:sp>
        <p:nvSpPr>
          <p:cNvPr id="12" name="Parentesi graffa aperta 11"/>
          <p:cNvSpPr/>
          <p:nvPr/>
        </p:nvSpPr>
        <p:spPr>
          <a:xfrm>
            <a:off x="214282" y="4786322"/>
            <a:ext cx="500066" cy="1214446"/>
          </a:xfrm>
          <a:prstGeom prst="leftBrace">
            <a:avLst/>
          </a:prstGeom>
          <a:ln w="381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83972" name="Object 9"/>
          <p:cNvGraphicFramePr>
            <a:graphicFrameLocks noChangeAspect="1"/>
          </p:cNvGraphicFramePr>
          <p:nvPr/>
        </p:nvGraphicFramePr>
        <p:xfrm>
          <a:off x="5286380" y="5429264"/>
          <a:ext cx="2859087" cy="863600"/>
        </p:xfrm>
        <a:graphic>
          <a:graphicData uri="http://schemas.openxmlformats.org/presentationml/2006/ole">
            <p:oleObj spid="_x0000_s83972" name="Equazione" r:id="rId5" imgW="1384200" imgH="419040" progId="Equation.3">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pPr>
              <a:defRPr/>
            </a:pPr>
            <a:fld id="{AC8DAF2D-5F95-4D00-9226-30996F5C3681}" type="slidenum">
              <a:rPr lang="it-IT" smtClean="0"/>
              <a:pPr>
                <a:defRPr/>
              </a:pPr>
              <a:t>17</a:t>
            </a:fld>
            <a:endParaRPr lang="it-IT"/>
          </a:p>
        </p:txBody>
      </p:sp>
      <p:pic>
        <p:nvPicPr>
          <p:cNvPr id="84994" name="Picture 2"/>
          <p:cNvPicPr>
            <a:picLocks noChangeAspect="1" noChangeArrowheads="1"/>
          </p:cNvPicPr>
          <p:nvPr/>
        </p:nvPicPr>
        <p:blipFill>
          <a:blip r:embed="rId3" cstate="print"/>
          <a:srcRect/>
          <a:stretch>
            <a:fillRect/>
          </a:stretch>
        </p:blipFill>
        <p:spPr bwMode="auto">
          <a:xfrm>
            <a:off x="0" y="1500174"/>
            <a:ext cx="3853513" cy="5357826"/>
          </a:xfrm>
          <a:prstGeom prst="rect">
            <a:avLst/>
          </a:prstGeom>
          <a:noFill/>
          <a:ln w="9525">
            <a:noFill/>
            <a:miter lim="800000"/>
            <a:headEnd/>
            <a:tailEnd/>
          </a:ln>
        </p:spPr>
      </p:pic>
      <p:sp>
        <p:nvSpPr>
          <p:cNvPr id="5" name="Rectangle 2"/>
          <p:cNvSpPr>
            <a:spLocks noGrp="1" noChangeArrowheads="1"/>
          </p:cNvSpPr>
          <p:nvPr>
            <p:ph type="title"/>
          </p:nvPr>
        </p:nvSpPr>
        <p:spPr bwMode="auto">
          <a:prstGeom prst="rect">
            <a:avLst/>
          </a:prstGeom>
          <a:noFill/>
          <a:ln w="9525">
            <a:noFill/>
            <a:miter lim="800000"/>
            <a:headEnd/>
            <a:tailEnd/>
          </a:ln>
          <a:effectLst/>
        </p:spPr>
        <p:txBody>
          <a:bodyPr>
            <a:spAutoFit/>
          </a:bodyPr>
          <a:lstStyle/>
          <a:p>
            <a:pPr algn="ctr"/>
            <a:r>
              <a:rPr lang="it-IT" sz="2200" dirty="0" smtClean="0">
                <a:solidFill>
                  <a:srgbClr val="0000FF"/>
                </a:solidFill>
                <a:latin typeface="Times New Roman" pitchFamily="18" charset="0"/>
                <a:cs typeface="Times New Roman" pitchFamily="18" charset="0"/>
              </a:rPr>
              <a:t>ESEMPIO </a:t>
            </a:r>
            <a:r>
              <a:rPr lang="it-IT" sz="2200" dirty="0" err="1" smtClean="0">
                <a:solidFill>
                  <a:srgbClr val="0000FF"/>
                </a:solidFill>
                <a:latin typeface="Times New Roman" pitchFamily="18" charset="0"/>
                <a:cs typeface="Times New Roman" pitchFamily="18" charset="0"/>
              </a:rPr>
              <a:t>DI</a:t>
            </a:r>
            <a:r>
              <a:rPr lang="it-IT" sz="2200" dirty="0" smtClean="0">
                <a:solidFill>
                  <a:srgbClr val="0000FF"/>
                </a:solidFill>
                <a:latin typeface="Times New Roman" pitchFamily="18" charset="0"/>
                <a:cs typeface="Times New Roman" pitchFamily="18" charset="0"/>
              </a:rPr>
              <a:t> CALCOLO </a:t>
            </a:r>
            <a:r>
              <a:rPr lang="it-IT" sz="2200" dirty="0" err="1" smtClean="0">
                <a:solidFill>
                  <a:srgbClr val="0000FF"/>
                </a:solidFill>
                <a:latin typeface="Times New Roman" pitchFamily="18" charset="0"/>
                <a:cs typeface="Times New Roman" pitchFamily="18" charset="0"/>
              </a:rPr>
              <a:t>DI</a:t>
            </a:r>
            <a:r>
              <a:rPr lang="it-IT" sz="2200" dirty="0" smtClean="0">
                <a:solidFill>
                  <a:srgbClr val="0000FF"/>
                </a:solidFill>
                <a:latin typeface="Times New Roman" pitchFamily="18" charset="0"/>
                <a:cs typeface="Times New Roman" pitchFamily="18" charset="0"/>
              </a:rPr>
              <a:t> UNA BARRIERA PRIMARIA PER UN APPARATO A RAGGI X</a:t>
            </a:r>
            <a:endParaRPr lang="it-IT" sz="2200" dirty="0">
              <a:solidFill>
                <a:srgbClr val="0000FF"/>
              </a:solidFill>
              <a:latin typeface="Times New Roman" pitchFamily="18" charset="0"/>
              <a:cs typeface="Times New Roman" pitchFamily="18" charset="0"/>
            </a:endParaRPr>
          </a:p>
        </p:txBody>
      </p:sp>
      <p:graphicFrame>
        <p:nvGraphicFramePr>
          <p:cNvPr id="84995" name="Object 9"/>
          <p:cNvGraphicFramePr>
            <a:graphicFrameLocks noChangeAspect="1"/>
          </p:cNvGraphicFramePr>
          <p:nvPr/>
        </p:nvGraphicFramePr>
        <p:xfrm>
          <a:off x="4286248" y="1285860"/>
          <a:ext cx="1704975" cy="419100"/>
        </p:xfrm>
        <a:graphic>
          <a:graphicData uri="http://schemas.openxmlformats.org/presentationml/2006/ole">
            <p:oleObj spid="_x0000_s84995" name="Equazione" r:id="rId4" imgW="825480" imgH="203040" progId="Equation.3">
              <p:embed/>
            </p:oleObj>
          </a:graphicData>
        </a:graphic>
      </p:graphicFrame>
      <p:sp>
        <p:nvSpPr>
          <p:cNvPr id="7" name="Rettangolo 6"/>
          <p:cNvSpPr/>
          <p:nvPr/>
        </p:nvSpPr>
        <p:spPr>
          <a:xfrm>
            <a:off x="3929058" y="2000240"/>
            <a:ext cx="4572000" cy="646331"/>
          </a:xfrm>
          <a:prstGeom prst="rect">
            <a:avLst/>
          </a:prstGeom>
          <a:solidFill>
            <a:schemeClr val="accent5"/>
          </a:solidFill>
        </p:spPr>
        <p:txBody>
          <a:bodyPr>
            <a:spAutoFit/>
          </a:bodyPr>
          <a:lstStyle/>
          <a:p>
            <a:r>
              <a:rPr lang="en-US" dirty="0" err="1" smtClean="0">
                <a:latin typeface="Times New Roman" pitchFamily="18" charset="0"/>
                <a:cs typeface="Times New Roman" pitchFamily="18" charset="0"/>
              </a:rPr>
              <a:t>sono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necessari</a:t>
            </a:r>
            <a:r>
              <a:rPr lang="en-US" dirty="0" smtClean="0">
                <a:latin typeface="Times New Roman" pitchFamily="18" charset="0"/>
                <a:cs typeface="Times New Roman" pitchFamily="18" charset="0"/>
              </a:rPr>
              <a:t> 43 cm </a:t>
            </a:r>
            <a:r>
              <a:rPr lang="en-US" dirty="0" err="1" smtClean="0">
                <a:latin typeface="Times New Roman" pitchFamily="18" charset="0"/>
                <a:cs typeface="Times New Roman" pitchFamily="18" charset="0"/>
              </a:rPr>
              <a:t>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calcestruzzo</a:t>
            </a:r>
            <a:r>
              <a:rPr lang="en-US" dirty="0" smtClean="0">
                <a:latin typeface="Times New Roman" pitchFamily="18" charset="0"/>
                <a:cs typeface="Times New Roman" pitchFamily="18" charset="0"/>
              </a:rPr>
              <a:t> </a:t>
            </a:r>
            <a:r>
              <a:rPr lang="it-IT" dirty="0" smtClean="0">
                <a:latin typeface="Times New Roman" pitchFamily="18" charset="0"/>
                <a:cs typeface="Times New Roman" pitchFamily="18" charset="0"/>
              </a:rPr>
              <a:t>oppure 1.2 cm di </a:t>
            </a:r>
            <a:r>
              <a:rPr lang="it-IT" dirty="0" err="1" smtClean="0">
                <a:latin typeface="Times New Roman" pitchFamily="18" charset="0"/>
                <a:cs typeface="Times New Roman" pitchFamily="18" charset="0"/>
              </a:rPr>
              <a:t>Pb</a:t>
            </a:r>
            <a:endParaRPr lang="en-US" dirty="0">
              <a:latin typeface="Times New Roman" pitchFamily="18" charset="0"/>
              <a:cs typeface="Times New Roman" pitchFamily="18" charset="0"/>
            </a:endParaRPr>
          </a:p>
        </p:txBody>
      </p:sp>
      <p:sp>
        <p:nvSpPr>
          <p:cNvPr id="8" name="Freccia a destra 7"/>
          <p:cNvSpPr/>
          <p:nvPr/>
        </p:nvSpPr>
        <p:spPr>
          <a:xfrm>
            <a:off x="6357950" y="1285860"/>
            <a:ext cx="642942" cy="5000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4996" name="Picture 4"/>
          <p:cNvPicPr>
            <a:picLocks noChangeAspect="1" noChangeArrowheads="1"/>
          </p:cNvPicPr>
          <p:nvPr/>
        </p:nvPicPr>
        <p:blipFill>
          <a:blip r:embed="rId5" cstate="print"/>
          <a:srcRect/>
          <a:stretch>
            <a:fillRect/>
          </a:stretch>
        </p:blipFill>
        <p:spPr bwMode="auto">
          <a:xfrm>
            <a:off x="5143504" y="2886064"/>
            <a:ext cx="2900508" cy="3971936"/>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214290"/>
            <a:ext cx="8229600" cy="1000124"/>
          </a:xfrm>
          <a:solidFill>
            <a:schemeClr val="accent5"/>
          </a:solidFill>
        </p:spPr>
        <p:txBody>
          <a:bodyPr/>
          <a:lstStyle/>
          <a:p>
            <a:r>
              <a:rPr lang="it-IT" dirty="0" smtClean="0">
                <a:solidFill>
                  <a:srgbClr val="FF0000"/>
                </a:solidFill>
                <a:latin typeface="Times New Roman" pitchFamily="18" charset="0"/>
                <a:cs typeface="Times New Roman" pitchFamily="18" charset="0"/>
              </a:rPr>
              <a:t>SOLUZIONI </a:t>
            </a:r>
            <a:r>
              <a:rPr lang="it-IT" dirty="0" err="1" smtClean="0">
                <a:solidFill>
                  <a:srgbClr val="FF0000"/>
                </a:solidFill>
                <a:latin typeface="Times New Roman" pitchFamily="18" charset="0"/>
                <a:cs typeface="Times New Roman" pitchFamily="18" charset="0"/>
              </a:rPr>
              <a:t>DI</a:t>
            </a:r>
            <a:r>
              <a:rPr lang="it-IT" dirty="0" smtClean="0">
                <a:solidFill>
                  <a:srgbClr val="FF0000"/>
                </a:solidFill>
                <a:latin typeface="Times New Roman" pitchFamily="18" charset="0"/>
                <a:cs typeface="Times New Roman" pitchFamily="18" charset="0"/>
              </a:rPr>
              <a:t> CONTINUITA’</a:t>
            </a:r>
            <a:endParaRPr lang="en-US" dirty="0">
              <a:solidFill>
                <a:srgbClr val="FF0000"/>
              </a:solidFill>
            </a:endParaRPr>
          </a:p>
        </p:txBody>
      </p:sp>
      <p:sp>
        <p:nvSpPr>
          <p:cNvPr id="3" name="Segnaposto numero diapositiva 2"/>
          <p:cNvSpPr>
            <a:spLocks noGrp="1"/>
          </p:cNvSpPr>
          <p:nvPr>
            <p:ph type="sldNum" sz="quarter" idx="12"/>
          </p:nvPr>
        </p:nvSpPr>
        <p:spPr/>
        <p:txBody>
          <a:bodyPr/>
          <a:lstStyle/>
          <a:p>
            <a:pPr>
              <a:defRPr/>
            </a:pPr>
            <a:fld id="{AC8DAF2D-5F95-4D00-9226-30996F5C3681}" type="slidenum">
              <a:rPr lang="it-IT" smtClean="0"/>
              <a:pPr>
                <a:defRPr/>
              </a:pPr>
              <a:t>18</a:t>
            </a:fld>
            <a:endParaRPr lang="it-IT"/>
          </a:p>
        </p:txBody>
      </p:sp>
      <p:sp>
        <p:nvSpPr>
          <p:cNvPr id="5" name="Text Box 3"/>
          <p:cNvSpPr txBox="1">
            <a:spLocks noChangeArrowheads="1"/>
          </p:cNvSpPr>
          <p:nvPr/>
        </p:nvSpPr>
        <p:spPr bwMode="auto">
          <a:xfrm>
            <a:off x="214282" y="1285860"/>
            <a:ext cx="8686800" cy="1754326"/>
          </a:xfrm>
          <a:prstGeom prst="rect">
            <a:avLst/>
          </a:prstGeom>
          <a:noFill/>
          <a:ln w="9525">
            <a:noFill/>
            <a:miter lim="800000"/>
            <a:headEnd/>
            <a:tailEnd/>
          </a:ln>
          <a:effectLst/>
        </p:spPr>
        <p:txBody>
          <a:bodyPr>
            <a:spAutoFit/>
          </a:bodyPr>
          <a:lstStyle/>
          <a:p>
            <a:pPr marL="457200" indent="-457200" algn="ctr"/>
            <a:r>
              <a:rPr lang="it-IT" dirty="0">
                <a:latin typeface="Times New Roman" pitchFamily="18" charset="0"/>
                <a:cs typeface="Times New Roman" pitchFamily="18" charset="0"/>
              </a:rPr>
              <a:t>PER SORGENTI </a:t>
            </a:r>
            <a:r>
              <a:rPr lang="it-IT" dirty="0" err="1">
                <a:latin typeface="Times New Roman" pitchFamily="18" charset="0"/>
                <a:cs typeface="Times New Roman" pitchFamily="18" charset="0"/>
              </a:rPr>
              <a:t>DI</a:t>
            </a:r>
            <a:r>
              <a:rPr lang="it-IT" dirty="0">
                <a:latin typeface="Times New Roman" pitchFamily="18" charset="0"/>
                <a:cs typeface="Times New Roman" pitchFamily="18" charset="0"/>
              </a:rPr>
              <a:t> NOTEVOLE PERICOLOSITA’ </a:t>
            </a:r>
            <a:r>
              <a:rPr lang="it-IT" dirty="0" smtClean="0">
                <a:latin typeface="Times New Roman" pitchFamily="18" charset="0"/>
                <a:cs typeface="Times New Roman" pitchFamily="18" charset="0"/>
              </a:rPr>
              <a:t>E’ IMPORTANTE </a:t>
            </a:r>
            <a:r>
              <a:rPr lang="it-IT" dirty="0">
                <a:latin typeface="Times New Roman" pitchFamily="18" charset="0"/>
                <a:cs typeface="Times New Roman" pitchFamily="18" charset="0"/>
              </a:rPr>
              <a:t>CONSIDERARE IL PROBLEMA </a:t>
            </a:r>
            <a:r>
              <a:rPr lang="it-IT" dirty="0" smtClean="0">
                <a:latin typeface="Times New Roman" pitchFamily="18" charset="0"/>
                <a:cs typeface="Times New Roman" pitchFamily="18" charset="0"/>
              </a:rPr>
              <a:t> DELLA </a:t>
            </a:r>
            <a:r>
              <a:rPr lang="it-IT" dirty="0">
                <a:latin typeface="Times New Roman" pitchFamily="18" charset="0"/>
                <a:cs typeface="Times New Roman" pitchFamily="18" charset="0"/>
              </a:rPr>
              <a:t>CONTINUITA’ DELLE SCHERMATURE:</a:t>
            </a:r>
          </a:p>
          <a:p>
            <a:pPr marL="457200" indent="-457200" algn="ctr"/>
            <a:endParaRPr lang="it-IT" dirty="0">
              <a:latin typeface="Times New Roman" pitchFamily="18" charset="0"/>
              <a:cs typeface="Times New Roman" pitchFamily="18" charset="0"/>
            </a:endParaRPr>
          </a:p>
          <a:p>
            <a:pPr marL="2286000" lvl="4" indent="-457200" algn="just">
              <a:buFontTx/>
              <a:buChar char="•"/>
            </a:pPr>
            <a:r>
              <a:rPr lang="it-IT" dirty="0">
                <a:latin typeface="Times New Roman" pitchFamily="18" charset="0"/>
                <a:cs typeface="Times New Roman" pitchFamily="18" charset="0"/>
              </a:rPr>
              <a:t>APERTURE PER ACCESSO</a:t>
            </a:r>
          </a:p>
          <a:p>
            <a:pPr marL="2286000" lvl="4" indent="-457200" algn="just">
              <a:buFontTx/>
              <a:buChar char="•"/>
            </a:pPr>
            <a:r>
              <a:rPr lang="it-IT" dirty="0">
                <a:latin typeface="Times New Roman" pitchFamily="18" charset="0"/>
                <a:cs typeface="Times New Roman" pitchFamily="18" charset="0"/>
              </a:rPr>
              <a:t>FORI PER CAVI E/O TUBI</a:t>
            </a:r>
          </a:p>
          <a:p>
            <a:pPr marL="2286000" lvl="4" indent="-457200" algn="just">
              <a:buFontTx/>
              <a:buChar char="•"/>
            </a:pPr>
            <a:r>
              <a:rPr lang="it-IT" dirty="0">
                <a:latin typeface="Times New Roman" pitchFamily="18" charset="0"/>
                <a:cs typeface="Times New Roman" pitchFamily="18" charset="0"/>
              </a:rPr>
              <a:t>EFFETTO CIELO</a:t>
            </a:r>
          </a:p>
        </p:txBody>
      </p:sp>
      <p:sp>
        <p:nvSpPr>
          <p:cNvPr id="7" name="Text Box 5"/>
          <p:cNvSpPr txBox="1">
            <a:spLocks noChangeArrowheads="1"/>
          </p:cNvSpPr>
          <p:nvPr/>
        </p:nvSpPr>
        <p:spPr bwMode="auto">
          <a:xfrm>
            <a:off x="6286512" y="2143116"/>
            <a:ext cx="2597762" cy="646331"/>
          </a:xfrm>
          <a:prstGeom prst="rect">
            <a:avLst/>
          </a:prstGeom>
          <a:noFill/>
          <a:ln w="9525">
            <a:noFill/>
            <a:miter lim="800000"/>
            <a:headEnd/>
            <a:tailEnd/>
          </a:ln>
          <a:effectLst/>
        </p:spPr>
        <p:txBody>
          <a:bodyPr wrap="none">
            <a:spAutoFit/>
          </a:bodyPr>
          <a:lstStyle/>
          <a:p>
            <a:pPr>
              <a:buFontTx/>
              <a:buChar char="•"/>
            </a:pPr>
            <a:r>
              <a:rPr lang="it-IT" dirty="0">
                <a:latin typeface="Times New Roman" pitchFamily="18" charset="0"/>
                <a:cs typeface="Times New Roman" pitchFamily="18" charset="0"/>
              </a:rPr>
              <a:t> PORTE SCHERMANTI</a:t>
            </a:r>
          </a:p>
          <a:p>
            <a:pPr>
              <a:buFontTx/>
              <a:buChar char="•"/>
            </a:pPr>
            <a:r>
              <a:rPr lang="it-IT" dirty="0">
                <a:latin typeface="Times New Roman" pitchFamily="18" charset="0"/>
                <a:cs typeface="Times New Roman" pitchFamily="18" charset="0"/>
              </a:rPr>
              <a:t> LABIRINTI</a:t>
            </a:r>
          </a:p>
        </p:txBody>
      </p:sp>
      <p:pic>
        <p:nvPicPr>
          <p:cNvPr id="8" name="Picture 5" descr="Efcielo"/>
          <p:cNvPicPr>
            <a:picLocks noChangeAspect="1" noChangeArrowheads="1"/>
          </p:cNvPicPr>
          <p:nvPr/>
        </p:nvPicPr>
        <p:blipFill>
          <a:blip r:embed="rId2" cstate="print"/>
          <a:srcRect/>
          <a:stretch>
            <a:fillRect/>
          </a:stretch>
        </p:blipFill>
        <p:spPr bwMode="auto">
          <a:xfrm>
            <a:off x="304800" y="4071942"/>
            <a:ext cx="5400675" cy="2590800"/>
          </a:xfrm>
          <a:prstGeom prst="rect">
            <a:avLst/>
          </a:prstGeom>
          <a:noFill/>
        </p:spPr>
      </p:pic>
      <p:sp>
        <p:nvSpPr>
          <p:cNvPr id="9" name="Text Box 7"/>
          <p:cNvSpPr txBox="1">
            <a:spLocks noChangeArrowheads="1"/>
          </p:cNvSpPr>
          <p:nvPr/>
        </p:nvSpPr>
        <p:spPr bwMode="auto">
          <a:xfrm>
            <a:off x="784225" y="3614742"/>
            <a:ext cx="7745413" cy="457200"/>
          </a:xfrm>
          <a:prstGeom prst="rect">
            <a:avLst/>
          </a:prstGeom>
          <a:noFill/>
          <a:ln w="9525">
            <a:noFill/>
            <a:miter lim="800000"/>
            <a:headEnd/>
            <a:tailEnd/>
          </a:ln>
          <a:effectLst/>
        </p:spPr>
        <p:txBody>
          <a:bodyPr wrap="none">
            <a:spAutoFit/>
          </a:bodyPr>
          <a:lstStyle/>
          <a:p>
            <a:r>
              <a:rPr lang="it-IT" b="1" u="sng"/>
              <a:t>EFFETTO CIELO</a:t>
            </a:r>
            <a:r>
              <a:rPr lang="it-IT"/>
              <a:t> ESEMPIO DI RADIAZIONE DIFFUSA</a:t>
            </a:r>
          </a:p>
        </p:txBody>
      </p:sp>
      <p:sp>
        <p:nvSpPr>
          <p:cNvPr id="10" name="Text Box 8"/>
          <p:cNvSpPr txBox="1">
            <a:spLocks noChangeArrowheads="1"/>
          </p:cNvSpPr>
          <p:nvPr/>
        </p:nvSpPr>
        <p:spPr bwMode="auto">
          <a:xfrm>
            <a:off x="5929322" y="4286256"/>
            <a:ext cx="2786050" cy="923330"/>
          </a:xfrm>
          <a:prstGeom prst="rect">
            <a:avLst/>
          </a:prstGeom>
          <a:solidFill>
            <a:schemeClr val="accent6">
              <a:lumMod val="20000"/>
              <a:lumOff val="80000"/>
            </a:schemeClr>
          </a:solidFill>
          <a:ln w="9525">
            <a:noFill/>
            <a:miter lim="800000"/>
            <a:headEnd/>
            <a:tailEnd/>
          </a:ln>
          <a:effectLst/>
        </p:spPr>
        <p:txBody>
          <a:bodyPr wrap="square">
            <a:spAutoFit/>
          </a:bodyPr>
          <a:lstStyle/>
          <a:p>
            <a:pPr algn="just"/>
            <a:r>
              <a:rPr lang="it-IT" dirty="0">
                <a:latin typeface="Times New Roman" pitchFamily="18" charset="0"/>
                <a:cs typeface="Times New Roman" pitchFamily="18" charset="0"/>
              </a:rPr>
              <a:t>DIRETTA VERSO L’ALTO LA RADIAZIONE </a:t>
            </a:r>
            <a:r>
              <a:rPr lang="it-IT" dirty="0" smtClean="0">
                <a:latin typeface="Times New Roman" pitchFamily="18" charset="0"/>
                <a:cs typeface="Times New Roman" pitchFamily="18" charset="0"/>
              </a:rPr>
              <a:t>VIENE DIFFUSA DALL’ARIA</a:t>
            </a:r>
            <a:endParaRPr lang="it-IT" dirty="0">
              <a:latin typeface="Times New Roman" pitchFamily="18" charset="0"/>
              <a:cs typeface="Times New Roman" pitchFamily="18" charset="0"/>
            </a:endParaRPr>
          </a:p>
        </p:txBody>
      </p:sp>
      <p:sp>
        <p:nvSpPr>
          <p:cNvPr id="11" name="Freccia a destra 10"/>
          <p:cNvSpPr/>
          <p:nvPr/>
        </p:nvSpPr>
        <p:spPr>
          <a:xfrm>
            <a:off x="5643570" y="2214554"/>
            <a:ext cx="571504" cy="5000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chemeClr val="accent2"/>
                </a:solidFill>
                <a:latin typeface="Times New Roman" pitchFamily="18" charset="0"/>
                <a:cs typeface="Times New Roman" pitchFamily="18" charset="0"/>
              </a:rPr>
              <a:t>ESEMPIO </a:t>
            </a:r>
            <a:r>
              <a:rPr lang="it-IT" dirty="0" err="1" smtClean="0">
                <a:solidFill>
                  <a:schemeClr val="accent2"/>
                </a:solidFill>
                <a:latin typeface="Times New Roman" pitchFamily="18" charset="0"/>
                <a:cs typeface="Times New Roman" pitchFamily="18" charset="0"/>
              </a:rPr>
              <a:t>DI</a:t>
            </a:r>
            <a:r>
              <a:rPr lang="it-IT" dirty="0" smtClean="0">
                <a:solidFill>
                  <a:schemeClr val="accent2"/>
                </a:solidFill>
                <a:latin typeface="Times New Roman" pitchFamily="18" charset="0"/>
                <a:cs typeface="Times New Roman" pitchFamily="18" charset="0"/>
              </a:rPr>
              <a:t> ACCESSO A </a:t>
            </a:r>
            <a:br>
              <a:rPr lang="it-IT" dirty="0" smtClean="0">
                <a:solidFill>
                  <a:schemeClr val="accent2"/>
                </a:solidFill>
                <a:latin typeface="Times New Roman" pitchFamily="18" charset="0"/>
                <a:cs typeface="Times New Roman" pitchFamily="18" charset="0"/>
              </a:rPr>
            </a:br>
            <a:r>
              <a:rPr lang="it-IT" b="1" u="sng" dirty="0" smtClean="0">
                <a:solidFill>
                  <a:schemeClr val="accent2"/>
                </a:solidFill>
                <a:latin typeface="Times New Roman" pitchFamily="18" charset="0"/>
                <a:cs typeface="Times New Roman" pitchFamily="18" charset="0"/>
              </a:rPr>
              <a:t>“LABIRINTO”</a:t>
            </a:r>
            <a:endParaRPr lang="en-US" dirty="0">
              <a:solidFill>
                <a:schemeClr val="accent2"/>
              </a:solidFill>
              <a:latin typeface="Times New Roman" pitchFamily="18" charset="0"/>
              <a:cs typeface="Times New Roman" pitchFamily="18" charset="0"/>
            </a:endParaRPr>
          </a:p>
        </p:txBody>
      </p:sp>
      <p:sp>
        <p:nvSpPr>
          <p:cNvPr id="3" name="Segnaposto numero diapositiva 2"/>
          <p:cNvSpPr>
            <a:spLocks noGrp="1"/>
          </p:cNvSpPr>
          <p:nvPr>
            <p:ph type="sldNum" sz="quarter" idx="12"/>
          </p:nvPr>
        </p:nvSpPr>
        <p:spPr/>
        <p:txBody>
          <a:bodyPr/>
          <a:lstStyle/>
          <a:p>
            <a:pPr>
              <a:defRPr/>
            </a:pPr>
            <a:fld id="{AC8DAF2D-5F95-4D00-9226-30996F5C3681}" type="slidenum">
              <a:rPr lang="it-IT" smtClean="0"/>
              <a:pPr>
                <a:defRPr/>
              </a:pPr>
              <a:t>19</a:t>
            </a:fld>
            <a:endParaRPr lang="it-IT"/>
          </a:p>
        </p:txBody>
      </p:sp>
      <p:pic>
        <p:nvPicPr>
          <p:cNvPr id="4" name="Picture 6" descr="Labirinto"/>
          <p:cNvPicPr>
            <a:picLocks noChangeAspect="1" noChangeArrowheads="1"/>
          </p:cNvPicPr>
          <p:nvPr/>
        </p:nvPicPr>
        <p:blipFill>
          <a:blip r:embed="rId2" cstate="print"/>
          <a:srcRect/>
          <a:stretch>
            <a:fillRect/>
          </a:stretch>
        </p:blipFill>
        <p:spPr bwMode="auto">
          <a:xfrm>
            <a:off x="3214678" y="2916653"/>
            <a:ext cx="4572032" cy="3941347"/>
          </a:xfrm>
          <a:prstGeom prst="rect">
            <a:avLst/>
          </a:prstGeom>
          <a:noFill/>
        </p:spPr>
      </p:pic>
      <p:sp>
        <p:nvSpPr>
          <p:cNvPr id="6" name="Text Box 11"/>
          <p:cNvSpPr txBox="1">
            <a:spLocks noChangeArrowheads="1"/>
          </p:cNvSpPr>
          <p:nvPr/>
        </p:nvSpPr>
        <p:spPr bwMode="auto">
          <a:xfrm>
            <a:off x="357158" y="1785926"/>
            <a:ext cx="7858180" cy="1015663"/>
          </a:xfrm>
          <a:prstGeom prst="rect">
            <a:avLst/>
          </a:prstGeom>
          <a:noFill/>
          <a:ln w="9525">
            <a:noFill/>
            <a:miter lim="800000"/>
            <a:headEnd/>
            <a:tailEnd/>
          </a:ln>
          <a:effectLst/>
        </p:spPr>
        <p:txBody>
          <a:bodyPr wrap="square">
            <a:spAutoFit/>
          </a:bodyPr>
          <a:lstStyle/>
          <a:p>
            <a:pPr algn="just"/>
            <a:r>
              <a:rPr lang="it-IT" sz="2000" dirty="0"/>
              <a:t>I CAMPI </a:t>
            </a:r>
            <a:r>
              <a:rPr lang="it-IT" sz="2000" dirty="0" err="1"/>
              <a:t>DI</a:t>
            </a:r>
            <a:r>
              <a:rPr lang="it-IT" sz="2000" dirty="0"/>
              <a:t> </a:t>
            </a:r>
            <a:r>
              <a:rPr lang="it-IT" sz="2000" dirty="0" smtClean="0"/>
              <a:t>RADIAZIONEDIMINUISCONO </a:t>
            </a:r>
            <a:r>
              <a:rPr lang="it-IT" sz="2000" dirty="0"/>
              <a:t>PER </a:t>
            </a:r>
            <a:r>
              <a:rPr lang="it-IT" sz="2000" dirty="0" smtClean="0"/>
              <a:t>RIFLESSIONI </a:t>
            </a:r>
            <a:endParaRPr lang="it-IT" sz="2000" dirty="0"/>
          </a:p>
          <a:p>
            <a:pPr algn="just"/>
            <a:r>
              <a:rPr lang="it-IT" sz="2000" dirty="0"/>
              <a:t>SUCCESSIVE E </a:t>
            </a:r>
            <a:r>
              <a:rPr lang="it-IT" sz="2000" dirty="0" smtClean="0"/>
              <a:t>DECRESCONO ALLONTANANDOSI </a:t>
            </a:r>
            <a:r>
              <a:rPr lang="it-IT" sz="2000" dirty="0"/>
              <a:t>DALLE </a:t>
            </a:r>
          </a:p>
          <a:p>
            <a:pPr algn="just"/>
            <a:r>
              <a:rPr lang="it-IT" sz="2000" dirty="0"/>
              <a:t>SUPERFICI </a:t>
            </a:r>
            <a:r>
              <a:rPr lang="it-IT" sz="2000" dirty="0" smtClean="0"/>
              <a:t>DIFFONDENTI </a:t>
            </a:r>
            <a:endParaRPr lang="it-IT"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1"/>
          </a:solidFill>
        </p:spPr>
        <p:txBody>
          <a:bodyPr/>
          <a:lstStyle/>
          <a:p>
            <a:pPr lvl="2"/>
            <a:r>
              <a:rPr lang="it-IT" sz="3000" dirty="0" smtClean="0">
                <a:solidFill>
                  <a:srgbClr val="FF0000"/>
                </a:solidFill>
                <a:latin typeface="Times New Roman" pitchFamily="18" charset="0"/>
                <a:cs typeface="Times New Roman" pitchFamily="18" charset="0"/>
              </a:rPr>
              <a:t>SCELTA DEI LIVELLI </a:t>
            </a:r>
            <a:r>
              <a:rPr lang="it-IT" sz="3000" dirty="0" err="1" smtClean="0">
                <a:solidFill>
                  <a:srgbClr val="FF0000"/>
                </a:solidFill>
                <a:latin typeface="Times New Roman" pitchFamily="18" charset="0"/>
                <a:cs typeface="Times New Roman" pitchFamily="18" charset="0"/>
              </a:rPr>
              <a:t>DI</a:t>
            </a:r>
            <a:r>
              <a:rPr lang="it-IT" sz="3000" dirty="0" smtClean="0">
                <a:solidFill>
                  <a:srgbClr val="FF0000"/>
                </a:solidFill>
                <a:latin typeface="Times New Roman" pitchFamily="18" charset="0"/>
                <a:cs typeface="Times New Roman" pitchFamily="18" charset="0"/>
              </a:rPr>
              <a:t> RADIAZIONE NEGLI AMBIENTI PROTETTI</a:t>
            </a:r>
            <a:endParaRPr lang="en-US" sz="3000" dirty="0">
              <a:solidFill>
                <a:srgbClr val="FF0000"/>
              </a:solidFill>
            </a:endParaRPr>
          </a:p>
        </p:txBody>
      </p:sp>
      <p:sp>
        <p:nvSpPr>
          <p:cNvPr id="3" name="Segnaposto numero diapositiva 2"/>
          <p:cNvSpPr>
            <a:spLocks noGrp="1"/>
          </p:cNvSpPr>
          <p:nvPr>
            <p:ph type="sldNum" sz="quarter" idx="12"/>
          </p:nvPr>
        </p:nvSpPr>
        <p:spPr/>
        <p:txBody>
          <a:bodyPr/>
          <a:lstStyle/>
          <a:p>
            <a:pPr>
              <a:defRPr/>
            </a:pPr>
            <a:fld id="{AC8DAF2D-5F95-4D00-9226-30996F5C3681}" type="slidenum">
              <a:rPr lang="it-IT" smtClean="0"/>
              <a:pPr>
                <a:defRPr/>
              </a:pPr>
              <a:t>2</a:t>
            </a:fld>
            <a:endParaRPr lang="it-IT"/>
          </a:p>
        </p:txBody>
      </p:sp>
      <p:sp>
        <p:nvSpPr>
          <p:cNvPr id="5" name="Text Box 4"/>
          <p:cNvSpPr txBox="1">
            <a:spLocks noChangeArrowheads="1"/>
          </p:cNvSpPr>
          <p:nvPr/>
        </p:nvSpPr>
        <p:spPr bwMode="auto">
          <a:xfrm>
            <a:off x="285720" y="2285992"/>
            <a:ext cx="8686800" cy="369332"/>
          </a:xfrm>
          <a:prstGeom prst="rect">
            <a:avLst/>
          </a:prstGeom>
          <a:noFill/>
          <a:ln w="9525">
            <a:noFill/>
            <a:miter lim="800000"/>
            <a:headEnd/>
            <a:tailEnd/>
          </a:ln>
          <a:effectLst/>
        </p:spPr>
        <p:txBody>
          <a:bodyPr>
            <a:spAutoFit/>
          </a:bodyPr>
          <a:lstStyle/>
          <a:p>
            <a:pPr algn="ctr"/>
            <a:r>
              <a:rPr lang="it-IT" dirty="0">
                <a:latin typeface="Times New Roman" pitchFamily="18" charset="0"/>
                <a:cs typeface="Times New Roman" pitchFamily="18" charset="0"/>
              </a:rPr>
              <a:t>ANALISI DELLA DESTINAZIONE DEI LOCALI</a:t>
            </a:r>
          </a:p>
        </p:txBody>
      </p:sp>
      <p:sp>
        <p:nvSpPr>
          <p:cNvPr id="6" name="AutoShape 5"/>
          <p:cNvSpPr>
            <a:spLocks noChangeArrowheads="1"/>
          </p:cNvSpPr>
          <p:nvPr/>
        </p:nvSpPr>
        <p:spPr bwMode="auto">
          <a:xfrm>
            <a:off x="4286248" y="2714620"/>
            <a:ext cx="376238" cy="557210"/>
          </a:xfrm>
          <a:prstGeom prst="downArrow">
            <a:avLst>
              <a:gd name="adj1" fmla="val 50000"/>
              <a:gd name="adj2" fmla="val 75000"/>
            </a:avLst>
          </a:prstGeom>
          <a:solidFill>
            <a:schemeClr val="accent2"/>
          </a:solidFill>
          <a:ln w="9525">
            <a:solidFill>
              <a:schemeClr val="tx1"/>
            </a:solidFill>
            <a:miter lim="800000"/>
            <a:headEnd/>
            <a:tailEnd/>
          </a:ln>
          <a:effectLst/>
        </p:spPr>
        <p:txBody>
          <a:bodyPr wrap="none" anchor="ctr"/>
          <a:lstStyle/>
          <a:p>
            <a:endParaRPr lang="en-US">
              <a:latin typeface="Times New Roman" pitchFamily="18" charset="0"/>
              <a:cs typeface="Times New Roman" pitchFamily="18" charset="0"/>
            </a:endParaRPr>
          </a:p>
        </p:txBody>
      </p:sp>
      <p:sp>
        <p:nvSpPr>
          <p:cNvPr id="7" name="Text Box 6"/>
          <p:cNvSpPr txBox="1">
            <a:spLocks noChangeArrowheads="1"/>
          </p:cNvSpPr>
          <p:nvPr/>
        </p:nvSpPr>
        <p:spPr bwMode="auto">
          <a:xfrm>
            <a:off x="785786" y="3429000"/>
            <a:ext cx="7777186" cy="646331"/>
          </a:xfrm>
          <a:prstGeom prst="rect">
            <a:avLst/>
          </a:prstGeom>
          <a:noFill/>
          <a:ln w="9525">
            <a:noFill/>
            <a:miter lim="800000"/>
            <a:headEnd/>
            <a:tailEnd/>
          </a:ln>
          <a:effectLst/>
        </p:spPr>
        <p:txBody>
          <a:bodyPr wrap="square">
            <a:spAutoFit/>
          </a:bodyPr>
          <a:lstStyle/>
          <a:p>
            <a:pPr algn="ctr"/>
            <a:r>
              <a:rPr lang="it-IT" dirty="0">
                <a:latin typeface="Times New Roman" pitchFamily="18" charset="0"/>
                <a:cs typeface="Times New Roman" pitchFamily="18" charset="0"/>
              </a:rPr>
              <a:t>DETERMINAZIONE DEI LIVELLI </a:t>
            </a:r>
            <a:r>
              <a:rPr lang="it-IT" dirty="0" err="1">
                <a:latin typeface="Times New Roman" pitchFamily="18" charset="0"/>
                <a:cs typeface="Times New Roman" pitchFamily="18" charset="0"/>
              </a:rPr>
              <a:t>DI</a:t>
            </a:r>
            <a:r>
              <a:rPr lang="it-IT" dirty="0">
                <a:latin typeface="Times New Roman" pitchFamily="18" charset="0"/>
                <a:cs typeface="Times New Roman" pitchFamily="18" charset="0"/>
              </a:rPr>
              <a:t> RATEO </a:t>
            </a:r>
          </a:p>
          <a:p>
            <a:pPr algn="ctr"/>
            <a:r>
              <a:rPr lang="it-IT" dirty="0">
                <a:latin typeface="Times New Roman" pitchFamily="18" charset="0"/>
                <a:cs typeface="Times New Roman" pitchFamily="18" charset="0"/>
              </a:rPr>
              <a:t>D’ESPOSIZIONE O </a:t>
            </a:r>
            <a:r>
              <a:rPr lang="it-IT" dirty="0" err="1">
                <a:latin typeface="Times New Roman" pitchFamily="18" charset="0"/>
                <a:cs typeface="Times New Roman" pitchFamily="18" charset="0"/>
              </a:rPr>
              <a:t>DI</a:t>
            </a:r>
            <a:r>
              <a:rPr lang="it-IT" dirty="0">
                <a:latin typeface="Times New Roman" pitchFamily="18" charset="0"/>
                <a:cs typeface="Times New Roman" pitchFamily="18" charset="0"/>
              </a:rPr>
              <a:t> DOSE IN BASE AI LIMITI </a:t>
            </a:r>
            <a:r>
              <a:rPr lang="it-IT" dirty="0" err="1">
                <a:latin typeface="Times New Roman" pitchFamily="18" charset="0"/>
                <a:cs typeface="Times New Roman" pitchFamily="18" charset="0"/>
              </a:rPr>
              <a:t>DI</a:t>
            </a:r>
            <a:r>
              <a:rPr lang="it-IT" dirty="0">
                <a:latin typeface="Times New Roman" pitchFamily="18" charset="0"/>
                <a:cs typeface="Times New Roman" pitchFamily="18" charset="0"/>
              </a:rPr>
              <a:t> DOSE</a:t>
            </a:r>
          </a:p>
        </p:txBody>
      </p:sp>
      <p:sp>
        <p:nvSpPr>
          <p:cNvPr id="8" name="Text Box 9"/>
          <p:cNvSpPr txBox="1">
            <a:spLocks noChangeArrowheads="1"/>
          </p:cNvSpPr>
          <p:nvPr/>
        </p:nvSpPr>
        <p:spPr bwMode="auto">
          <a:xfrm>
            <a:off x="1000100" y="4500570"/>
            <a:ext cx="7715304" cy="2031325"/>
          </a:xfrm>
          <a:prstGeom prst="rect">
            <a:avLst/>
          </a:prstGeom>
          <a:solidFill>
            <a:schemeClr val="accent5"/>
          </a:solidFill>
          <a:ln w="9525">
            <a:noFill/>
            <a:miter lim="800000"/>
            <a:headEnd/>
            <a:tailEnd/>
          </a:ln>
          <a:effectLst/>
        </p:spPr>
        <p:txBody>
          <a:bodyPr wrap="square">
            <a:spAutoFit/>
          </a:bodyPr>
          <a:lstStyle/>
          <a:p>
            <a:pPr marL="457200" indent="-457200" algn="just">
              <a:buFontTx/>
              <a:buAutoNum type="arabicPeriod"/>
            </a:pPr>
            <a:r>
              <a:rPr lang="it-IT" b="1" dirty="0">
                <a:latin typeface="Times New Roman" pitchFamily="18" charset="0"/>
                <a:cs typeface="Times New Roman" pitchFamily="18" charset="0"/>
              </a:rPr>
              <a:t>PRINCIPIO </a:t>
            </a:r>
            <a:r>
              <a:rPr lang="it-IT" b="1" dirty="0" err="1">
                <a:latin typeface="Times New Roman" pitchFamily="18" charset="0"/>
                <a:cs typeface="Times New Roman" pitchFamily="18" charset="0"/>
              </a:rPr>
              <a:t>DI</a:t>
            </a:r>
            <a:r>
              <a:rPr lang="it-IT" b="1" dirty="0">
                <a:latin typeface="Times New Roman" pitchFamily="18" charset="0"/>
                <a:cs typeface="Times New Roman" pitchFamily="18" charset="0"/>
              </a:rPr>
              <a:t> </a:t>
            </a:r>
            <a:r>
              <a:rPr lang="it-IT" b="1" dirty="0" smtClean="0">
                <a:latin typeface="Times New Roman" pitchFamily="18" charset="0"/>
                <a:cs typeface="Times New Roman" pitchFamily="18" charset="0"/>
              </a:rPr>
              <a:t>OTTIMIZZAZIONE</a:t>
            </a:r>
          </a:p>
          <a:p>
            <a:pPr marL="457200" indent="-457200" algn="just">
              <a:buFontTx/>
              <a:buAutoNum type="arabicPeriod"/>
            </a:pPr>
            <a:endParaRPr lang="it-IT" dirty="0">
              <a:latin typeface="Times New Roman" pitchFamily="18" charset="0"/>
              <a:cs typeface="Times New Roman" pitchFamily="18" charset="0"/>
            </a:endParaRPr>
          </a:p>
          <a:p>
            <a:pPr marL="457200" indent="-457200" algn="just">
              <a:buFontTx/>
              <a:buAutoNum type="arabicPeriod"/>
            </a:pPr>
            <a:r>
              <a:rPr lang="it-IT" b="1" dirty="0">
                <a:latin typeface="Times New Roman" pitchFamily="18" charset="0"/>
                <a:cs typeface="Times New Roman" pitchFamily="18" charset="0"/>
              </a:rPr>
              <a:t>FATTORE </a:t>
            </a:r>
            <a:r>
              <a:rPr lang="it-IT" b="1" dirty="0" err="1">
                <a:latin typeface="Times New Roman" pitchFamily="18" charset="0"/>
                <a:cs typeface="Times New Roman" pitchFamily="18" charset="0"/>
              </a:rPr>
              <a:t>DI</a:t>
            </a:r>
            <a:r>
              <a:rPr lang="it-IT" b="1" dirty="0">
                <a:latin typeface="Times New Roman" pitchFamily="18" charset="0"/>
                <a:cs typeface="Times New Roman" pitchFamily="18" charset="0"/>
              </a:rPr>
              <a:t> OCCUPAZIONE </a:t>
            </a:r>
            <a:r>
              <a:rPr lang="it-IT" b="1" dirty="0" smtClean="0">
                <a:latin typeface="Times New Roman" pitchFamily="18" charset="0"/>
                <a:cs typeface="Times New Roman" pitchFamily="18" charset="0"/>
              </a:rPr>
              <a:t>T </a:t>
            </a:r>
            <a:r>
              <a:rPr lang="it-IT" dirty="0" smtClean="0">
                <a:latin typeface="Times New Roman" pitchFamily="18" charset="0"/>
                <a:cs typeface="Times New Roman" pitchFamily="18" charset="0"/>
              </a:rPr>
              <a:t>(E’ UNA FRAZIONE DEL TEMPO </a:t>
            </a:r>
            <a:r>
              <a:rPr lang="it-IT" dirty="0" err="1" smtClean="0">
                <a:latin typeface="Times New Roman" pitchFamily="18" charset="0"/>
                <a:cs typeface="Times New Roman" pitchFamily="18" charset="0"/>
              </a:rPr>
              <a:t>DI</a:t>
            </a:r>
            <a:r>
              <a:rPr lang="it-IT" dirty="0" smtClean="0">
                <a:latin typeface="Times New Roman" pitchFamily="18" charset="0"/>
                <a:cs typeface="Times New Roman" pitchFamily="18" charset="0"/>
              </a:rPr>
              <a:t> UTILIZZAZIONE  DELLA SORGENTE, IN CUI  L’AMBIENTE CONSIDERATO E’ OCCUPATO DA PERSONE)</a:t>
            </a:r>
          </a:p>
          <a:p>
            <a:pPr marL="457200" indent="-457200" algn="just">
              <a:buFontTx/>
              <a:buAutoNum type="arabicPeriod"/>
            </a:pPr>
            <a:endParaRPr lang="it-IT" dirty="0">
              <a:latin typeface="Times New Roman" pitchFamily="18" charset="0"/>
              <a:cs typeface="Times New Roman" pitchFamily="18" charset="0"/>
            </a:endParaRPr>
          </a:p>
          <a:p>
            <a:pPr marL="457200" indent="-457200" algn="just">
              <a:buFontTx/>
              <a:buAutoNum type="arabicPeriod"/>
            </a:pPr>
            <a:r>
              <a:rPr lang="it-IT" b="1" dirty="0">
                <a:latin typeface="Times New Roman" pitchFamily="18" charset="0"/>
                <a:cs typeface="Times New Roman" pitchFamily="18" charset="0"/>
              </a:rPr>
              <a:t>FATTORE </a:t>
            </a:r>
            <a:r>
              <a:rPr lang="it-IT" b="1" dirty="0" err="1">
                <a:latin typeface="Times New Roman" pitchFamily="18" charset="0"/>
                <a:cs typeface="Times New Roman" pitchFamily="18" charset="0"/>
              </a:rPr>
              <a:t>DI</a:t>
            </a:r>
            <a:r>
              <a:rPr lang="it-IT" b="1" dirty="0">
                <a:latin typeface="Times New Roman" pitchFamily="18" charset="0"/>
                <a:cs typeface="Times New Roman" pitchFamily="18" charset="0"/>
              </a:rPr>
              <a:t> SICUREZZA</a:t>
            </a:r>
          </a:p>
        </p:txBody>
      </p:sp>
      <p:sp>
        <p:nvSpPr>
          <p:cNvPr id="9" name="AutoShape 10"/>
          <p:cNvSpPr>
            <a:spLocks noChangeArrowheads="1"/>
          </p:cNvSpPr>
          <p:nvPr/>
        </p:nvSpPr>
        <p:spPr bwMode="auto">
          <a:xfrm>
            <a:off x="6286512" y="4071942"/>
            <a:ext cx="304800" cy="914400"/>
          </a:xfrm>
          <a:prstGeom prst="downArrow">
            <a:avLst>
              <a:gd name="adj1" fmla="val 50000"/>
              <a:gd name="adj2" fmla="val 75000"/>
            </a:avLst>
          </a:prstGeom>
          <a:solidFill>
            <a:schemeClr val="accent2"/>
          </a:solidFill>
          <a:ln w="9525">
            <a:solidFill>
              <a:schemeClr val="tx1"/>
            </a:solidFill>
            <a:miter lim="800000"/>
            <a:headEnd/>
            <a:tailEnd/>
          </a:ln>
          <a:effectLst/>
        </p:spPr>
        <p:txBody>
          <a:bodyPr wrap="none" anchor="ctr"/>
          <a:lstStyle/>
          <a:p>
            <a:endParaRPr lang="en-US">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1"/>
          </a:solidFill>
        </p:spPr>
        <p:txBody>
          <a:bodyPr/>
          <a:lstStyle/>
          <a:p>
            <a:pPr marL="457200" indent="-457200"/>
            <a:r>
              <a:rPr lang="it-IT" sz="3000" dirty="0" smtClean="0">
                <a:solidFill>
                  <a:srgbClr val="FF0000"/>
                </a:solidFill>
                <a:latin typeface="Times New Roman" pitchFamily="18" charset="0"/>
                <a:cs typeface="Times New Roman" pitchFamily="18" charset="0"/>
              </a:rPr>
              <a:t>ANALISI DELLE CARATTERISTICHE </a:t>
            </a:r>
            <a:br>
              <a:rPr lang="it-IT" sz="3000" dirty="0" smtClean="0">
                <a:solidFill>
                  <a:srgbClr val="FF0000"/>
                </a:solidFill>
                <a:latin typeface="Times New Roman" pitchFamily="18" charset="0"/>
                <a:cs typeface="Times New Roman" pitchFamily="18" charset="0"/>
              </a:rPr>
            </a:br>
            <a:r>
              <a:rPr lang="it-IT" sz="3000" dirty="0" smtClean="0">
                <a:solidFill>
                  <a:srgbClr val="FF0000"/>
                </a:solidFill>
                <a:latin typeface="Times New Roman" pitchFamily="18" charset="0"/>
                <a:cs typeface="Times New Roman" pitchFamily="18" charset="0"/>
              </a:rPr>
              <a:t>DEL CAMPO </a:t>
            </a:r>
            <a:r>
              <a:rPr lang="it-IT" sz="3000" dirty="0" err="1" smtClean="0">
                <a:solidFill>
                  <a:srgbClr val="FF0000"/>
                </a:solidFill>
                <a:latin typeface="Times New Roman" pitchFamily="18" charset="0"/>
                <a:cs typeface="Times New Roman" pitchFamily="18" charset="0"/>
              </a:rPr>
              <a:t>DI</a:t>
            </a:r>
            <a:r>
              <a:rPr lang="it-IT" sz="3000" dirty="0" smtClean="0">
                <a:solidFill>
                  <a:srgbClr val="FF0000"/>
                </a:solidFill>
                <a:latin typeface="Times New Roman" pitchFamily="18" charset="0"/>
                <a:cs typeface="Times New Roman" pitchFamily="18" charset="0"/>
              </a:rPr>
              <a:t> RADIAZIONE</a:t>
            </a:r>
            <a:endParaRPr lang="en-US" sz="3000" dirty="0">
              <a:solidFill>
                <a:srgbClr val="FF0000"/>
              </a:solidFill>
              <a:latin typeface="Times New Roman" pitchFamily="18" charset="0"/>
              <a:cs typeface="Times New Roman" pitchFamily="18" charset="0"/>
            </a:endParaRPr>
          </a:p>
        </p:txBody>
      </p:sp>
      <p:sp>
        <p:nvSpPr>
          <p:cNvPr id="3" name="Segnaposto numero diapositiva 2"/>
          <p:cNvSpPr>
            <a:spLocks noGrp="1"/>
          </p:cNvSpPr>
          <p:nvPr>
            <p:ph type="sldNum" sz="quarter" idx="12"/>
          </p:nvPr>
        </p:nvSpPr>
        <p:spPr/>
        <p:txBody>
          <a:bodyPr/>
          <a:lstStyle/>
          <a:p>
            <a:pPr>
              <a:defRPr/>
            </a:pPr>
            <a:fld id="{AC8DAF2D-5F95-4D00-9226-30996F5C3681}" type="slidenum">
              <a:rPr lang="it-IT" smtClean="0"/>
              <a:pPr>
                <a:defRPr/>
              </a:pPr>
              <a:t>3</a:t>
            </a:fld>
            <a:endParaRPr lang="it-IT"/>
          </a:p>
        </p:txBody>
      </p:sp>
      <p:sp>
        <p:nvSpPr>
          <p:cNvPr id="4" name="Text Box 4"/>
          <p:cNvSpPr txBox="1">
            <a:spLocks noChangeArrowheads="1"/>
          </p:cNvSpPr>
          <p:nvPr/>
        </p:nvSpPr>
        <p:spPr bwMode="auto">
          <a:xfrm>
            <a:off x="571472" y="1785926"/>
            <a:ext cx="7467600" cy="1015663"/>
          </a:xfrm>
          <a:prstGeom prst="rect">
            <a:avLst/>
          </a:prstGeom>
          <a:solidFill>
            <a:schemeClr val="accent6">
              <a:lumMod val="20000"/>
              <a:lumOff val="80000"/>
            </a:schemeClr>
          </a:solidFill>
          <a:ln w="9525">
            <a:noFill/>
            <a:miter lim="800000"/>
            <a:headEnd/>
            <a:tailEnd/>
          </a:ln>
          <a:effectLst/>
        </p:spPr>
        <p:txBody>
          <a:bodyPr>
            <a:spAutoFit/>
          </a:bodyPr>
          <a:lstStyle/>
          <a:p>
            <a:pPr>
              <a:buFontTx/>
              <a:buChar char="•"/>
            </a:pPr>
            <a:r>
              <a:rPr lang="it-IT" sz="2000" dirty="0">
                <a:latin typeface="Times New Roman" pitchFamily="18" charset="0"/>
                <a:cs typeface="Times New Roman" pitchFamily="18" charset="0"/>
              </a:rPr>
              <a:t>SORGENTI IN GENERE</a:t>
            </a:r>
          </a:p>
          <a:p>
            <a:pPr>
              <a:buFontTx/>
              <a:buChar char="•"/>
            </a:pPr>
            <a:r>
              <a:rPr lang="it-IT" sz="2000" dirty="0">
                <a:latin typeface="Times New Roman" pitchFamily="18" charset="0"/>
                <a:cs typeface="Times New Roman" pitchFamily="18" charset="0"/>
              </a:rPr>
              <a:t>APPARECCHIATURE CONTENENTI SORGENTI </a:t>
            </a:r>
          </a:p>
          <a:p>
            <a:pPr>
              <a:buFontTx/>
              <a:buChar char="•"/>
            </a:pPr>
            <a:r>
              <a:rPr lang="it-IT" sz="2000" dirty="0">
                <a:latin typeface="Times New Roman" pitchFamily="18" charset="0"/>
                <a:cs typeface="Times New Roman" pitchFamily="18" charset="0"/>
              </a:rPr>
              <a:t>MACCHINE RADIOGENE</a:t>
            </a:r>
          </a:p>
        </p:txBody>
      </p:sp>
      <p:sp>
        <p:nvSpPr>
          <p:cNvPr id="5" name="Text Box 5"/>
          <p:cNvSpPr txBox="1">
            <a:spLocks noChangeArrowheads="1"/>
          </p:cNvSpPr>
          <p:nvPr/>
        </p:nvSpPr>
        <p:spPr bwMode="auto">
          <a:xfrm>
            <a:off x="500034" y="3357562"/>
            <a:ext cx="8458200" cy="2554545"/>
          </a:xfrm>
          <a:prstGeom prst="rect">
            <a:avLst/>
          </a:prstGeom>
          <a:solidFill>
            <a:schemeClr val="accent5"/>
          </a:solidFill>
          <a:ln w="9525">
            <a:noFill/>
            <a:miter lim="800000"/>
            <a:headEnd/>
            <a:tailEnd/>
          </a:ln>
          <a:effectLst/>
        </p:spPr>
        <p:txBody>
          <a:bodyPr>
            <a:spAutoFit/>
          </a:bodyPr>
          <a:lstStyle/>
          <a:p>
            <a:r>
              <a:rPr lang="it-IT" sz="2000" dirty="0">
                <a:latin typeface="Times New Roman" pitchFamily="18" charset="0"/>
                <a:cs typeface="Times New Roman" pitchFamily="18" charset="0"/>
              </a:rPr>
              <a:t>BISOGNA IDENTIFICARE </a:t>
            </a:r>
            <a:r>
              <a:rPr lang="it-IT" sz="2000" b="1" dirty="0">
                <a:solidFill>
                  <a:srgbClr val="FF0000"/>
                </a:solidFill>
                <a:latin typeface="Times New Roman" pitchFamily="18" charset="0"/>
                <a:cs typeface="Times New Roman" pitchFamily="18" charset="0"/>
              </a:rPr>
              <a:t>IL TIPO </a:t>
            </a:r>
            <a:r>
              <a:rPr lang="it-IT" sz="2000" dirty="0">
                <a:latin typeface="Times New Roman" pitchFamily="18" charset="0"/>
                <a:cs typeface="Times New Roman" pitchFamily="18" charset="0"/>
              </a:rPr>
              <a:t>E </a:t>
            </a:r>
            <a:r>
              <a:rPr lang="it-IT" sz="2000" b="1" dirty="0">
                <a:solidFill>
                  <a:srgbClr val="FF0000"/>
                </a:solidFill>
                <a:latin typeface="Times New Roman" pitchFamily="18" charset="0"/>
                <a:cs typeface="Times New Roman" pitchFamily="18" charset="0"/>
              </a:rPr>
              <a:t>L’INTENSITA’ </a:t>
            </a:r>
            <a:r>
              <a:rPr lang="it-IT" sz="2000" dirty="0">
                <a:latin typeface="Times New Roman" pitchFamily="18" charset="0"/>
                <a:cs typeface="Times New Roman" pitchFamily="18" charset="0"/>
              </a:rPr>
              <a:t>DELLE </a:t>
            </a:r>
            <a:r>
              <a:rPr lang="it-IT" sz="2000" dirty="0" smtClean="0">
                <a:latin typeface="Times New Roman" pitchFamily="18" charset="0"/>
                <a:cs typeface="Times New Roman" pitchFamily="18" charset="0"/>
              </a:rPr>
              <a:t>RADIAZIONI</a:t>
            </a:r>
            <a:r>
              <a:rPr lang="it-IT" sz="2000" dirty="0">
                <a:latin typeface="Times New Roman" pitchFamily="18" charset="0"/>
                <a:cs typeface="Times New Roman" pitchFamily="18" charset="0"/>
              </a:rPr>
              <a:t>. </a:t>
            </a:r>
            <a:endParaRPr lang="it-IT" sz="2000" dirty="0" smtClean="0">
              <a:latin typeface="Times New Roman" pitchFamily="18" charset="0"/>
              <a:cs typeface="Times New Roman" pitchFamily="18" charset="0"/>
            </a:endParaRPr>
          </a:p>
          <a:p>
            <a:r>
              <a:rPr lang="it-IT" sz="2000" dirty="0" smtClean="0">
                <a:latin typeface="Times New Roman" pitchFamily="18" charset="0"/>
                <a:cs typeface="Times New Roman" pitchFamily="18" charset="0"/>
              </a:rPr>
              <a:t>LE </a:t>
            </a:r>
            <a:r>
              <a:rPr lang="it-IT" sz="2000" dirty="0">
                <a:latin typeface="Times New Roman" pitchFamily="18" charset="0"/>
                <a:cs typeface="Times New Roman" pitchFamily="18" charset="0"/>
              </a:rPr>
              <a:t>CARATTERISTICHE PIU’ IMPORTANTI SONO:</a:t>
            </a:r>
          </a:p>
          <a:p>
            <a:endParaRPr lang="it-IT" sz="2000" dirty="0">
              <a:latin typeface="Times New Roman" pitchFamily="18" charset="0"/>
              <a:cs typeface="Times New Roman" pitchFamily="18" charset="0"/>
            </a:endParaRPr>
          </a:p>
          <a:p>
            <a:pPr lvl="4">
              <a:buFontTx/>
              <a:buChar char="•"/>
            </a:pPr>
            <a:r>
              <a:rPr lang="it-IT" sz="2000" dirty="0">
                <a:latin typeface="Times New Roman" pitchFamily="18" charset="0"/>
                <a:cs typeface="Times New Roman" pitchFamily="18" charset="0"/>
              </a:rPr>
              <a:t> </a:t>
            </a:r>
            <a:r>
              <a:rPr lang="it-IT" sz="2000" dirty="0" smtClean="0">
                <a:latin typeface="Times New Roman" pitchFamily="18" charset="0"/>
                <a:cs typeface="Times New Roman" pitchFamily="18" charset="0"/>
              </a:rPr>
              <a:t>Tipo di particelle</a:t>
            </a:r>
          </a:p>
          <a:p>
            <a:pPr lvl="4">
              <a:buFontTx/>
              <a:buChar char="•"/>
            </a:pPr>
            <a:r>
              <a:rPr lang="it-IT" sz="2000" dirty="0" smtClean="0">
                <a:latin typeface="Times New Roman" pitchFamily="18" charset="0"/>
                <a:cs typeface="Times New Roman" pitchFamily="18" charset="0"/>
              </a:rPr>
              <a:t> LO </a:t>
            </a:r>
            <a:r>
              <a:rPr lang="it-IT" sz="2000" dirty="0">
                <a:latin typeface="Times New Roman" pitchFamily="18" charset="0"/>
                <a:cs typeface="Times New Roman" pitchFamily="18" charset="0"/>
              </a:rPr>
              <a:t>SPETTRO ENERGETICO</a:t>
            </a:r>
          </a:p>
          <a:p>
            <a:pPr lvl="4">
              <a:buFontTx/>
              <a:buChar char="•"/>
            </a:pPr>
            <a:r>
              <a:rPr lang="it-IT" sz="2000" dirty="0">
                <a:latin typeface="Times New Roman" pitchFamily="18" charset="0"/>
                <a:cs typeface="Times New Roman" pitchFamily="18" charset="0"/>
              </a:rPr>
              <a:t> L’INTENSITA’ MEDIA</a:t>
            </a:r>
          </a:p>
          <a:p>
            <a:pPr lvl="4">
              <a:buFontTx/>
              <a:buChar char="•"/>
            </a:pPr>
            <a:r>
              <a:rPr lang="it-IT" sz="2000" dirty="0">
                <a:latin typeface="Times New Roman" pitchFamily="18" charset="0"/>
                <a:cs typeface="Times New Roman" pitchFamily="18" charset="0"/>
              </a:rPr>
              <a:t> LA DISTRIBUZIONE GEOMETRICA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tangolo 11"/>
          <p:cNvSpPr/>
          <p:nvPr/>
        </p:nvSpPr>
        <p:spPr>
          <a:xfrm>
            <a:off x="285720" y="2428868"/>
            <a:ext cx="8429684" cy="40005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357158" y="71414"/>
            <a:ext cx="8229600" cy="917596"/>
          </a:xfrm>
          <a:solidFill>
            <a:schemeClr val="accent1"/>
          </a:solidFill>
        </p:spPr>
        <p:txBody>
          <a:bodyPr/>
          <a:lstStyle/>
          <a:p>
            <a:r>
              <a:rPr lang="en-US" b="1" dirty="0" err="1" smtClean="0">
                <a:solidFill>
                  <a:srgbClr val="FF0000"/>
                </a:solidFill>
                <a:latin typeface="Times New Roman" pitchFamily="18" charset="0"/>
                <a:cs typeface="Times New Roman" pitchFamily="18" charset="0"/>
              </a:rPr>
              <a:t>Tipo</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di</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radiazioni</a:t>
            </a:r>
            <a:endParaRPr lang="en-US" b="1" dirty="0">
              <a:solidFill>
                <a:srgbClr val="FF0000"/>
              </a:solidFill>
              <a:latin typeface="Times New Roman" pitchFamily="18" charset="0"/>
              <a:cs typeface="Times New Roman" pitchFamily="18" charset="0"/>
            </a:endParaRPr>
          </a:p>
        </p:txBody>
      </p:sp>
      <p:sp>
        <p:nvSpPr>
          <p:cNvPr id="3" name="Segnaposto numero diapositiva 2"/>
          <p:cNvSpPr>
            <a:spLocks noGrp="1"/>
          </p:cNvSpPr>
          <p:nvPr>
            <p:ph type="sldNum" sz="quarter" idx="12"/>
          </p:nvPr>
        </p:nvSpPr>
        <p:spPr/>
        <p:txBody>
          <a:bodyPr/>
          <a:lstStyle/>
          <a:p>
            <a:pPr>
              <a:defRPr/>
            </a:pPr>
            <a:fld id="{AC8DAF2D-5F95-4D00-9226-30996F5C3681}" type="slidenum">
              <a:rPr lang="it-IT" smtClean="0"/>
              <a:pPr>
                <a:defRPr/>
              </a:pPr>
              <a:t>4</a:t>
            </a:fld>
            <a:endParaRPr lang="it-IT"/>
          </a:p>
        </p:txBody>
      </p:sp>
      <p:sp>
        <p:nvSpPr>
          <p:cNvPr id="4" name="Rettangolo 3"/>
          <p:cNvSpPr/>
          <p:nvPr/>
        </p:nvSpPr>
        <p:spPr>
          <a:xfrm>
            <a:off x="357158" y="1071546"/>
            <a:ext cx="8429684" cy="1200329"/>
          </a:xfrm>
          <a:prstGeom prst="rect">
            <a:avLst/>
          </a:prstGeom>
          <a:solidFill>
            <a:schemeClr val="accent5"/>
          </a:solidFill>
        </p:spPr>
        <p:txBody>
          <a:bodyPr wrap="square">
            <a:spAutoFit/>
          </a:bodyPr>
          <a:lstStyle/>
          <a:p>
            <a:pPr algn="just"/>
            <a:r>
              <a:rPr lang="en-US" b="1" dirty="0" err="1" smtClean="0">
                <a:solidFill>
                  <a:srgbClr val="FF0000"/>
                </a:solidFill>
                <a:latin typeface="Times New Roman" pitchFamily="18" charset="0"/>
                <a:cs typeface="Times New Roman" pitchFamily="18" charset="0"/>
              </a:rPr>
              <a:t>Particelle</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cariche</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pesanti</a:t>
            </a:r>
            <a:endParaRPr lang="en-US" b="1" dirty="0" smtClean="0">
              <a:solidFill>
                <a:srgbClr val="FF0000"/>
              </a:solidFill>
              <a:latin typeface="Times New Roman" pitchFamily="18" charset="0"/>
              <a:cs typeface="Times New Roman" pitchFamily="18" charset="0"/>
            </a:endParaRPr>
          </a:p>
          <a:p>
            <a:pPr algn="just"/>
            <a:r>
              <a:rPr lang="it-IT" dirty="0" smtClean="0">
                <a:latin typeface="Times New Roman" pitchFamily="18" charset="0"/>
                <a:cs typeface="Times New Roman" pitchFamily="18" charset="0"/>
              </a:rPr>
              <a:t>Le radiazioni più facilmente schermabili sono le particelle cariche pesanti. Sufficiente scegliere uno spessore di materiale superiore al </a:t>
            </a:r>
            <a:r>
              <a:rPr lang="it-IT" dirty="0" err="1" smtClean="0">
                <a:latin typeface="Times New Roman" pitchFamily="18" charset="0"/>
                <a:cs typeface="Times New Roman" pitchFamily="18" charset="0"/>
              </a:rPr>
              <a:t>range</a:t>
            </a:r>
            <a:r>
              <a:rPr lang="it-IT" dirty="0" smtClean="0">
                <a:latin typeface="Times New Roman" pitchFamily="18" charset="0"/>
                <a:cs typeface="Times New Roman" pitchFamily="18" charset="0"/>
              </a:rPr>
              <a:t> della radiazione stessa per assorbirle completamente.</a:t>
            </a:r>
            <a:endParaRPr lang="en-US" dirty="0">
              <a:latin typeface="Times New Roman" pitchFamily="18" charset="0"/>
              <a:cs typeface="Times New Roman" pitchFamily="18" charset="0"/>
            </a:endParaRPr>
          </a:p>
        </p:txBody>
      </p:sp>
      <p:grpSp>
        <p:nvGrpSpPr>
          <p:cNvPr id="5" name="Group 7"/>
          <p:cNvGrpSpPr>
            <a:grpSpLocks/>
          </p:cNvGrpSpPr>
          <p:nvPr/>
        </p:nvGrpSpPr>
        <p:grpSpPr bwMode="auto">
          <a:xfrm>
            <a:off x="571472" y="2857496"/>
            <a:ext cx="7056438" cy="909638"/>
            <a:chOff x="192" y="768"/>
            <a:chExt cx="4445" cy="573"/>
          </a:xfrm>
        </p:grpSpPr>
        <p:sp>
          <p:nvSpPr>
            <p:cNvPr id="6" name="Text Box 3"/>
            <p:cNvSpPr txBox="1">
              <a:spLocks noChangeArrowheads="1"/>
            </p:cNvSpPr>
            <p:nvPr/>
          </p:nvSpPr>
          <p:spPr bwMode="auto">
            <a:xfrm>
              <a:off x="192" y="768"/>
              <a:ext cx="1707" cy="523"/>
            </a:xfrm>
            <a:prstGeom prst="rect">
              <a:avLst/>
            </a:prstGeom>
            <a:noFill/>
            <a:ln w="9525">
              <a:noFill/>
              <a:miter lim="800000"/>
              <a:headEnd/>
              <a:tailEnd/>
            </a:ln>
            <a:effectLst/>
          </p:spPr>
          <p:txBody>
            <a:bodyPr wrap="none">
              <a:spAutoFit/>
            </a:bodyPr>
            <a:lstStyle/>
            <a:p>
              <a:r>
                <a:rPr lang="it-IT" sz="1600" dirty="0">
                  <a:latin typeface="Times New Roman" pitchFamily="18" charset="0"/>
                  <a:cs typeface="Times New Roman" pitchFamily="18" charset="0"/>
                </a:rPr>
                <a:t>PERDITA </a:t>
              </a:r>
              <a:r>
                <a:rPr lang="it-IT" sz="1600" dirty="0" err="1">
                  <a:latin typeface="Times New Roman" pitchFamily="18" charset="0"/>
                  <a:cs typeface="Times New Roman" pitchFamily="18" charset="0"/>
                </a:rPr>
                <a:t>DI</a:t>
              </a:r>
              <a:r>
                <a:rPr lang="it-IT" sz="1600" dirty="0">
                  <a:latin typeface="Times New Roman" pitchFamily="18" charset="0"/>
                  <a:cs typeface="Times New Roman" pitchFamily="18" charset="0"/>
                </a:rPr>
                <a:t> ENERGIA PER:</a:t>
              </a:r>
            </a:p>
            <a:p>
              <a:pPr>
                <a:buFontTx/>
                <a:buChar char="•"/>
              </a:pPr>
              <a:r>
                <a:rPr lang="it-IT" sz="1600" b="1" dirty="0">
                  <a:latin typeface="Times New Roman" pitchFamily="18" charset="0"/>
                  <a:cs typeface="Times New Roman" pitchFamily="18" charset="0"/>
                </a:rPr>
                <a:t>IONIZZAZIONE</a:t>
              </a:r>
            </a:p>
            <a:p>
              <a:pPr>
                <a:buFontTx/>
                <a:buChar char="•"/>
              </a:pPr>
              <a:r>
                <a:rPr lang="it-IT" sz="1600" b="1" dirty="0">
                  <a:latin typeface="Times New Roman" pitchFamily="18" charset="0"/>
                  <a:cs typeface="Times New Roman" pitchFamily="18" charset="0"/>
                </a:rPr>
                <a:t>IRRAGGIAMENTO</a:t>
              </a:r>
            </a:p>
          </p:txBody>
        </p:sp>
        <p:sp>
          <p:nvSpPr>
            <p:cNvPr id="7" name="Line 4"/>
            <p:cNvSpPr>
              <a:spLocks noChangeShapeType="1"/>
            </p:cNvSpPr>
            <p:nvPr/>
          </p:nvSpPr>
          <p:spPr bwMode="auto">
            <a:xfrm>
              <a:off x="1992" y="1218"/>
              <a:ext cx="576" cy="0"/>
            </a:xfrm>
            <a:prstGeom prst="line">
              <a:avLst/>
            </a:prstGeom>
            <a:noFill/>
            <a:ln w="38100">
              <a:solidFill>
                <a:schemeClr val="tx1"/>
              </a:solidFill>
              <a:round/>
              <a:headEnd/>
              <a:tailEnd type="triangle" w="med" len="med"/>
            </a:ln>
            <a:effectLst/>
          </p:spPr>
          <p:txBody>
            <a:bodyPr/>
            <a:lstStyle/>
            <a:p>
              <a:endParaRPr lang="en-US" sz="1600">
                <a:latin typeface="Times New Roman" pitchFamily="18" charset="0"/>
                <a:cs typeface="Times New Roman" pitchFamily="18" charset="0"/>
              </a:endParaRPr>
            </a:p>
          </p:txBody>
        </p:sp>
        <p:sp>
          <p:nvSpPr>
            <p:cNvPr id="8" name="Text Box 5"/>
            <p:cNvSpPr txBox="1">
              <a:spLocks noChangeArrowheads="1"/>
            </p:cNvSpPr>
            <p:nvPr/>
          </p:nvSpPr>
          <p:spPr bwMode="auto">
            <a:xfrm>
              <a:off x="3027" y="1128"/>
              <a:ext cx="1610" cy="213"/>
            </a:xfrm>
            <a:prstGeom prst="rect">
              <a:avLst/>
            </a:prstGeom>
            <a:noFill/>
            <a:ln w="9525">
              <a:noFill/>
              <a:miter lim="800000"/>
              <a:headEnd/>
              <a:tailEnd/>
            </a:ln>
            <a:effectLst/>
          </p:spPr>
          <p:txBody>
            <a:bodyPr wrap="none">
              <a:spAutoFit/>
            </a:bodyPr>
            <a:lstStyle/>
            <a:p>
              <a:r>
                <a:rPr lang="it-IT" sz="1600" dirty="0">
                  <a:latin typeface="Times New Roman" pitchFamily="18" charset="0"/>
                  <a:cs typeface="Times New Roman" pitchFamily="18" charset="0"/>
                </a:rPr>
                <a:t>PRODUZIONE </a:t>
              </a:r>
              <a:r>
                <a:rPr lang="it-IT" sz="1600" dirty="0" err="1">
                  <a:latin typeface="Times New Roman" pitchFamily="18" charset="0"/>
                  <a:cs typeface="Times New Roman" pitchFamily="18" charset="0"/>
                </a:rPr>
                <a:t>DI</a:t>
              </a:r>
              <a:r>
                <a:rPr lang="it-IT" sz="1600" dirty="0">
                  <a:latin typeface="Times New Roman" pitchFamily="18" charset="0"/>
                  <a:cs typeface="Times New Roman" pitchFamily="18" charset="0"/>
                </a:rPr>
                <a:t> FOTONI</a:t>
              </a:r>
            </a:p>
          </p:txBody>
        </p:sp>
      </p:grpSp>
      <p:graphicFrame>
        <p:nvGraphicFramePr>
          <p:cNvPr id="9" name="Object 8"/>
          <p:cNvGraphicFramePr>
            <a:graphicFrameLocks noChangeAspect="1"/>
          </p:cNvGraphicFramePr>
          <p:nvPr/>
        </p:nvGraphicFramePr>
        <p:xfrm>
          <a:off x="1500166" y="4143380"/>
          <a:ext cx="3429024" cy="937442"/>
        </p:xfrm>
        <a:graphic>
          <a:graphicData uri="http://schemas.openxmlformats.org/presentationml/2006/ole">
            <p:oleObj spid="_x0000_s75778" name="Equation" r:id="rId3" imgW="1625400" imgH="444240" progId="Equation.3">
              <p:embed/>
            </p:oleObj>
          </a:graphicData>
        </a:graphic>
      </p:graphicFrame>
      <p:sp>
        <p:nvSpPr>
          <p:cNvPr id="10" name="Text Box 9"/>
          <p:cNvSpPr txBox="1">
            <a:spLocks noChangeArrowheads="1"/>
          </p:cNvSpPr>
          <p:nvPr/>
        </p:nvSpPr>
        <p:spPr bwMode="auto">
          <a:xfrm>
            <a:off x="285720" y="5429264"/>
            <a:ext cx="8491566" cy="830997"/>
          </a:xfrm>
          <a:prstGeom prst="rect">
            <a:avLst/>
          </a:prstGeom>
          <a:noFill/>
          <a:ln w="9525">
            <a:noFill/>
            <a:miter lim="800000"/>
            <a:headEnd/>
            <a:tailEnd/>
          </a:ln>
          <a:effectLst/>
        </p:spPr>
        <p:txBody>
          <a:bodyPr wrap="square">
            <a:spAutoFit/>
          </a:bodyPr>
          <a:lstStyle/>
          <a:p>
            <a:r>
              <a:rPr lang="it-IT" sz="1600" dirty="0">
                <a:latin typeface="Times New Roman" pitchFamily="18" charset="0"/>
                <a:cs typeface="Times New Roman" pitchFamily="18" charset="0"/>
              </a:rPr>
              <a:t>UTILIZZO </a:t>
            </a:r>
            <a:r>
              <a:rPr lang="it-IT" sz="1600" dirty="0" err="1">
                <a:latin typeface="Times New Roman" pitchFamily="18" charset="0"/>
                <a:cs typeface="Times New Roman" pitchFamily="18" charset="0"/>
              </a:rPr>
              <a:t>DI</a:t>
            </a:r>
            <a:r>
              <a:rPr lang="it-IT" sz="1600" dirty="0">
                <a:latin typeface="Times New Roman" pitchFamily="18" charset="0"/>
                <a:cs typeface="Times New Roman" pitchFamily="18" charset="0"/>
              </a:rPr>
              <a:t> MATERIALI LEGGERI (</a:t>
            </a:r>
            <a:r>
              <a:rPr lang="it-IT" sz="1600" b="1" dirty="0">
                <a:solidFill>
                  <a:srgbClr val="FF0000"/>
                </a:solidFill>
                <a:latin typeface="Times New Roman" pitchFamily="18" charset="0"/>
                <a:cs typeface="Times New Roman" pitchFamily="18" charset="0"/>
              </a:rPr>
              <a:t>A BASSO Z</a:t>
            </a:r>
            <a:r>
              <a:rPr lang="it-IT" sz="1600" dirty="0">
                <a:latin typeface="Times New Roman" pitchFamily="18" charset="0"/>
                <a:cs typeface="Times New Roman" pitchFamily="18" charset="0"/>
              </a:rPr>
              <a:t>) </a:t>
            </a:r>
            <a:r>
              <a:rPr lang="it-IT" sz="1600" dirty="0" smtClean="0">
                <a:latin typeface="Times New Roman" pitchFamily="18" charset="0"/>
                <a:cs typeface="Times New Roman" pitchFamily="18" charset="0"/>
              </a:rPr>
              <a:t>PER DIMINUIRE </a:t>
            </a:r>
            <a:r>
              <a:rPr lang="it-IT" sz="1600" dirty="0">
                <a:latin typeface="Times New Roman" pitchFamily="18" charset="0"/>
                <a:cs typeface="Times New Roman" pitchFamily="18" charset="0"/>
              </a:rPr>
              <a:t>LA PROBABILITA’ </a:t>
            </a:r>
            <a:r>
              <a:rPr lang="it-IT" sz="1600" dirty="0" err="1">
                <a:latin typeface="Times New Roman" pitchFamily="18" charset="0"/>
                <a:cs typeface="Times New Roman" pitchFamily="18" charset="0"/>
              </a:rPr>
              <a:t>DI</a:t>
            </a:r>
            <a:r>
              <a:rPr lang="it-IT" sz="1600" dirty="0">
                <a:latin typeface="Times New Roman" pitchFamily="18" charset="0"/>
                <a:cs typeface="Times New Roman" pitchFamily="18" charset="0"/>
              </a:rPr>
              <a:t> IRRAGGIAMENTO</a:t>
            </a:r>
            <a:r>
              <a:rPr lang="it-IT" sz="1600" dirty="0" smtClean="0">
                <a:latin typeface="Times New Roman" pitchFamily="18" charset="0"/>
                <a:cs typeface="Times New Roman" pitchFamily="18" charset="0"/>
              </a:rPr>
              <a:t>. I </a:t>
            </a:r>
            <a:r>
              <a:rPr lang="it-IT" sz="1600" dirty="0">
                <a:latin typeface="Times New Roman" pitchFamily="18" charset="0"/>
                <a:cs typeface="Times New Roman" pitchFamily="18" charset="0"/>
              </a:rPr>
              <a:t>FOTONI PRODOTTI (</a:t>
            </a:r>
            <a:r>
              <a:rPr lang="it-IT" sz="1600" dirty="0">
                <a:latin typeface="Times New Roman" pitchFamily="18" charset="0"/>
                <a:cs typeface="Times New Roman" pitchFamily="18" charset="0"/>
                <a:sym typeface="Symbol" pitchFamily="18" charset="2"/>
              </a:rPr>
              <a:t> e spettro teorici) </a:t>
            </a:r>
            <a:r>
              <a:rPr lang="it-IT" sz="1600" dirty="0" smtClean="0">
                <a:latin typeface="Times New Roman" pitchFamily="18" charset="0"/>
                <a:cs typeface="Times New Roman" pitchFamily="18" charset="0"/>
                <a:sym typeface="Symbol" pitchFamily="18" charset="2"/>
              </a:rPr>
              <a:t>SARANNO SCHERMATI </a:t>
            </a:r>
            <a:r>
              <a:rPr lang="it-IT" sz="1600" dirty="0">
                <a:latin typeface="Times New Roman" pitchFamily="18" charset="0"/>
                <a:cs typeface="Times New Roman" pitchFamily="18" charset="0"/>
                <a:sym typeface="Symbol" pitchFamily="18" charset="2"/>
              </a:rPr>
              <a:t>DA UN SECONDO STRATO OPPORTUNO</a:t>
            </a:r>
            <a:endParaRPr lang="it-IT" sz="1600" dirty="0">
              <a:latin typeface="Times New Roman" pitchFamily="18" charset="0"/>
              <a:cs typeface="Times New Roman" pitchFamily="18" charset="0"/>
            </a:endParaRPr>
          </a:p>
        </p:txBody>
      </p:sp>
      <p:sp>
        <p:nvSpPr>
          <p:cNvPr id="11" name="Rettangolo 10"/>
          <p:cNvSpPr/>
          <p:nvPr/>
        </p:nvSpPr>
        <p:spPr>
          <a:xfrm>
            <a:off x="357158" y="2428868"/>
            <a:ext cx="1065356" cy="369332"/>
          </a:xfrm>
          <a:prstGeom prst="rect">
            <a:avLst/>
          </a:prstGeom>
        </p:spPr>
        <p:txBody>
          <a:bodyPr wrap="none">
            <a:spAutoFit/>
          </a:bodyPr>
          <a:lstStyle/>
          <a:p>
            <a:r>
              <a:rPr lang="en-US" b="1" dirty="0" err="1" smtClean="0">
                <a:solidFill>
                  <a:srgbClr val="FF0000"/>
                </a:solidFill>
                <a:latin typeface="Times New Roman" pitchFamily="18" charset="0"/>
                <a:cs typeface="Times New Roman" pitchFamily="18" charset="0"/>
              </a:rPr>
              <a:t>Elettroni</a:t>
            </a:r>
            <a:endParaRPr lang="en-US" b="1" dirty="0" smtClean="0">
              <a:solidFill>
                <a:srgbClr val="FF0000"/>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1414"/>
            <a:ext cx="8229600" cy="785818"/>
          </a:xfrm>
          <a:solidFill>
            <a:schemeClr val="accent5"/>
          </a:solidFill>
        </p:spPr>
        <p:txBody>
          <a:bodyPr/>
          <a:lstStyle/>
          <a:p>
            <a:r>
              <a:rPr lang="en-US" sz="4200" dirty="0" err="1" smtClean="0">
                <a:solidFill>
                  <a:srgbClr val="FF0000"/>
                </a:solidFill>
                <a:latin typeface="Times New Roman" pitchFamily="18" charset="0"/>
                <a:cs typeface="Times New Roman" pitchFamily="18" charset="0"/>
              </a:rPr>
              <a:t>Fotoni</a:t>
            </a:r>
            <a:endParaRPr lang="en-US" sz="4200" dirty="0">
              <a:solidFill>
                <a:srgbClr val="FF0000"/>
              </a:solidFill>
              <a:latin typeface="Times New Roman" pitchFamily="18" charset="0"/>
              <a:cs typeface="Times New Roman" pitchFamily="18" charset="0"/>
            </a:endParaRPr>
          </a:p>
        </p:txBody>
      </p:sp>
      <p:sp>
        <p:nvSpPr>
          <p:cNvPr id="3" name="Segnaposto numero diapositiva 2"/>
          <p:cNvSpPr>
            <a:spLocks noGrp="1"/>
          </p:cNvSpPr>
          <p:nvPr>
            <p:ph type="sldNum" sz="quarter" idx="12"/>
          </p:nvPr>
        </p:nvSpPr>
        <p:spPr/>
        <p:txBody>
          <a:bodyPr/>
          <a:lstStyle/>
          <a:p>
            <a:pPr>
              <a:defRPr/>
            </a:pPr>
            <a:fld id="{AC8DAF2D-5F95-4D00-9226-30996F5C3681}" type="slidenum">
              <a:rPr lang="it-IT" smtClean="0"/>
              <a:pPr>
                <a:defRPr/>
              </a:pPr>
              <a:t>5</a:t>
            </a:fld>
            <a:endParaRPr lang="it-IT"/>
          </a:p>
        </p:txBody>
      </p:sp>
      <p:sp>
        <p:nvSpPr>
          <p:cNvPr id="5" name="Rettangolo 4"/>
          <p:cNvSpPr/>
          <p:nvPr/>
        </p:nvSpPr>
        <p:spPr>
          <a:xfrm>
            <a:off x="357158" y="1357298"/>
            <a:ext cx="8501122" cy="2585323"/>
          </a:xfrm>
          <a:prstGeom prst="rect">
            <a:avLst/>
          </a:prstGeom>
        </p:spPr>
        <p:txBody>
          <a:bodyPr wrap="square">
            <a:spAutoFit/>
          </a:bodyPr>
          <a:lstStyle/>
          <a:p>
            <a:pPr marL="457200" indent="-457200"/>
            <a:r>
              <a:rPr lang="it-IT" dirty="0" smtClean="0">
                <a:latin typeface="Times New Roman" pitchFamily="18" charset="0"/>
                <a:cs typeface="Times New Roman" pitchFamily="18" charset="0"/>
              </a:rPr>
              <a:t>I FOTONI NON IONIZZANO DIRETTAMENTE LA  MATERIA MA INTERAGISCONO CON ESSA  ATTRAVERSO TRE EFFETTI:</a:t>
            </a:r>
          </a:p>
          <a:p>
            <a:pPr marL="457200" indent="-457200"/>
            <a:endParaRPr lang="it-IT" dirty="0" smtClean="0">
              <a:latin typeface="Times New Roman" pitchFamily="18" charset="0"/>
              <a:cs typeface="Times New Roman" pitchFamily="18" charset="0"/>
            </a:endParaRPr>
          </a:p>
          <a:p>
            <a:pPr marL="2286000" lvl="4" indent="-457200">
              <a:buFontTx/>
              <a:buAutoNum type="arabicPeriod"/>
            </a:pPr>
            <a:r>
              <a:rPr lang="it-IT" b="1" dirty="0" smtClean="0">
                <a:latin typeface="Times New Roman" pitchFamily="18" charset="0"/>
                <a:cs typeface="Times New Roman" pitchFamily="18" charset="0"/>
              </a:rPr>
              <a:t>FOTOELETTRICO</a:t>
            </a:r>
          </a:p>
          <a:p>
            <a:pPr marL="2286000" lvl="4" indent="-457200">
              <a:buFontTx/>
              <a:buAutoNum type="arabicPeriod"/>
            </a:pPr>
            <a:r>
              <a:rPr lang="it-IT" b="1" dirty="0" smtClean="0">
                <a:latin typeface="Times New Roman" pitchFamily="18" charset="0"/>
                <a:cs typeface="Times New Roman" pitchFamily="18" charset="0"/>
              </a:rPr>
              <a:t>COMPTON</a:t>
            </a:r>
          </a:p>
          <a:p>
            <a:pPr marL="2286000" lvl="4" indent="-457200">
              <a:buFontTx/>
              <a:buAutoNum type="arabicPeriod"/>
            </a:pPr>
            <a:r>
              <a:rPr lang="it-IT" b="1" dirty="0" smtClean="0">
                <a:latin typeface="Times New Roman" pitchFamily="18" charset="0"/>
                <a:cs typeface="Times New Roman" pitchFamily="18" charset="0"/>
              </a:rPr>
              <a:t>PRODUZIONE </a:t>
            </a:r>
            <a:r>
              <a:rPr lang="it-IT" b="1" dirty="0" err="1" smtClean="0">
                <a:latin typeface="Times New Roman" pitchFamily="18" charset="0"/>
                <a:cs typeface="Times New Roman" pitchFamily="18" charset="0"/>
              </a:rPr>
              <a:t>DI</a:t>
            </a:r>
            <a:r>
              <a:rPr lang="it-IT" b="1" dirty="0" smtClean="0">
                <a:latin typeface="Times New Roman" pitchFamily="18" charset="0"/>
                <a:cs typeface="Times New Roman" pitchFamily="18" charset="0"/>
              </a:rPr>
              <a:t> COPPIA</a:t>
            </a:r>
          </a:p>
          <a:p>
            <a:pPr marL="457200" indent="-457200">
              <a:buFontTx/>
              <a:buAutoNum type="arabicPeriod"/>
            </a:pPr>
            <a:endParaRPr lang="it-IT" dirty="0" smtClean="0">
              <a:latin typeface="Times New Roman" pitchFamily="18" charset="0"/>
              <a:cs typeface="Times New Roman" pitchFamily="18" charset="0"/>
            </a:endParaRPr>
          </a:p>
          <a:p>
            <a:pPr marL="457200" indent="-457200"/>
            <a:r>
              <a:rPr lang="it-IT" dirty="0" smtClean="0">
                <a:latin typeface="Times New Roman" pitchFamily="18" charset="0"/>
                <a:cs typeface="Times New Roman" pitchFamily="18" charset="0"/>
              </a:rPr>
              <a:t>QUESTI EFFETTI PRODUCONO </a:t>
            </a:r>
            <a:r>
              <a:rPr lang="it-IT" b="1" dirty="0" smtClean="0">
                <a:solidFill>
                  <a:srgbClr val="FF0000"/>
                </a:solidFill>
                <a:latin typeface="Times New Roman" pitchFamily="18" charset="0"/>
                <a:cs typeface="Times New Roman" pitchFamily="18" charset="0"/>
              </a:rPr>
              <a:t>SECONDARI CARICHI </a:t>
            </a:r>
            <a:r>
              <a:rPr lang="it-IT" dirty="0" smtClean="0">
                <a:latin typeface="Times New Roman" pitchFamily="18" charset="0"/>
                <a:cs typeface="Times New Roman" pitchFamily="18" charset="0"/>
              </a:rPr>
              <a:t>CHE IONIZZANO E </a:t>
            </a:r>
            <a:r>
              <a:rPr lang="it-IT" b="1" dirty="0" smtClean="0">
                <a:solidFill>
                  <a:srgbClr val="FF0000"/>
                </a:solidFill>
                <a:latin typeface="Times New Roman" pitchFamily="18" charset="0"/>
                <a:cs typeface="Times New Roman" pitchFamily="18" charset="0"/>
              </a:rPr>
              <a:t>FOTONI DIFFUSI </a:t>
            </a:r>
            <a:r>
              <a:rPr lang="it-IT" dirty="0" smtClean="0">
                <a:latin typeface="Times New Roman" pitchFamily="18" charset="0"/>
                <a:cs typeface="Times New Roman" pitchFamily="18" charset="0"/>
              </a:rPr>
              <a:t>IN VARIE DIREZIONI.</a:t>
            </a:r>
            <a:endParaRPr lang="it-IT" dirty="0">
              <a:latin typeface="Times New Roman" pitchFamily="18" charset="0"/>
              <a:cs typeface="Times New Roman" pitchFamily="18" charset="0"/>
            </a:endParaRPr>
          </a:p>
        </p:txBody>
      </p:sp>
      <p:pic>
        <p:nvPicPr>
          <p:cNvPr id="76803" name="Picture 3"/>
          <p:cNvPicPr>
            <a:picLocks noChangeAspect="1" noChangeArrowheads="1"/>
          </p:cNvPicPr>
          <p:nvPr/>
        </p:nvPicPr>
        <p:blipFill>
          <a:blip r:embed="rId2" cstate="print"/>
          <a:srcRect/>
          <a:stretch>
            <a:fillRect/>
          </a:stretch>
        </p:blipFill>
        <p:spPr bwMode="auto">
          <a:xfrm>
            <a:off x="3500429" y="4071942"/>
            <a:ext cx="5338587" cy="2233616"/>
          </a:xfrm>
          <a:prstGeom prst="rect">
            <a:avLst/>
          </a:prstGeom>
          <a:noFill/>
          <a:ln w="9525">
            <a:noFill/>
            <a:miter lim="800000"/>
            <a:headEnd/>
            <a:tailEnd/>
          </a:ln>
        </p:spPr>
      </p:pic>
      <p:sp>
        <p:nvSpPr>
          <p:cNvPr id="7" name="Rettangolo 6"/>
          <p:cNvSpPr/>
          <p:nvPr/>
        </p:nvSpPr>
        <p:spPr>
          <a:xfrm>
            <a:off x="214282" y="4357694"/>
            <a:ext cx="3214710" cy="646331"/>
          </a:xfrm>
          <a:prstGeom prst="rect">
            <a:avLst/>
          </a:prstGeom>
        </p:spPr>
        <p:txBody>
          <a:bodyPr wrap="square">
            <a:spAutoFit/>
          </a:bodyPr>
          <a:lstStyle/>
          <a:p>
            <a:r>
              <a:rPr lang="it-IT" dirty="0" smtClean="0"/>
              <a:t>distorsione dello spettro prodotta da una schermatura</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68346"/>
          </a:xfrm>
          <a:solidFill>
            <a:schemeClr val="accent5"/>
          </a:solidFill>
        </p:spPr>
        <p:txBody>
          <a:bodyPr/>
          <a:lstStyle/>
          <a:p>
            <a:r>
              <a:rPr lang="en-US" dirty="0" smtClean="0">
                <a:solidFill>
                  <a:srgbClr val="FF0000"/>
                </a:solidFill>
                <a:latin typeface="Times New Roman" pitchFamily="18" charset="0"/>
                <a:cs typeface="Times New Roman" pitchFamily="18" charset="0"/>
              </a:rPr>
              <a:t>Build up</a:t>
            </a:r>
            <a:endParaRPr lang="en-US" dirty="0">
              <a:solidFill>
                <a:srgbClr val="FF0000"/>
              </a:solidFill>
              <a:latin typeface="Times New Roman" pitchFamily="18" charset="0"/>
              <a:cs typeface="Times New Roman" pitchFamily="18" charset="0"/>
            </a:endParaRPr>
          </a:p>
        </p:txBody>
      </p:sp>
      <p:sp>
        <p:nvSpPr>
          <p:cNvPr id="3" name="Segnaposto numero diapositiva 2"/>
          <p:cNvSpPr>
            <a:spLocks noGrp="1"/>
          </p:cNvSpPr>
          <p:nvPr>
            <p:ph type="sldNum" sz="quarter" idx="12"/>
          </p:nvPr>
        </p:nvSpPr>
        <p:spPr/>
        <p:txBody>
          <a:bodyPr/>
          <a:lstStyle/>
          <a:p>
            <a:pPr>
              <a:defRPr/>
            </a:pPr>
            <a:fld id="{AC8DAF2D-5F95-4D00-9226-30996F5C3681}" type="slidenum">
              <a:rPr lang="it-IT" smtClean="0"/>
              <a:pPr>
                <a:defRPr/>
              </a:pPr>
              <a:t>6</a:t>
            </a:fld>
            <a:endParaRPr lang="it-IT"/>
          </a:p>
        </p:txBody>
      </p:sp>
      <p:sp>
        <p:nvSpPr>
          <p:cNvPr id="5" name="Text Box 2"/>
          <p:cNvSpPr txBox="1">
            <a:spLocks noChangeArrowheads="1"/>
          </p:cNvSpPr>
          <p:nvPr/>
        </p:nvSpPr>
        <p:spPr bwMode="auto">
          <a:xfrm>
            <a:off x="3786182" y="2000240"/>
            <a:ext cx="4572000" cy="1200329"/>
          </a:xfrm>
          <a:prstGeom prst="rect">
            <a:avLst/>
          </a:prstGeom>
          <a:noFill/>
          <a:ln w="9525">
            <a:noFill/>
            <a:miter lim="800000"/>
            <a:headEnd/>
            <a:tailEnd/>
          </a:ln>
          <a:effectLst/>
        </p:spPr>
        <p:txBody>
          <a:bodyPr wrap="square">
            <a:spAutoFit/>
          </a:bodyPr>
          <a:lstStyle/>
          <a:p>
            <a:pPr algn="ctr"/>
            <a:r>
              <a:rPr lang="it-IT" dirty="0">
                <a:latin typeface="Times New Roman" pitchFamily="18" charset="0"/>
                <a:cs typeface="Times New Roman" pitchFamily="18" charset="0"/>
              </a:rPr>
              <a:t>IL COEFFICIENTE </a:t>
            </a:r>
            <a:r>
              <a:rPr lang="it-IT" dirty="0" err="1">
                <a:latin typeface="Times New Roman" pitchFamily="18" charset="0"/>
                <a:cs typeface="Times New Roman" pitchFamily="18" charset="0"/>
              </a:rPr>
              <a:t>DI</a:t>
            </a:r>
            <a:r>
              <a:rPr lang="it-IT" dirty="0">
                <a:latin typeface="Times New Roman" pitchFamily="18" charset="0"/>
                <a:cs typeface="Times New Roman" pitchFamily="18" charset="0"/>
              </a:rPr>
              <a:t> BUILD UP E’ PROPRIO IL RAPPORTO TRA LA CURVA </a:t>
            </a:r>
            <a:r>
              <a:rPr lang="it-IT" dirty="0" err="1">
                <a:latin typeface="Times New Roman" pitchFamily="18" charset="0"/>
                <a:cs typeface="Times New Roman" pitchFamily="18" charset="0"/>
              </a:rPr>
              <a:t>DI</a:t>
            </a:r>
            <a:r>
              <a:rPr lang="it-IT" dirty="0">
                <a:latin typeface="Times New Roman" pitchFamily="18" charset="0"/>
                <a:cs typeface="Times New Roman" pitchFamily="18" charset="0"/>
              </a:rPr>
              <a:t> ASSORBIMENTO REALE E QUELLA DEL MODELLO ESPONENZIALE</a:t>
            </a:r>
          </a:p>
        </p:txBody>
      </p:sp>
      <p:grpSp>
        <p:nvGrpSpPr>
          <p:cNvPr id="6" name="Group 5"/>
          <p:cNvGrpSpPr>
            <a:grpSpLocks/>
          </p:cNvGrpSpPr>
          <p:nvPr/>
        </p:nvGrpSpPr>
        <p:grpSpPr bwMode="auto">
          <a:xfrm>
            <a:off x="401305" y="3643314"/>
            <a:ext cx="4032816" cy="1371600"/>
            <a:chOff x="3139" y="3216"/>
            <a:chExt cx="2410" cy="824"/>
          </a:xfrm>
        </p:grpSpPr>
        <p:graphicFrame>
          <p:nvGraphicFramePr>
            <p:cNvPr id="7" name="Object 3"/>
            <p:cNvGraphicFramePr>
              <a:graphicFrameLocks noChangeAspect="1"/>
            </p:cNvGraphicFramePr>
            <p:nvPr/>
          </p:nvGraphicFramePr>
          <p:xfrm>
            <a:off x="3139" y="3552"/>
            <a:ext cx="2410" cy="488"/>
          </p:xfrm>
          <a:graphic>
            <a:graphicData uri="http://schemas.openxmlformats.org/presentationml/2006/ole">
              <p:oleObj spid="_x0000_s78850" name="Equazione" r:id="rId3" imgW="1193760" imgH="241200" progId="Equation.3">
                <p:embed/>
              </p:oleObj>
            </a:graphicData>
          </a:graphic>
        </p:graphicFrame>
        <p:sp>
          <p:nvSpPr>
            <p:cNvPr id="8" name="Text Box 4"/>
            <p:cNvSpPr txBox="1">
              <a:spLocks noChangeArrowheads="1"/>
            </p:cNvSpPr>
            <p:nvPr/>
          </p:nvSpPr>
          <p:spPr bwMode="auto">
            <a:xfrm>
              <a:off x="3198" y="3216"/>
              <a:ext cx="2206" cy="312"/>
            </a:xfrm>
            <a:prstGeom prst="rect">
              <a:avLst/>
            </a:prstGeom>
            <a:noFill/>
            <a:ln w="9525">
              <a:noFill/>
              <a:miter lim="800000"/>
              <a:headEnd/>
              <a:tailEnd/>
            </a:ln>
            <a:effectLst/>
          </p:spPr>
          <p:txBody>
            <a:bodyPr wrap="none">
              <a:spAutoFit/>
            </a:bodyPr>
            <a:lstStyle/>
            <a:p>
              <a:r>
                <a:rPr lang="it-IT" sz="2800" i="1" dirty="0"/>
                <a:t>In termini di esposizione</a:t>
              </a:r>
            </a:p>
          </p:txBody>
        </p:sp>
      </p:grpSp>
      <p:sp>
        <p:nvSpPr>
          <p:cNvPr id="9" name="Text Box 6"/>
          <p:cNvSpPr txBox="1">
            <a:spLocks noChangeArrowheads="1"/>
          </p:cNvSpPr>
          <p:nvPr/>
        </p:nvSpPr>
        <p:spPr bwMode="auto">
          <a:xfrm>
            <a:off x="214282" y="5357826"/>
            <a:ext cx="8429684" cy="923330"/>
          </a:xfrm>
          <a:prstGeom prst="rect">
            <a:avLst/>
          </a:prstGeom>
          <a:solidFill>
            <a:schemeClr val="accent5"/>
          </a:solidFill>
          <a:ln w="9525">
            <a:noFill/>
            <a:miter lim="800000"/>
            <a:headEnd/>
            <a:tailEnd/>
          </a:ln>
          <a:effectLst/>
        </p:spPr>
        <p:txBody>
          <a:bodyPr wrap="square">
            <a:spAutoFit/>
          </a:bodyPr>
          <a:lstStyle/>
          <a:p>
            <a:pPr>
              <a:buFontTx/>
              <a:buChar char="•"/>
            </a:pPr>
            <a:r>
              <a:rPr lang="it-IT" dirty="0">
                <a:latin typeface="Times New Roman" pitchFamily="18" charset="0"/>
                <a:cs typeface="Times New Roman" pitchFamily="18" charset="0"/>
              </a:rPr>
              <a:t> X</a:t>
            </a:r>
            <a:r>
              <a:rPr lang="it-IT" baseline="-25000" dirty="0">
                <a:latin typeface="Times New Roman" pitchFamily="18" charset="0"/>
                <a:cs typeface="Times New Roman" pitchFamily="18" charset="0"/>
              </a:rPr>
              <a:t>0</a:t>
            </a:r>
            <a:r>
              <a:rPr lang="it-IT" dirty="0">
                <a:latin typeface="Times New Roman" pitchFamily="18" charset="0"/>
                <a:cs typeface="Times New Roman" pitchFamily="18" charset="0"/>
              </a:rPr>
              <a:t> ESPOSIZIONE SENZA SCHERMATURE</a:t>
            </a:r>
          </a:p>
          <a:p>
            <a:pPr>
              <a:buFontTx/>
              <a:buChar char="•"/>
            </a:pPr>
            <a:r>
              <a:rPr lang="it-IT" dirty="0">
                <a:latin typeface="Times New Roman" pitchFamily="18" charset="0"/>
                <a:cs typeface="Times New Roman" pitchFamily="18" charset="0"/>
                <a:sym typeface="Symbol" pitchFamily="18" charset="2"/>
              </a:rPr>
              <a:t> </a:t>
            </a:r>
            <a:r>
              <a:rPr lang="it-IT" dirty="0">
                <a:latin typeface="Times New Roman" pitchFamily="18" charset="0"/>
                <a:cs typeface="Times New Roman" pitchFamily="18" charset="0"/>
              </a:rPr>
              <a:t> COEFFICIENTE </a:t>
            </a:r>
            <a:r>
              <a:rPr lang="it-IT" dirty="0" err="1">
                <a:latin typeface="Times New Roman" pitchFamily="18" charset="0"/>
                <a:cs typeface="Times New Roman" pitchFamily="18" charset="0"/>
              </a:rPr>
              <a:t>DI</a:t>
            </a:r>
            <a:r>
              <a:rPr lang="it-IT" dirty="0">
                <a:latin typeface="Times New Roman" pitchFamily="18" charset="0"/>
                <a:cs typeface="Times New Roman" pitchFamily="18" charset="0"/>
              </a:rPr>
              <a:t> ATTENUAZIONE TOTALE </a:t>
            </a:r>
            <a:r>
              <a:rPr lang="it-IT" dirty="0" smtClean="0">
                <a:latin typeface="Times New Roman" pitchFamily="18" charset="0"/>
                <a:cs typeface="Times New Roman" pitchFamily="18" charset="0"/>
              </a:rPr>
              <a:t>ALL’ENERGIA INCIDENTE </a:t>
            </a:r>
            <a:r>
              <a:rPr lang="it-IT" dirty="0">
                <a:latin typeface="Times New Roman" pitchFamily="18" charset="0"/>
                <a:cs typeface="Times New Roman" pitchFamily="18" charset="0"/>
              </a:rPr>
              <a:t>E</a:t>
            </a:r>
            <a:r>
              <a:rPr lang="it-IT" baseline="-25000" dirty="0">
                <a:latin typeface="Times New Roman" pitchFamily="18" charset="0"/>
                <a:cs typeface="Times New Roman" pitchFamily="18" charset="0"/>
              </a:rPr>
              <a:t>0</a:t>
            </a:r>
            <a:r>
              <a:rPr lang="it-IT" dirty="0">
                <a:latin typeface="Times New Roman" pitchFamily="18" charset="0"/>
                <a:cs typeface="Times New Roman" pitchFamily="18" charset="0"/>
              </a:rPr>
              <a:t> </a:t>
            </a:r>
          </a:p>
          <a:p>
            <a:pPr>
              <a:buFontTx/>
              <a:buChar char="•"/>
            </a:pPr>
            <a:r>
              <a:rPr lang="it-IT" i="1" dirty="0">
                <a:latin typeface="Times New Roman" pitchFamily="18" charset="0"/>
                <a:cs typeface="Times New Roman" pitchFamily="18" charset="0"/>
              </a:rPr>
              <a:t> a</a:t>
            </a:r>
            <a:r>
              <a:rPr lang="it-IT" dirty="0">
                <a:latin typeface="Times New Roman" pitchFamily="18" charset="0"/>
                <a:cs typeface="Times New Roman" pitchFamily="18" charset="0"/>
              </a:rPr>
              <a:t> LO SPESSORE DELLO SCHERMO</a:t>
            </a:r>
          </a:p>
        </p:txBody>
      </p:sp>
      <p:pic>
        <p:nvPicPr>
          <p:cNvPr id="10" name="Picture 3" descr="Cattivageom"/>
          <p:cNvPicPr>
            <a:picLocks noChangeAspect="1" noChangeArrowheads="1"/>
          </p:cNvPicPr>
          <p:nvPr/>
        </p:nvPicPr>
        <p:blipFill>
          <a:blip r:embed="rId4" cstate="print"/>
          <a:srcRect/>
          <a:stretch>
            <a:fillRect/>
          </a:stretch>
        </p:blipFill>
        <p:spPr bwMode="auto">
          <a:xfrm>
            <a:off x="428596" y="1142984"/>
            <a:ext cx="3209916" cy="229742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51474E9D-0C4A-40E3-B019-516B5AC8E52C}" type="slidenum">
              <a:rPr lang="it-IT" smtClean="0"/>
              <a:pPr>
                <a:defRPr/>
              </a:pPr>
              <a:t>7</a:t>
            </a:fld>
            <a:endParaRPr lang="it-IT"/>
          </a:p>
        </p:txBody>
      </p:sp>
      <p:pic>
        <p:nvPicPr>
          <p:cNvPr id="77826" name="Picture 2"/>
          <p:cNvPicPr>
            <a:picLocks noChangeAspect="1" noChangeArrowheads="1"/>
          </p:cNvPicPr>
          <p:nvPr/>
        </p:nvPicPr>
        <p:blipFill>
          <a:blip r:embed="rId2" cstate="print"/>
          <a:srcRect/>
          <a:stretch>
            <a:fillRect/>
          </a:stretch>
        </p:blipFill>
        <p:spPr bwMode="auto">
          <a:xfrm>
            <a:off x="642910" y="285728"/>
            <a:ext cx="5072098" cy="6383847"/>
          </a:xfrm>
          <a:prstGeom prst="rect">
            <a:avLst/>
          </a:prstGeom>
          <a:noFill/>
          <a:ln w="9525">
            <a:noFill/>
            <a:miter lim="800000"/>
            <a:headEnd/>
            <a:tailEnd/>
          </a:ln>
        </p:spPr>
      </p:pic>
      <p:sp>
        <p:nvSpPr>
          <p:cNvPr id="4" name="Rettangolo 3"/>
          <p:cNvSpPr/>
          <p:nvPr/>
        </p:nvSpPr>
        <p:spPr>
          <a:xfrm>
            <a:off x="5000628" y="2428868"/>
            <a:ext cx="3948678" cy="400110"/>
          </a:xfrm>
          <a:prstGeom prst="rect">
            <a:avLst/>
          </a:prstGeom>
        </p:spPr>
        <p:txBody>
          <a:bodyPr wrap="square">
            <a:spAutoFit/>
          </a:bodyPr>
          <a:lstStyle/>
          <a:p>
            <a:r>
              <a:rPr lang="it-IT" sz="2000" dirty="0" err="1" smtClean="0">
                <a:latin typeface="Times New Roman" pitchFamily="18" charset="0"/>
                <a:cs typeface="Times New Roman" pitchFamily="18" charset="0"/>
              </a:rPr>
              <a:t>Bm</a:t>
            </a:r>
            <a:r>
              <a:rPr lang="it-IT" sz="2000" dirty="0" smtClean="0">
                <a:latin typeface="Times New Roman" pitchFamily="18" charset="0"/>
                <a:cs typeface="Times New Roman" pitchFamily="18" charset="0"/>
              </a:rPr>
              <a:t> può essere anche molto grande</a:t>
            </a:r>
            <a:endParaRPr lang="en-US" sz="2000" dirty="0">
              <a:latin typeface="Times New Roman" pitchFamily="18" charset="0"/>
              <a:cs typeface="Times New Roman" pitchFamily="18" charset="0"/>
            </a:endParaRPr>
          </a:p>
        </p:txBody>
      </p:sp>
      <p:sp>
        <p:nvSpPr>
          <p:cNvPr id="5" name="Rettangolo 4"/>
          <p:cNvSpPr/>
          <p:nvPr/>
        </p:nvSpPr>
        <p:spPr>
          <a:xfrm>
            <a:off x="5286380" y="3714752"/>
            <a:ext cx="2928958" cy="1323439"/>
          </a:xfrm>
          <a:prstGeom prst="rect">
            <a:avLst/>
          </a:prstGeom>
          <a:solidFill>
            <a:schemeClr val="accent5"/>
          </a:solidFill>
        </p:spPr>
        <p:txBody>
          <a:bodyPr wrap="square">
            <a:spAutoFit/>
          </a:bodyPr>
          <a:lstStyle/>
          <a:p>
            <a:pPr algn="ctr"/>
            <a:r>
              <a:rPr lang="en-US" sz="2000" dirty="0" err="1" smtClean="0">
                <a:latin typeface="Times New Roman" pitchFamily="18" charset="0"/>
                <a:cs typeface="Times New Roman" pitchFamily="18" charset="0"/>
              </a:rPr>
              <a:t>significa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che</a:t>
            </a:r>
            <a:r>
              <a:rPr lang="en-US" sz="2000" dirty="0" smtClean="0">
                <a:latin typeface="Times New Roman" pitchFamily="18" charset="0"/>
                <a:cs typeface="Times New Roman" pitchFamily="18" charset="0"/>
              </a:rPr>
              <a:t> se </a:t>
            </a:r>
            <a:r>
              <a:rPr lang="it-IT" sz="2000" dirty="0" smtClean="0">
                <a:latin typeface="Times New Roman" pitchFamily="18" charset="0"/>
                <a:cs typeface="Times New Roman" pitchFamily="18" charset="0"/>
              </a:rPr>
              <a:t>trascurassimo l’effetto del </a:t>
            </a:r>
            <a:r>
              <a:rPr lang="it-IT" sz="2000" dirty="0" err="1" smtClean="0">
                <a:latin typeface="Times New Roman" pitchFamily="18" charset="0"/>
                <a:cs typeface="Times New Roman" pitchFamily="18" charset="0"/>
              </a:rPr>
              <a:t>buildup</a:t>
            </a:r>
            <a:r>
              <a:rPr lang="it-IT" sz="2000" dirty="0" smtClean="0">
                <a:latin typeface="Times New Roman" pitchFamily="18" charset="0"/>
                <a:cs typeface="Times New Roman" pitchFamily="18" charset="0"/>
              </a:rPr>
              <a:t> sottostimeremmo l’esposizione</a:t>
            </a:r>
            <a:endParaRPr lang="en-US" sz="2000" dirty="0">
              <a:latin typeface="Times New Roman" pitchFamily="18" charset="0"/>
              <a:cs typeface="Times New Roman" pitchFamily="18" charset="0"/>
            </a:endParaRPr>
          </a:p>
        </p:txBody>
      </p:sp>
      <p:sp>
        <p:nvSpPr>
          <p:cNvPr id="6" name="Freccia in giù 5"/>
          <p:cNvSpPr/>
          <p:nvPr/>
        </p:nvSpPr>
        <p:spPr>
          <a:xfrm>
            <a:off x="6572264" y="3000372"/>
            <a:ext cx="500066"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25470"/>
          </a:xfrm>
          <a:solidFill>
            <a:schemeClr val="accent5"/>
          </a:solidFill>
        </p:spPr>
        <p:txBody>
          <a:bodyPr/>
          <a:lstStyle/>
          <a:p>
            <a:r>
              <a:rPr lang="en-US" sz="4200" dirty="0" err="1" smtClean="0">
                <a:solidFill>
                  <a:srgbClr val="FF0000"/>
                </a:solidFill>
                <a:latin typeface="Times New Roman" pitchFamily="18" charset="0"/>
                <a:cs typeface="Times New Roman" pitchFamily="18" charset="0"/>
              </a:rPr>
              <a:t>Esempio</a:t>
            </a:r>
            <a:endParaRPr lang="en-US" sz="4200" dirty="0">
              <a:solidFill>
                <a:srgbClr val="FF0000"/>
              </a:solidFill>
              <a:latin typeface="Times New Roman" pitchFamily="18" charset="0"/>
              <a:cs typeface="Times New Roman" pitchFamily="18" charset="0"/>
            </a:endParaRPr>
          </a:p>
        </p:txBody>
      </p:sp>
      <p:sp>
        <p:nvSpPr>
          <p:cNvPr id="3" name="Segnaposto numero diapositiva 2"/>
          <p:cNvSpPr>
            <a:spLocks noGrp="1"/>
          </p:cNvSpPr>
          <p:nvPr>
            <p:ph type="sldNum" sz="quarter" idx="12"/>
          </p:nvPr>
        </p:nvSpPr>
        <p:spPr/>
        <p:txBody>
          <a:bodyPr/>
          <a:lstStyle/>
          <a:p>
            <a:pPr>
              <a:defRPr/>
            </a:pPr>
            <a:fld id="{AC8DAF2D-5F95-4D00-9226-30996F5C3681}" type="slidenum">
              <a:rPr lang="it-IT" smtClean="0"/>
              <a:pPr>
                <a:defRPr/>
              </a:pPr>
              <a:t>8</a:t>
            </a:fld>
            <a:endParaRPr lang="it-IT"/>
          </a:p>
        </p:txBody>
      </p:sp>
      <p:pic>
        <p:nvPicPr>
          <p:cNvPr id="79874" name="Picture 2"/>
          <p:cNvPicPr>
            <a:picLocks noChangeAspect="1" noChangeArrowheads="1"/>
          </p:cNvPicPr>
          <p:nvPr/>
        </p:nvPicPr>
        <p:blipFill>
          <a:blip r:embed="rId2" cstate="print"/>
          <a:srcRect/>
          <a:stretch>
            <a:fillRect/>
          </a:stretch>
        </p:blipFill>
        <p:spPr bwMode="auto">
          <a:xfrm>
            <a:off x="428596" y="1357298"/>
            <a:ext cx="8383586" cy="397916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51474E9D-0C4A-40E3-B019-516B5AC8E52C}" type="slidenum">
              <a:rPr lang="it-IT" smtClean="0"/>
              <a:pPr>
                <a:defRPr/>
              </a:pPr>
              <a:t>9</a:t>
            </a:fld>
            <a:endParaRPr lang="it-IT"/>
          </a:p>
        </p:txBody>
      </p:sp>
      <p:sp>
        <p:nvSpPr>
          <p:cNvPr id="3" name="Rettangolo 2"/>
          <p:cNvSpPr/>
          <p:nvPr/>
        </p:nvSpPr>
        <p:spPr>
          <a:xfrm>
            <a:off x="357158" y="1571612"/>
            <a:ext cx="8072494" cy="1323439"/>
          </a:xfrm>
          <a:prstGeom prst="rect">
            <a:avLst/>
          </a:prstGeom>
        </p:spPr>
        <p:txBody>
          <a:bodyPr wrap="square">
            <a:spAutoFit/>
          </a:bodyPr>
          <a:lstStyle/>
          <a:p>
            <a:pPr algn="just"/>
            <a:r>
              <a:rPr lang="en-US" sz="2000" b="1" dirty="0" smtClean="0">
                <a:latin typeface="Times New Roman" pitchFamily="18" charset="0"/>
                <a:cs typeface="Times New Roman" pitchFamily="18" charset="0"/>
              </a:rPr>
              <a:t>SCELTA DEL MATERIALE: </a:t>
            </a:r>
          </a:p>
          <a:p>
            <a:pPr algn="just"/>
            <a:r>
              <a:rPr lang="it-IT" sz="2000" dirty="0" smtClean="0">
                <a:latin typeface="Times New Roman" pitchFamily="18" charset="0"/>
                <a:cs typeface="Times New Roman" pitchFamily="18" charset="0"/>
              </a:rPr>
              <a:t>• Considerazioni di costo, peso, robustezza, </a:t>
            </a:r>
            <a:r>
              <a:rPr lang="it-IT" sz="2000" dirty="0" err="1" smtClean="0">
                <a:latin typeface="Times New Roman" pitchFamily="18" charset="0"/>
                <a:cs typeface="Times New Roman" pitchFamily="18" charset="0"/>
              </a:rPr>
              <a:t>tossicita’</a:t>
            </a:r>
            <a:r>
              <a:rPr lang="it-IT" sz="2000" dirty="0" smtClean="0">
                <a:latin typeface="Times New Roman" pitchFamily="18" charset="0"/>
                <a:cs typeface="Times New Roman" pitchFamily="18" charset="0"/>
              </a:rPr>
              <a:t>, punto di fusione, resistenza alla </a:t>
            </a:r>
            <a:r>
              <a:rPr lang="it-IT" sz="2000" dirty="0" err="1" smtClean="0">
                <a:latin typeface="Times New Roman" pitchFamily="18" charset="0"/>
                <a:cs typeface="Times New Roman" pitchFamily="18" charset="0"/>
              </a:rPr>
              <a:t>radiazione…</a:t>
            </a:r>
            <a:r>
              <a:rPr lang="it-IT" sz="2000" dirty="0" smtClean="0">
                <a:latin typeface="Times New Roman" pitchFamily="18" charset="0"/>
                <a:cs typeface="Times New Roman" pitchFamily="18" charset="0"/>
              </a:rPr>
              <a:t> oltre alla </a:t>
            </a:r>
            <a:r>
              <a:rPr lang="it-IT" sz="2000" dirty="0" err="1" smtClean="0">
                <a:latin typeface="Times New Roman" pitchFamily="18" charset="0"/>
                <a:cs typeface="Times New Roman" pitchFamily="18" charset="0"/>
              </a:rPr>
              <a:t>capacita’</a:t>
            </a:r>
            <a:r>
              <a:rPr lang="it-IT" sz="2000" dirty="0" smtClean="0">
                <a:latin typeface="Times New Roman" pitchFamily="18" charset="0"/>
                <a:cs typeface="Times New Roman" pitchFamily="18" charset="0"/>
              </a:rPr>
              <a:t> di attenuare il campo di radiazioni. </a:t>
            </a:r>
          </a:p>
        </p:txBody>
      </p:sp>
      <p:sp>
        <p:nvSpPr>
          <p:cNvPr id="6" name="Rettangolo 5"/>
          <p:cNvSpPr/>
          <p:nvPr/>
        </p:nvSpPr>
        <p:spPr>
          <a:xfrm>
            <a:off x="714348" y="214290"/>
            <a:ext cx="7786742" cy="1077218"/>
          </a:xfrm>
          <a:prstGeom prst="rect">
            <a:avLst/>
          </a:prstGeom>
          <a:solidFill>
            <a:schemeClr val="accent5"/>
          </a:solidFill>
        </p:spPr>
        <p:txBody>
          <a:bodyPr wrap="square">
            <a:spAutoFit/>
          </a:bodyPr>
          <a:lstStyle/>
          <a:p>
            <a:pPr algn="ctr"/>
            <a:r>
              <a:rPr lang="it-IT" sz="3200" dirty="0" smtClean="0">
                <a:solidFill>
                  <a:srgbClr val="0000FF"/>
                </a:solidFill>
                <a:latin typeface="Times New Roman" pitchFamily="18" charset="0"/>
                <a:cs typeface="Times New Roman" pitchFamily="18" charset="0"/>
              </a:rPr>
              <a:t>MATERIALI UTILIZZATI PER </a:t>
            </a:r>
          </a:p>
          <a:p>
            <a:pPr algn="ctr"/>
            <a:r>
              <a:rPr lang="it-IT" sz="3200" dirty="0" smtClean="0">
                <a:solidFill>
                  <a:srgbClr val="0000FF"/>
                </a:solidFill>
                <a:latin typeface="Times New Roman" pitchFamily="18" charset="0"/>
                <a:cs typeface="Times New Roman" pitchFamily="18" charset="0"/>
              </a:rPr>
              <a:t>SCHERMATURE </a:t>
            </a:r>
            <a:r>
              <a:rPr lang="it-IT" sz="3200" dirty="0" err="1" smtClean="0">
                <a:solidFill>
                  <a:srgbClr val="0000FF"/>
                </a:solidFill>
                <a:latin typeface="Times New Roman" pitchFamily="18" charset="0"/>
                <a:cs typeface="Times New Roman" pitchFamily="18" charset="0"/>
              </a:rPr>
              <a:t>DI</a:t>
            </a:r>
            <a:r>
              <a:rPr lang="it-IT" sz="3200" dirty="0" smtClean="0">
                <a:solidFill>
                  <a:srgbClr val="0000FF"/>
                </a:solidFill>
                <a:latin typeface="Times New Roman" pitchFamily="18" charset="0"/>
                <a:cs typeface="Times New Roman" pitchFamily="18" charset="0"/>
              </a:rPr>
              <a:t> RADIAZIONE EM</a:t>
            </a:r>
            <a:endParaRPr lang="it-IT" sz="3200" dirty="0">
              <a:solidFill>
                <a:srgbClr val="0000FF"/>
              </a:solidFill>
              <a:latin typeface="Times New Roman" pitchFamily="18" charset="0"/>
              <a:cs typeface="Times New Roman" pitchFamily="18" charset="0"/>
            </a:endParaRPr>
          </a:p>
        </p:txBody>
      </p:sp>
      <p:sp>
        <p:nvSpPr>
          <p:cNvPr id="8" name="Text Box 7"/>
          <p:cNvSpPr txBox="1">
            <a:spLocks noChangeArrowheads="1"/>
          </p:cNvSpPr>
          <p:nvPr/>
        </p:nvSpPr>
        <p:spPr bwMode="auto">
          <a:xfrm>
            <a:off x="285720" y="3500438"/>
            <a:ext cx="8610600" cy="2585323"/>
          </a:xfrm>
          <a:prstGeom prst="rect">
            <a:avLst/>
          </a:prstGeom>
          <a:solidFill>
            <a:schemeClr val="accent5"/>
          </a:solidFill>
          <a:ln w="9525">
            <a:noFill/>
            <a:miter lim="800000"/>
            <a:headEnd/>
            <a:tailEnd/>
          </a:ln>
          <a:effectLst/>
        </p:spPr>
        <p:txBody>
          <a:bodyPr>
            <a:spAutoFit/>
          </a:bodyPr>
          <a:lstStyle/>
          <a:p>
            <a:pPr marL="457200" indent="-457200" algn="just">
              <a:buFontTx/>
              <a:buAutoNum type="arabicPeriod"/>
            </a:pPr>
            <a:r>
              <a:rPr lang="it-IT" i="1" u="sng" dirty="0">
                <a:latin typeface="Times New Roman" pitchFamily="18" charset="0"/>
                <a:cs typeface="Times New Roman" pitchFamily="18" charset="0"/>
              </a:rPr>
              <a:t>PIOMBO</a:t>
            </a:r>
            <a:r>
              <a:rPr lang="it-IT" dirty="0">
                <a:latin typeface="Times New Roman" pitchFamily="18" charset="0"/>
                <a:cs typeface="Times New Roman" pitchFamily="18" charset="0"/>
              </a:rPr>
              <a:t>: SCARSA RESISTENZA MECCANICA, BASSO PUNTO </a:t>
            </a:r>
            <a:r>
              <a:rPr lang="it-IT" dirty="0" err="1">
                <a:latin typeface="Times New Roman" pitchFamily="18" charset="0"/>
                <a:cs typeface="Times New Roman" pitchFamily="18" charset="0"/>
              </a:rPr>
              <a:t>DI</a:t>
            </a:r>
            <a:r>
              <a:rPr lang="it-IT" dirty="0">
                <a:latin typeface="Times New Roman" pitchFamily="18" charset="0"/>
                <a:cs typeface="Times New Roman" pitchFamily="18" charset="0"/>
              </a:rPr>
              <a:t> FUSIONE, ALTA TOSSICITA’ E COSTO</a:t>
            </a:r>
            <a:r>
              <a:rPr lang="it-IT" dirty="0" smtClean="0">
                <a:latin typeface="Times New Roman" pitchFamily="18" charset="0"/>
                <a:cs typeface="Times New Roman" pitchFamily="18" charset="0"/>
              </a:rPr>
              <a:t>.</a:t>
            </a:r>
          </a:p>
          <a:p>
            <a:pPr marL="457200" indent="-457200" algn="just">
              <a:buFontTx/>
              <a:buAutoNum type="arabicPeriod"/>
            </a:pPr>
            <a:endParaRPr lang="it-IT" dirty="0">
              <a:latin typeface="Times New Roman" pitchFamily="18" charset="0"/>
              <a:cs typeface="Times New Roman" pitchFamily="18" charset="0"/>
            </a:endParaRPr>
          </a:p>
          <a:p>
            <a:pPr marL="457200" indent="-457200" algn="just">
              <a:buFontTx/>
              <a:buAutoNum type="arabicPeriod"/>
            </a:pPr>
            <a:r>
              <a:rPr lang="it-IT" i="1" u="sng" dirty="0">
                <a:latin typeface="Times New Roman" pitchFamily="18" charset="0"/>
                <a:cs typeface="Times New Roman" pitchFamily="18" charset="0"/>
              </a:rPr>
              <a:t>FERRO O ACCIAIO</a:t>
            </a:r>
            <a:r>
              <a:rPr lang="it-IT" dirty="0">
                <a:latin typeface="Times New Roman" pitchFamily="18" charset="0"/>
                <a:cs typeface="Times New Roman" pitchFamily="18" charset="0"/>
              </a:rPr>
              <a:t>: MEDIO Z, MEDIO COSTO, ROBUSTEZZA STRUTTURALE, FACILE LAVORAZIONE MECCANICA</a:t>
            </a:r>
            <a:r>
              <a:rPr lang="it-IT" dirty="0" smtClean="0">
                <a:latin typeface="Times New Roman" pitchFamily="18" charset="0"/>
                <a:cs typeface="Times New Roman" pitchFamily="18" charset="0"/>
              </a:rPr>
              <a:t>.</a:t>
            </a:r>
          </a:p>
          <a:p>
            <a:pPr marL="457200" indent="-457200" algn="just">
              <a:buFontTx/>
              <a:buAutoNum type="arabicPeriod"/>
            </a:pPr>
            <a:endParaRPr lang="it-IT" dirty="0">
              <a:latin typeface="Times New Roman" pitchFamily="18" charset="0"/>
              <a:cs typeface="Times New Roman" pitchFamily="18" charset="0"/>
            </a:endParaRPr>
          </a:p>
          <a:p>
            <a:pPr marL="457200" indent="-457200" algn="just">
              <a:buFontTx/>
              <a:buAutoNum type="arabicPeriod"/>
            </a:pPr>
            <a:r>
              <a:rPr lang="it-IT" i="1" u="sng" dirty="0">
                <a:latin typeface="Times New Roman" pitchFamily="18" charset="0"/>
                <a:cs typeface="Times New Roman" pitchFamily="18" charset="0"/>
              </a:rPr>
              <a:t>CALCESTRUZZO</a:t>
            </a:r>
            <a:r>
              <a:rPr lang="it-IT" dirty="0">
                <a:latin typeface="Times New Roman" pitchFamily="18" charset="0"/>
                <a:cs typeface="Times New Roman" pitchFamily="18" charset="0"/>
              </a:rPr>
              <a:t>: PER ACCELERATORI, IMPIANTI IN CUI SI UTILIZZA IL Co</a:t>
            </a:r>
            <a:r>
              <a:rPr lang="it-IT" baseline="30000" dirty="0">
                <a:latin typeface="Times New Roman" pitchFamily="18" charset="0"/>
                <a:cs typeface="Times New Roman" pitchFamily="18" charset="0"/>
              </a:rPr>
              <a:t>60</a:t>
            </a:r>
            <a:r>
              <a:rPr lang="it-IT" dirty="0">
                <a:latin typeface="Times New Roman" pitchFamily="18" charset="0"/>
                <a:cs typeface="Times New Roman" pitchFamily="18" charset="0"/>
              </a:rPr>
              <a:t>. EVENTUALMENTE </a:t>
            </a:r>
            <a:r>
              <a:rPr lang="it-IT" dirty="0">
                <a:effectLst>
                  <a:outerShdw blurRad="38100" dist="38100" dir="2700000" algn="tl">
                    <a:srgbClr val="FFFFFF"/>
                  </a:outerShdw>
                </a:effectLst>
                <a:latin typeface="Times New Roman" pitchFamily="18" charset="0"/>
                <a:cs typeface="Times New Roman" pitchFamily="18" charset="0"/>
              </a:rPr>
              <a:t>CARICATO</a:t>
            </a:r>
            <a:r>
              <a:rPr lang="it-IT" dirty="0">
                <a:latin typeface="Times New Roman" pitchFamily="18" charset="0"/>
                <a:cs typeface="Times New Roman" pitchFamily="18" charset="0"/>
              </a:rPr>
              <a:t>: CON MATERIALI INERTI </a:t>
            </a:r>
            <a:r>
              <a:rPr lang="it-IT" dirty="0" err="1">
                <a:latin typeface="Times New Roman" pitchFamily="18" charset="0"/>
                <a:cs typeface="Times New Roman" pitchFamily="18" charset="0"/>
              </a:rPr>
              <a:t>DI</a:t>
            </a:r>
            <a:r>
              <a:rPr lang="it-IT" dirty="0">
                <a:latin typeface="Times New Roman" pitchFamily="18" charset="0"/>
                <a:cs typeface="Times New Roman" pitchFamily="18" charset="0"/>
              </a:rPr>
              <a:t> DENSITA’ E/O Z MEDIO PIU’ ALTO (BARITE, ILMENITE, TRUCIOLI </a:t>
            </a:r>
            <a:r>
              <a:rPr lang="it-IT" dirty="0" err="1">
                <a:latin typeface="Times New Roman" pitchFamily="18" charset="0"/>
                <a:cs typeface="Times New Roman" pitchFamily="18" charset="0"/>
              </a:rPr>
              <a:t>DI</a:t>
            </a:r>
            <a:r>
              <a:rPr lang="it-IT" dirty="0">
                <a:latin typeface="Times New Roman" pitchFamily="18" charset="0"/>
                <a:cs typeface="Times New Roman" pitchFamily="18" charset="0"/>
              </a:rPr>
              <a:t> FERRO,…)</a:t>
            </a:r>
            <a:endParaRPr lang="it-IT" dirty="0">
              <a:effectLst>
                <a:outerShdw blurRad="38100" dist="38100" dir="2700000" algn="tl">
                  <a:srgbClr val="FFFFFF"/>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6050</TotalTime>
  <Words>1213</Words>
  <Application>Microsoft Office PowerPoint</Application>
  <PresentationFormat>Presentazione su schermo (4:3)</PresentationFormat>
  <Paragraphs>164</Paragraphs>
  <Slides>19</Slides>
  <Notes>0</Notes>
  <HiddenSlides>0</HiddenSlides>
  <MMClips>0</MMClips>
  <ScaleCrop>false</ScaleCrop>
  <HeadingPairs>
    <vt:vector size="6" baseType="variant">
      <vt:variant>
        <vt:lpstr>Tema</vt:lpstr>
      </vt:variant>
      <vt:variant>
        <vt:i4>1</vt:i4>
      </vt:variant>
      <vt:variant>
        <vt:lpstr>Server OLE incorporati</vt:lpstr>
      </vt:variant>
      <vt:variant>
        <vt:i4>2</vt:i4>
      </vt:variant>
      <vt:variant>
        <vt:lpstr>Titoli diapositive</vt:lpstr>
      </vt:variant>
      <vt:variant>
        <vt:i4>19</vt:i4>
      </vt:variant>
    </vt:vector>
  </HeadingPairs>
  <TitlesOfParts>
    <vt:vector size="22" baseType="lpstr">
      <vt:lpstr>Struttura predefinita</vt:lpstr>
      <vt:lpstr>Equation</vt:lpstr>
      <vt:lpstr>Equazione</vt:lpstr>
      <vt:lpstr>Diapositiva 1</vt:lpstr>
      <vt:lpstr>SCELTA DEI LIVELLI DI RADIAZIONE NEGLI AMBIENTI PROTETTI</vt:lpstr>
      <vt:lpstr>ANALISI DELLE CARATTERISTICHE  DEL CAMPO DI RADIAZIONE</vt:lpstr>
      <vt:lpstr>Tipo di radiazioni</vt:lpstr>
      <vt:lpstr>Fotoni</vt:lpstr>
      <vt:lpstr>Build up</vt:lpstr>
      <vt:lpstr>Diapositiva 7</vt:lpstr>
      <vt:lpstr>Esempio</vt:lpstr>
      <vt:lpstr>Diapositiva 9</vt:lpstr>
      <vt:lpstr>Diapositiva 10</vt:lpstr>
      <vt:lpstr>Diapositiva 11</vt:lpstr>
      <vt:lpstr>Diapositiva 12</vt:lpstr>
      <vt:lpstr>Diapositiva 13</vt:lpstr>
      <vt:lpstr>Diapositiva 14</vt:lpstr>
      <vt:lpstr>CALCOLO DELLE SCHERMATURE</vt:lpstr>
      <vt:lpstr>Diapositiva 16</vt:lpstr>
      <vt:lpstr>ESEMPIO DI CALCOLO DI UNA BARRIERA PRIMARIA PER UN APPARATO A RAGGI X</vt:lpstr>
      <vt:lpstr>SOLUZIONI DI CONTINUITA’</vt:lpstr>
      <vt:lpstr>ESEMPIO DI ACCESSO A  “LABIRINTO”</vt:lpstr>
    </vt:vector>
  </TitlesOfParts>
  <Company>xxx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pugliese</dc:creator>
  <cp:lastModifiedBy>Gabriella</cp:lastModifiedBy>
  <cp:revision>87</cp:revision>
  <dcterms:created xsi:type="dcterms:W3CDTF">2005-03-11T14:24:01Z</dcterms:created>
  <dcterms:modified xsi:type="dcterms:W3CDTF">2010-01-29T11:57:14Z</dcterms:modified>
</cp:coreProperties>
</file>