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68" r:id="rId4"/>
    <p:sldId id="260" r:id="rId5"/>
    <p:sldId id="261" r:id="rId6"/>
    <p:sldId id="269" r:id="rId7"/>
    <p:sldId id="284" r:id="rId8"/>
    <p:sldId id="262" r:id="rId9"/>
    <p:sldId id="281" r:id="rId10"/>
    <p:sldId id="282" r:id="rId11"/>
    <p:sldId id="283" r:id="rId12"/>
    <p:sldId id="263" r:id="rId13"/>
    <p:sldId id="271" r:id="rId14"/>
    <p:sldId id="277" r:id="rId15"/>
    <p:sldId id="267" r:id="rId16"/>
    <p:sldId id="264" r:id="rId17"/>
    <p:sldId id="272" r:id="rId18"/>
    <p:sldId id="273" r:id="rId19"/>
    <p:sldId id="274" r:id="rId20"/>
    <p:sldId id="278" r:id="rId21"/>
    <p:sldId id="280" r:id="rId22"/>
    <p:sldId id="265" r:id="rId23"/>
    <p:sldId id="266" r:id="rId24"/>
    <p:sldId id="279" r:id="rId25"/>
    <p:sldId id="285" r:id="rId26"/>
  </p:sldIdLst>
  <p:sldSz cx="9144000" cy="6858000" type="screen4x3"/>
  <p:notesSz cx="6743700" cy="98806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0" d="100"/>
          <a:sy n="70" d="100"/>
        </p:scale>
        <p:origin x="-414"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0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2258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it-IT"/>
          </a:p>
        </p:txBody>
      </p:sp>
      <p:sp>
        <p:nvSpPr>
          <p:cNvPr id="13315" name="Rectangle 3"/>
          <p:cNvSpPr>
            <a:spLocks noGrp="1" noChangeArrowheads="1"/>
          </p:cNvSpPr>
          <p:nvPr>
            <p:ph type="dt" idx="1"/>
          </p:nvPr>
        </p:nvSpPr>
        <p:spPr bwMode="auto">
          <a:xfrm>
            <a:off x="3819525" y="0"/>
            <a:ext cx="292258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it-IT"/>
          </a:p>
        </p:txBody>
      </p:sp>
      <p:sp>
        <p:nvSpPr>
          <p:cNvPr id="13316" name="Rectangle 4"/>
          <p:cNvSpPr>
            <a:spLocks noGrp="1" noRot="1" noChangeAspect="1" noChangeArrowheads="1" noTextEdit="1"/>
          </p:cNvSpPr>
          <p:nvPr>
            <p:ph type="sldImg" idx="2"/>
          </p:nvPr>
        </p:nvSpPr>
        <p:spPr bwMode="auto">
          <a:xfrm>
            <a:off x="901700" y="741363"/>
            <a:ext cx="4940300" cy="3705225"/>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74688" y="4692650"/>
            <a:ext cx="5394325" cy="44465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3318" name="Rectangle 6"/>
          <p:cNvSpPr>
            <a:spLocks noGrp="1" noChangeArrowheads="1"/>
          </p:cNvSpPr>
          <p:nvPr>
            <p:ph type="ftr" sz="quarter" idx="4"/>
          </p:nvPr>
        </p:nvSpPr>
        <p:spPr bwMode="auto">
          <a:xfrm>
            <a:off x="0" y="9385300"/>
            <a:ext cx="2922588"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t-IT"/>
          </a:p>
        </p:txBody>
      </p:sp>
      <p:sp>
        <p:nvSpPr>
          <p:cNvPr id="13319" name="Rectangle 7"/>
          <p:cNvSpPr>
            <a:spLocks noGrp="1" noChangeArrowheads="1"/>
          </p:cNvSpPr>
          <p:nvPr>
            <p:ph type="sldNum" sz="quarter" idx="5"/>
          </p:nvPr>
        </p:nvSpPr>
        <p:spPr bwMode="auto">
          <a:xfrm>
            <a:off x="3819525" y="9385300"/>
            <a:ext cx="2922588"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F7BF1EB-676D-460C-AFDA-9AAE92BDD696}" type="slidenum">
              <a:rPr lang="it-IT"/>
              <a:pPr/>
              <a:t>‹N›</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352C3210-9D35-4E07-9932-A764B0F035B7}" type="slidenum">
              <a:rPr lang="it-IT"/>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E6F92DC1-12D3-4FF4-8867-73ABFC8BDAB6}" type="slidenum">
              <a:rPr lang="it-IT"/>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9C9DDC3B-38A8-4F79-A1A5-7E86A67D8A82}"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B545F634-9972-4045-8B1E-95C4A2094DA9}" type="slidenum">
              <a:rPr lang="it-IT"/>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C4BE3663-4D4F-4ADF-9547-175790BC9AF2}" type="slidenum">
              <a:rPr lang="it-IT"/>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3001FB54-8DCE-4F33-9885-80968F214915}" type="slidenum">
              <a:rPr lang="it-IT"/>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p>
        </p:txBody>
      </p:sp>
      <p:sp>
        <p:nvSpPr>
          <p:cNvPr id="8" name="Segnaposto piè di pagina 7"/>
          <p:cNvSpPr>
            <a:spLocks noGrp="1"/>
          </p:cNvSpPr>
          <p:nvPr>
            <p:ph type="ftr" sz="quarter" idx="11"/>
          </p:nvPr>
        </p:nvSpPr>
        <p:spPr/>
        <p:txBody>
          <a:bodyPr/>
          <a:lstStyle>
            <a:lvl1pPr>
              <a:defRPr/>
            </a:lvl1pPr>
          </a:lstStyle>
          <a:p>
            <a:endParaRPr lang="it-IT"/>
          </a:p>
        </p:txBody>
      </p:sp>
      <p:sp>
        <p:nvSpPr>
          <p:cNvPr id="9" name="Segnaposto numero diapositiva 8"/>
          <p:cNvSpPr>
            <a:spLocks noGrp="1"/>
          </p:cNvSpPr>
          <p:nvPr>
            <p:ph type="sldNum" sz="quarter" idx="12"/>
          </p:nvPr>
        </p:nvSpPr>
        <p:spPr/>
        <p:txBody>
          <a:bodyPr/>
          <a:lstStyle>
            <a:lvl1pPr>
              <a:defRPr/>
            </a:lvl1pPr>
          </a:lstStyle>
          <a:p>
            <a:fld id="{D597F8DE-2753-470F-AD2D-09C44C405B5D}" type="slidenum">
              <a:rPr lang="it-IT"/>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p>
        </p:txBody>
      </p:sp>
      <p:sp>
        <p:nvSpPr>
          <p:cNvPr id="4" name="Segnaposto piè di pagina 3"/>
          <p:cNvSpPr>
            <a:spLocks noGrp="1"/>
          </p:cNvSpPr>
          <p:nvPr>
            <p:ph type="ftr" sz="quarter" idx="11"/>
          </p:nvPr>
        </p:nvSpPr>
        <p:spPr/>
        <p:txBody>
          <a:bodyPr/>
          <a:lstStyle>
            <a:lvl1pPr>
              <a:defRPr/>
            </a:lvl1pPr>
          </a:lstStyle>
          <a:p>
            <a:endParaRPr lang="it-IT"/>
          </a:p>
        </p:txBody>
      </p:sp>
      <p:sp>
        <p:nvSpPr>
          <p:cNvPr id="5" name="Segnaposto numero diapositiva 4"/>
          <p:cNvSpPr>
            <a:spLocks noGrp="1"/>
          </p:cNvSpPr>
          <p:nvPr>
            <p:ph type="sldNum" sz="quarter" idx="12"/>
          </p:nvPr>
        </p:nvSpPr>
        <p:spPr/>
        <p:txBody>
          <a:bodyPr/>
          <a:lstStyle>
            <a:lvl1pPr>
              <a:defRPr/>
            </a:lvl1pPr>
          </a:lstStyle>
          <a:p>
            <a:fld id="{32A6B270-94C3-4F75-AF5C-D27B038054BC}" type="slidenum">
              <a:rPr lang="it-IT"/>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p>
        </p:txBody>
      </p:sp>
      <p:sp>
        <p:nvSpPr>
          <p:cNvPr id="3" name="Segnaposto piè di pagina 2"/>
          <p:cNvSpPr>
            <a:spLocks noGrp="1"/>
          </p:cNvSpPr>
          <p:nvPr>
            <p:ph type="ftr" sz="quarter" idx="11"/>
          </p:nvPr>
        </p:nvSpPr>
        <p:spPr/>
        <p:txBody>
          <a:bodyPr/>
          <a:lstStyle>
            <a:lvl1pPr>
              <a:defRPr/>
            </a:lvl1pPr>
          </a:lstStyle>
          <a:p>
            <a:endParaRPr lang="it-IT"/>
          </a:p>
        </p:txBody>
      </p:sp>
      <p:sp>
        <p:nvSpPr>
          <p:cNvPr id="4" name="Segnaposto numero diapositiva 3"/>
          <p:cNvSpPr>
            <a:spLocks noGrp="1"/>
          </p:cNvSpPr>
          <p:nvPr>
            <p:ph type="sldNum" sz="quarter" idx="12"/>
          </p:nvPr>
        </p:nvSpPr>
        <p:spPr/>
        <p:txBody>
          <a:bodyPr/>
          <a:lstStyle>
            <a:lvl1pPr>
              <a:defRPr/>
            </a:lvl1pPr>
          </a:lstStyle>
          <a:p>
            <a:fld id="{C12EB304-1D67-4472-87F1-5D950DF38494}" type="slidenum">
              <a:rPr lang="it-IT"/>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1880DC47-D678-43CB-9CC2-8CCF7B836E38}" type="slidenum">
              <a:rPr lang="it-IT"/>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DE61BBDE-BE1C-41A8-9545-F25D3C447181}" type="slidenum">
              <a:rPr lang="it-IT"/>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86626C5-1089-442A-BF84-5020C2614ED6}"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it.wikipedia.org/wiki/Gamma_camera"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it.wikipedia.org/wiki/Gray_(unit%C3%A0_di_misura)"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Foglio_di_lavoro_di_Microsoft_Office_Excel_97-20031.xls"/></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egnaposto numero diapositiva 3"/>
          <p:cNvSpPr>
            <a:spLocks noGrp="1"/>
          </p:cNvSpPr>
          <p:nvPr>
            <p:ph type="sldNum" sz="quarter" idx="12"/>
          </p:nvPr>
        </p:nvSpPr>
        <p:spPr/>
        <p:txBody>
          <a:bodyPr/>
          <a:lstStyle/>
          <a:p>
            <a:fld id="{3CB15ED4-5A37-4B24-A65B-9088147B1556}" type="slidenum">
              <a:rPr lang="it-IT"/>
              <a:pPr/>
              <a:t>1</a:t>
            </a:fld>
            <a:endParaRPr lang="it-IT"/>
          </a:p>
        </p:txBody>
      </p:sp>
      <p:sp>
        <p:nvSpPr>
          <p:cNvPr id="3074" name="Text Box 2"/>
          <p:cNvSpPr txBox="1">
            <a:spLocks noChangeArrowheads="1"/>
          </p:cNvSpPr>
          <p:nvPr/>
        </p:nvSpPr>
        <p:spPr bwMode="auto">
          <a:xfrm>
            <a:off x="684213" y="188913"/>
            <a:ext cx="7775575" cy="457200"/>
          </a:xfrm>
          <a:prstGeom prst="rect">
            <a:avLst/>
          </a:prstGeom>
          <a:noFill/>
          <a:ln w="9525">
            <a:noFill/>
            <a:miter lim="800000"/>
            <a:headEnd/>
            <a:tailEnd/>
          </a:ln>
          <a:effectLst/>
        </p:spPr>
        <p:txBody>
          <a:bodyPr>
            <a:spAutoFit/>
          </a:bodyPr>
          <a:lstStyle/>
          <a:p>
            <a:pPr algn="just">
              <a:spcBef>
                <a:spcPct val="50000"/>
              </a:spcBef>
            </a:pPr>
            <a:r>
              <a:rPr lang="it-IT" sz="2400" b="1" i="1" u="sng" dirty="0">
                <a:solidFill>
                  <a:srgbClr val="FF3300"/>
                </a:solidFill>
                <a:latin typeface="Albertus MT" pitchFamily="18" charset="0"/>
              </a:rPr>
              <a:t>Sorgenti naturali: il fondo naturale di radiazioni </a:t>
            </a:r>
          </a:p>
        </p:txBody>
      </p:sp>
      <p:grpSp>
        <p:nvGrpSpPr>
          <p:cNvPr id="3075" name="Group 3"/>
          <p:cNvGrpSpPr>
            <a:grpSpLocks/>
          </p:cNvGrpSpPr>
          <p:nvPr/>
        </p:nvGrpSpPr>
        <p:grpSpPr bwMode="auto">
          <a:xfrm>
            <a:off x="3779838" y="908050"/>
            <a:ext cx="1511300" cy="1150938"/>
            <a:chOff x="2154" y="210"/>
            <a:chExt cx="1452" cy="1088"/>
          </a:xfrm>
        </p:grpSpPr>
        <p:pic>
          <p:nvPicPr>
            <p:cNvPr id="3076" name="Picture 4" descr="j0335112"/>
            <p:cNvPicPr>
              <a:picLocks noChangeAspect="1" noChangeArrowheads="1"/>
            </p:cNvPicPr>
            <p:nvPr/>
          </p:nvPicPr>
          <p:blipFill>
            <a:blip r:embed="rId2" cstate="print"/>
            <a:srcRect/>
            <a:stretch>
              <a:fillRect/>
            </a:stretch>
          </p:blipFill>
          <p:spPr bwMode="auto">
            <a:xfrm>
              <a:off x="2570" y="433"/>
              <a:ext cx="564" cy="564"/>
            </a:xfrm>
            <a:prstGeom prst="rect">
              <a:avLst/>
            </a:prstGeom>
            <a:noFill/>
          </p:spPr>
        </p:pic>
        <p:sp>
          <p:nvSpPr>
            <p:cNvPr id="3077" name="Line 5"/>
            <p:cNvSpPr>
              <a:spLocks noChangeShapeType="1"/>
            </p:cNvSpPr>
            <p:nvPr/>
          </p:nvSpPr>
          <p:spPr bwMode="auto">
            <a:xfrm flipH="1">
              <a:off x="3198" y="391"/>
              <a:ext cx="362" cy="136"/>
            </a:xfrm>
            <a:prstGeom prst="line">
              <a:avLst/>
            </a:prstGeom>
            <a:noFill/>
            <a:ln w="9525">
              <a:solidFill>
                <a:schemeClr val="tx1"/>
              </a:solidFill>
              <a:round/>
              <a:headEnd/>
              <a:tailEnd type="triangle" w="med" len="med"/>
            </a:ln>
            <a:effectLst/>
          </p:spPr>
          <p:txBody>
            <a:bodyPr/>
            <a:lstStyle/>
            <a:p>
              <a:endParaRPr lang="it-IT"/>
            </a:p>
          </p:txBody>
        </p:sp>
        <p:sp>
          <p:nvSpPr>
            <p:cNvPr id="3078" name="Line 6"/>
            <p:cNvSpPr>
              <a:spLocks noChangeShapeType="1"/>
            </p:cNvSpPr>
            <p:nvPr/>
          </p:nvSpPr>
          <p:spPr bwMode="auto">
            <a:xfrm flipH="1">
              <a:off x="3016" y="210"/>
              <a:ext cx="136" cy="136"/>
            </a:xfrm>
            <a:prstGeom prst="line">
              <a:avLst/>
            </a:prstGeom>
            <a:noFill/>
            <a:ln w="9525">
              <a:solidFill>
                <a:schemeClr val="tx1"/>
              </a:solidFill>
              <a:round/>
              <a:headEnd/>
              <a:tailEnd type="triangle" w="med" len="med"/>
            </a:ln>
            <a:effectLst/>
          </p:spPr>
          <p:txBody>
            <a:bodyPr/>
            <a:lstStyle/>
            <a:p>
              <a:endParaRPr lang="it-IT"/>
            </a:p>
          </p:txBody>
        </p:sp>
        <p:sp>
          <p:nvSpPr>
            <p:cNvPr id="3079" name="Line 7"/>
            <p:cNvSpPr>
              <a:spLocks noChangeShapeType="1"/>
            </p:cNvSpPr>
            <p:nvPr/>
          </p:nvSpPr>
          <p:spPr bwMode="auto">
            <a:xfrm flipH="1">
              <a:off x="3243" y="845"/>
              <a:ext cx="363" cy="0"/>
            </a:xfrm>
            <a:prstGeom prst="line">
              <a:avLst/>
            </a:prstGeom>
            <a:noFill/>
            <a:ln w="9525">
              <a:solidFill>
                <a:schemeClr val="tx1"/>
              </a:solidFill>
              <a:round/>
              <a:headEnd/>
              <a:tailEnd type="triangle" w="med" len="med"/>
            </a:ln>
            <a:effectLst/>
          </p:spPr>
          <p:txBody>
            <a:bodyPr/>
            <a:lstStyle/>
            <a:p>
              <a:endParaRPr lang="it-IT"/>
            </a:p>
          </p:txBody>
        </p:sp>
        <p:sp>
          <p:nvSpPr>
            <p:cNvPr id="3080" name="Line 8"/>
            <p:cNvSpPr>
              <a:spLocks noChangeShapeType="1"/>
            </p:cNvSpPr>
            <p:nvPr/>
          </p:nvSpPr>
          <p:spPr bwMode="auto">
            <a:xfrm flipH="1" flipV="1">
              <a:off x="3107" y="1026"/>
              <a:ext cx="136" cy="227"/>
            </a:xfrm>
            <a:prstGeom prst="line">
              <a:avLst/>
            </a:prstGeom>
            <a:noFill/>
            <a:ln w="9525">
              <a:solidFill>
                <a:schemeClr val="tx1"/>
              </a:solidFill>
              <a:round/>
              <a:headEnd/>
              <a:tailEnd type="triangle" w="med" len="med"/>
            </a:ln>
            <a:effectLst/>
          </p:spPr>
          <p:txBody>
            <a:bodyPr/>
            <a:lstStyle/>
            <a:p>
              <a:endParaRPr lang="it-IT"/>
            </a:p>
          </p:txBody>
        </p:sp>
        <p:sp>
          <p:nvSpPr>
            <p:cNvPr id="3081" name="Line 9"/>
            <p:cNvSpPr>
              <a:spLocks noChangeShapeType="1"/>
            </p:cNvSpPr>
            <p:nvPr/>
          </p:nvSpPr>
          <p:spPr bwMode="auto">
            <a:xfrm>
              <a:off x="2290" y="210"/>
              <a:ext cx="272" cy="226"/>
            </a:xfrm>
            <a:prstGeom prst="line">
              <a:avLst/>
            </a:prstGeom>
            <a:noFill/>
            <a:ln w="9525">
              <a:solidFill>
                <a:schemeClr val="tx1"/>
              </a:solidFill>
              <a:round/>
              <a:headEnd/>
              <a:tailEnd type="triangle" w="med" len="med"/>
            </a:ln>
            <a:effectLst/>
          </p:spPr>
          <p:txBody>
            <a:bodyPr/>
            <a:lstStyle/>
            <a:p>
              <a:endParaRPr lang="it-IT"/>
            </a:p>
          </p:txBody>
        </p:sp>
        <p:sp>
          <p:nvSpPr>
            <p:cNvPr id="3082" name="Line 10"/>
            <p:cNvSpPr>
              <a:spLocks noChangeShapeType="1"/>
            </p:cNvSpPr>
            <p:nvPr/>
          </p:nvSpPr>
          <p:spPr bwMode="auto">
            <a:xfrm flipV="1">
              <a:off x="2154" y="799"/>
              <a:ext cx="272" cy="91"/>
            </a:xfrm>
            <a:prstGeom prst="line">
              <a:avLst/>
            </a:prstGeom>
            <a:noFill/>
            <a:ln w="9525">
              <a:solidFill>
                <a:schemeClr val="tx1"/>
              </a:solidFill>
              <a:round/>
              <a:headEnd/>
              <a:tailEnd type="triangle" w="med" len="med"/>
            </a:ln>
            <a:effectLst/>
          </p:spPr>
          <p:txBody>
            <a:bodyPr/>
            <a:lstStyle/>
            <a:p>
              <a:endParaRPr lang="it-IT"/>
            </a:p>
          </p:txBody>
        </p:sp>
        <p:sp>
          <p:nvSpPr>
            <p:cNvPr id="3083" name="Line 11"/>
            <p:cNvSpPr>
              <a:spLocks noChangeShapeType="1"/>
            </p:cNvSpPr>
            <p:nvPr/>
          </p:nvSpPr>
          <p:spPr bwMode="auto">
            <a:xfrm flipV="1">
              <a:off x="2562" y="1071"/>
              <a:ext cx="137" cy="227"/>
            </a:xfrm>
            <a:prstGeom prst="line">
              <a:avLst/>
            </a:prstGeom>
            <a:noFill/>
            <a:ln w="9525">
              <a:solidFill>
                <a:schemeClr val="tx1"/>
              </a:solidFill>
              <a:round/>
              <a:headEnd/>
              <a:tailEnd type="triangle" w="med" len="med"/>
            </a:ln>
            <a:effectLst/>
          </p:spPr>
          <p:txBody>
            <a:bodyPr/>
            <a:lstStyle/>
            <a:p>
              <a:endParaRPr lang="it-IT"/>
            </a:p>
          </p:txBody>
        </p:sp>
      </p:grpSp>
      <p:sp>
        <p:nvSpPr>
          <p:cNvPr id="3084" name="Text Box 12"/>
          <p:cNvSpPr txBox="1">
            <a:spLocks noChangeArrowheads="1"/>
          </p:cNvSpPr>
          <p:nvPr/>
        </p:nvSpPr>
        <p:spPr bwMode="auto">
          <a:xfrm>
            <a:off x="468312" y="1125538"/>
            <a:ext cx="3032117" cy="400110"/>
          </a:xfrm>
          <a:prstGeom prst="rect">
            <a:avLst/>
          </a:prstGeom>
          <a:noFill/>
          <a:ln w="9525">
            <a:solidFill>
              <a:srgbClr val="FF3300"/>
            </a:solidFill>
            <a:miter lim="800000"/>
            <a:headEnd/>
            <a:tailEnd/>
          </a:ln>
          <a:effectLst/>
        </p:spPr>
        <p:txBody>
          <a:bodyPr wrap="square">
            <a:spAutoFit/>
          </a:bodyPr>
          <a:lstStyle/>
          <a:p>
            <a:pPr algn="just">
              <a:spcBef>
                <a:spcPct val="50000"/>
              </a:spcBef>
            </a:pPr>
            <a:r>
              <a:rPr lang="it-IT" sz="2000" b="1" dirty="0">
                <a:solidFill>
                  <a:srgbClr val="FF3300"/>
                </a:solidFill>
                <a:latin typeface="Albertus MT" pitchFamily="18" charset="0"/>
              </a:rPr>
              <a:t>(1) I raggi cosmici:</a:t>
            </a:r>
          </a:p>
        </p:txBody>
      </p:sp>
      <p:sp>
        <p:nvSpPr>
          <p:cNvPr id="3085" name="Text Box 13"/>
          <p:cNvSpPr txBox="1">
            <a:spLocks noChangeArrowheads="1"/>
          </p:cNvSpPr>
          <p:nvPr/>
        </p:nvSpPr>
        <p:spPr bwMode="auto">
          <a:xfrm>
            <a:off x="395288" y="2492375"/>
            <a:ext cx="4605340" cy="4555093"/>
          </a:xfrm>
          <a:prstGeom prst="rect">
            <a:avLst/>
          </a:prstGeom>
          <a:noFill/>
          <a:ln w="9525">
            <a:noFill/>
            <a:miter lim="800000"/>
            <a:headEnd/>
            <a:tailEnd/>
          </a:ln>
          <a:effectLst/>
        </p:spPr>
        <p:txBody>
          <a:bodyPr wrap="square">
            <a:spAutoFit/>
          </a:bodyPr>
          <a:lstStyle/>
          <a:p>
            <a:pPr algn="just">
              <a:spcBef>
                <a:spcPct val="50000"/>
              </a:spcBef>
            </a:pPr>
            <a:r>
              <a:rPr lang="it-IT" sz="2000" dirty="0">
                <a:latin typeface="Times New Roman" pitchFamily="18" charset="0"/>
                <a:cs typeface="Times New Roman" pitchFamily="18" charset="0"/>
              </a:rPr>
              <a:t>Nessun luogo della terra sfugge a questa “pioggia”. </a:t>
            </a:r>
          </a:p>
          <a:p>
            <a:pPr algn="just">
              <a:spcBef>
                <a:spcPct val="50000"/>
              </a:spcBef>
            </a:pPr>
            <a:r>
              <a:rPr lang="it-IT" sz="2000" dirty="0">
                <a:latin typeface="Times New Roman" pitchFamily="18" charset="0"/>
                <a:cs typeface="Times New Roman" pitchFamily="18" charset="0"/>
              </a:rPr>
              <a:t>L’irraggiamento </a:t>
            </a:r>
            <a:r>
              <a:rPr lang="it-IT" sz="2000" dirty="0" smtClean="0">
                <a:latin typeface="Times New Roman" pitchFamily="18" charset="0"/>
                <a:cs typeface="Times New Roman" pitchFamily="18" charset="0"/>
              </a:rPr>
              <a:t>dipende:</a:t>
            </a:r>
          </a:p>
          <a:p>
            <a:pPr algn="just">
              <a:spcBef>
                <a:spcPct val="50000"/>
              </a:spcBef>
              <a:buFont typeface="Arial" pitchFamily="34" charset="0"/>
              <a:buChar char="•"/>
            </a:pPr>
            <a:r>
              <a:rPr lang="it-IT" sz="2000" dirty="0">
                <a:latin typeface="Times New Roman" pitchFamily="18" charset="0"/>
                <a:cs typeface="Times New Roman" pitchFamily="18" charset="0"/>
              </a:rPr>
              <a:t> </a:t>
            </a:r>
            <a:r>
              <a:rPr lang="it-IT" sz="2000" dirty="0" smtClean="0">
                <a:latin typeface="Times New Roman" pitchFamily="18" charset="0"/>
                <a:cs typeface="Times New Roman" pitchFamily="18" charset="0"/>
              </a:rPr>
              <a:t>dalla </a:t>
            </a:r>
            <a:r>
              <a:rPr lang="it-IT" sz="2000" b="1" dirty="0">
                <a:latin typeface="Times New Roman" pitchFamily="18" charset="0"/>
                <a:cs typeface="Times New Roman" pitchFamily="18" charset="0"/>
              </a:rPr>
              <a:t>latitudine</a:t>
            </a:r>
            <a:r>
              <a:rPr lang="it-IT" sz="2000" dirty="0">
                <a:latin typeface="Times New Roman" pitchFamily="18" charset="0"/>
                <a:cs typeface="Times New Roman" pitchFamily="18" charset="0"/>
              </a:rPr>
              <a:t>: ai poli il contributo di dose è maggiore rispetto alle zone equatoriali (il campo magnetico della terra devia la radiazione). </a:t>
            </a:r>
            <a:endParaRPr lang="it-IT" sz="2000" dirty="0" smtClean="0">
              <a:latin typeface="Times New Roman" pitchFamily="18" charset="0"/>
              <a:cs typeface="Times New Roman" pitchFamily="18" charset="0"/>
            </a:endParaRPr>
          </a:p>
          <a:p>
            <a:pPr algn="just">
              <a:spcBef>
                <a:spcPct val="50000"/>
              </a:spcBef>
              <a:buFont typeface="Arial" pitchFamily="34" charset="0"/>
              <a:buChar char="•"/>
            </a:pPr>
            <a:r>
              <a:rPr lang="it-IT" sz="2000" dirty="0">
                <a:latin typeface="Times New Roman" pitchFamily="18" charset="0"/>
                <a:cs typeface="Times New Roman" pitchFamily="18" charset="0"/>
              </a:rPr>
              <a:t> </a:t>
            </a:r>
            <a:r>
              <a:rPr lang="it-IT" sz="2000" dirty="0" smtClean="0">
                <a:latin typeface="Times New Roman" pitchFamily="18" charset="0"/>
                <a:cs typeface="Times New Roman" pitchFamily="18" charset="0"/>
              </a:rPr>
              <a:t>Inoltre </a:t>
            </a:r>
            <a:r>
              <a:rPr lang="it-IT" sz="2000" dirty="0">
                <a:latin typeface="Times New Roman" pitchFamily="18" charset="0"/>
                <a:cs typeface="Times New Roman" pitchFamily="18" charset="0"/>
              </a:rPr>
              <a:t>il livello di dose aumenta con </a:t>
            </a:r>
            <a:r>
              <a:rPr lang="it-IT" sz="2000" b="1" dirty="0">
                <a:latin typeface="Times New Roman" pitchFamily="18" charset="0"/>
                <a:cs typeface="Times New Roman" pitchFamily="18" charset="0"/>
              </a:rPr>
              <a:t>l’altitudine</a:t>
            </a:r>
            <a:r>
              <a:rPr lang="it-IT" sz="2000" dirty="0">
                <a:latin typeface="Times New Roman" pitchFamily="18" charset="0"/>
                <a:cs typeface="Times New Roman" pitchFamily="18" charset="0"/>
              </a:rPr>
              <a:t>, con il ridursi dello spessore d’aria che fa da schermo.  </a:t>
            </a:r>
          </a:p>
          <a:p>
            <a:pPr algn="just">
              <a:spcBef>
                <a:spcPct val="50000"/>
              </a:spcBef>
            </a:pPr>
            <a:endParaRPr lang="it-IT" sz="2000" dirty="0">
              <a:latin typeface="Times New Roman" pitchFamily="18" charset="0"/>
              <a:cs typeface="Times New Roman" pitchFamily="18" charset="0"/>
            </a:endParaRPr>
          </a:p>
          <a:p>
            <a:pPr algn="just">
              <a:spcBef>
                <a:spcPct val="50000"/>
              </a:spcBef>
            </a:pPr>
            <a:r>
              <a:rPr lang="it-IT" sz="2000" dirty="0">
                <a:latin typeface="Times New Roman" pitchFamily="18" charset="0"/>
                <a:cs typeface="Times New Roman" pitchFamily="18" charset="0"/>
              </a:rPr>
              <a:t>. </a:t>
            </a:r>
          </a:p>
        </p:txBody>
      </p:sp>
      <p:pic>
        <p:nvPicPr>
          <p:cNvPr id="3086" name="Picture 14" descr="10"/>
          <p:cNvPicPr>
            <a:picLocks noChangeAspect="1" noChangeArrowheads="1"/>
          </p:cNvPicPr>
          <p:nvPr/>
        </p:nvPicPr>
        <p:blipFill>
          <a:blip r:embed="rId3" cstate="print"/>
          <a:srcRect/>
          <a:stretch>
            <a:fillRect/>
          </a:stretch>
        </p:blipFill>
        <p:spPr bwMode="auto">
          <a:xfrm>
            <a:off x="5795962" y="692150"/>
            <a:ext cx="2776565" cy="605886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b="1" dirty="0" smtClean="0">
                <a:latin typeface="Times New Roman" pitchFamily="18" charset="0"/>
                <a:cs typeface="Times New Roman" pitchFamily="18" charset="0"/>
              </a:rPr>
              <a:t>MECCANISMO </a:t>
            </a:r>
            <a:r>
              <a:rPr lang="it-IT" sz="3200" b="1" dirty="0" err="1" smtClean="0">
                <a:latin typeface="Times New Roman" pitchFamily="18" charset="0"/>
                <a:cs typeface="Times New Roman" pitchFamily="18" charset="0"/>
              </a:rPr>
              <a:t>DI</a:t>
            </a:r>
            <a:r>
              <a:rPr lang="it-IT" sz="3200" b="1" dirty="0" smtClean="0">
                <a:latin typeface="Times New Roman" pitchFamily="18" charset="0"/>
                <a:cs typeface="Times New Roman" pitchFamily="18" charset="0"/>
              </a:rPr>
              <a:t> INDUZIONE DEL CANCRO AI POLMONI</a:t>
            </a:r>
            <a:br>
              <a:rPr lang="it-IT" sz="3200" b="1" dirty="0" smtClean="0">
                <a:latin typeface="Times New Roman" pitchFamily="18" charset="0"/>
                <a:cs typeface="Times New Roman" pitchFamily="18" charset="0"/>
              </a:rPr>
            </a:br>
            <a:endParaRPr lang="it-IT" sz="3200" dirty="0">
              <a:latin typeface="Times New Roman" pitchFamily="18" charset="0"/>
              <a:cs typeface="Times New Roman" pitchFamily="18" charset="0"/>
            </a:endParaRPr>
          </a:p>
        </p:txBody>
      </p:sp>
      <p:sp>
        <p:nvSpPr>
          <p:cNvPr id="3" name="Segnaposto numero diapositiva 2"/>
          <p:cNvSpPr>
            <a:spLocks noGrp="1"/>
          </p:cNvSpPr>
          <p:nvPr>
            <p:ph type="sldNum" sz="quarter" idx="12"/>
          </p:nvPr>
        </p:nvSpPr>
        <p:spPr/>
        <p:txBody>
          <a:bodyPr/>
          <a:lstStyle/>
          <a:p>
            <a:fld id="{32A6B270-94C3-4F75-AF5C-D27B038054BC}" type="slidenum">
              <a:rPr lang="it-IT" smtClean="0"/>
              <a:pPr/>
              <a:t>10</a:t>
            </a:fld>
            <a:endParaRPr lang="it-IT"/>
          </a:p>
        </p:txBody>
      </p:sp>
      <p:graphicFrame>
        <p:nvGraphicFramePr>
          <p:cNvPr id="4" name="Tabella 3"/>
          <p:cNvGraphicFramePr>
            <a:graphicFrameLocks noGrp="1"/>
          </p:cNvGraphicFramePr>
          <p:nvPr/>
        </p:nvGraphicFramePr>
        <p:xfrm>
          <a:off x="1524000" y="3108960"/>
          <a:ext cx="6096000" cy="365760"/>
        </p:xfrm>
        <a:graphic>
          <a:graphicData uri="http://schemas.openxmlformats.org/drawingml/2006/table">
            <a:tbl>
              <a:tblPr/>
              <a:tblGrid>
                <a:gridCol w="6096000"/>
              </a:tblGrid>
              <a:tr h="0">
                <a:tc>
                  <a:txBody>
                    <a:bodyPr/>
                    <a:lstStyle/>
                    <a:p>
                      <a:pPr algn="ctr"/>
                      <a:endParaRPr lang="it-IT" b="1" dirty="0"/>
                    </a:p>
                  </a:txBody>
                  <a:tcPr anchor="ctr">
                    <a:lnL>
                      <a:noFill/>
                    </a:lnL>
                    <a:lnR>
                      <a:noFill/>
                    </a:lnR>
                    <a:lnT>
                      <a:noFill/>
                    </a:lnT>
                    <a:lnB>
                      <a:noFill/>
                    </a:lnB>
                  </a:tcPr>
                </a:tc>
              </a:tr>
            </a:tbl>
          </a:graphicData>
        </a:graphic>
      </p:graphicFrame>
      <p:graphicFrame>
        <p:nvGraphicFramePr>
          <p:cNvPr id="5" name="Tabella 4"/>
          <p:cNvGraphicFramePr>
            <a:graphicFrameLocks noGrp="1"/>
          </p:cNvGraphicFramePr>
          <p:nvPr/>
        </p:nvGraphicFramePr>
        <p:xfrm>
          <a:off x="642910" y="1643050"/>
          <a:ext cx="7858180" cy="1188720"/>
        </p:xfrm>
        <a:graphic>
          <a:graphicData uri="http://schemas.openxmlformats.org/drawingml/2006/table">
            <a:tbl>
              <a:tblPr/>
              <a:tblGrid>
                <a:gridCol w="7858180"/>
              </a:tblGrid>
              <a:tr h="0">
                <a:tc>
                  <a:txBody>
                    <a:bodyPr/>
                    <a:lstStyle/>
                    <a:p>
                      <a:pPr algn="l">
                        <a:buFont typeface="+mj-lt"/>
                        <a:buAutoNum type="arabicPeriod"/>
                      </a:pPr>
                      <a:r>
                        <a:rPr lang="it-IT" dirty="0">
                          <a:latin typeface="Times New Roman" pitchFamily="18" charset="0"/>
                          <a:cs typeface="Times New Roman" pitchFamily="18" charset="0"/>
                        </a:rPr>
                        <a:t>La respirazione introduce nei polmoni il Radon ed i RDP associati </a:t>
                      </a:r>
                    </a:p>
                    <a:p>
                      <a:pPr algn="l">
                        <a:buFont typeface="+mj-lt"/>
                        <a:buAutoNum type="arabicPeriod"/>
                      </a:pPr>
                      <a:r>
                        <a:rPr lang="it-IT" dirty="0">
                          <a:latin typeface="Times New Roman" pitchFamily="18" charset="0"/>
                          <a:cs typeface="Times New Roman" pitchFamily="18" charset="0"/>
                        </a:rPr>
                        <a:t>I RDP si fissano ai polmoni </a:t>
                      </a:r>
                    </a:p>
                    <a:p>
                      <a:pPr algn="l">
                        <a:buFont typeface="+mj-lt"/>
                        <a:buAutoNum type="arabicPeriod"/>
                      </a:pPr>
                      <a:r>
                        <a:rPr lang="it-IT" dirty="0">
                          <a:latin typeface="Times New Roman" pitchFamily="18" charset="0"/>
                          <a:cs typeface="Times New Roman" pitchFamily="18" charset="0"/>
                        </a:rPr>
                        <a:t>Il Polonio 218 ed il Polonio 214 irradiano le cellule polmonari </a:t>
                      </a:r>
                    </a:p>
                    <a:p>
                      <a:pPr algn="l">
                        <a:buFont typeface="+mj-lt"/>
                        <a:buAutoNum type="arabicPeriod"/>
                      </a:pPr>
                      <a:r>
                        <a:rPr lang="it-IT" dirty="0">
                          <a:latin typeface="Times New Roman" pitchFamily="18" charset="0"/>
                          <a:cs typeface="Times New Roman" pitchFamily="18" charset="0"/>
                        </a:rPr>
                        <a:t>Le particelle </a:t>
                      </a:r>
                      <a:r>
                        <a:rPr lang="it-IT" dirty="0" err="1">
                          <a:latin typeface="Times New Roman" pitchFamily="18" charset="0"/>
                          <a:cs typeface="Times New Roman" pitchFamily="18" charset="0"/>
                        </a:rPr>
                        <a:t>Alpha</a:t>
                      </a:r>
                      <a:r>
                        <a:rPr lang="it-IT" dirty="0">
                          <a:latin typeface="Times New Roman" pitchFamily="18" charset="0"/>
                          <a:cs typeface="Times New Roman" pitchFamily="18" charset="0"/>
                        </a:rPr>
                        <a:t> irradiano le cellule causando danni fisici e/o chimici al DNA </a:t>
                      </a:r>
                    </a:p>
                  </a:txBody>
                  <a:tcPr anchor="ctr">
                    <a:lnL>
                      <a:noFill/>
                    </a:lnL>
                    <a:lnR>
                      <a:noFill/>
                    </a:lnR>
                    <a:lnT>
                      <a:noFill/>
                    </a:lnT>
                    <a:lnB>
                      <a:noFill/>
                    </a:lnB>
                    <a:solidFill>
                      <a:schemeClr val="accent6">
                        <a:lumMod val="20000"/>
                        <a:lumOff val="80000"/>
                      </a:schemeClr>
                    </a:solidFill>
                  </a:tcPr>
                </a:tc>
              </a:tr>
            </a:tbl>
          </a:graphicData>
        </a:graphic>
      </p:graphicFrame>
      <p:pic>
        <p:nvPicPr>
          <p:cNvPr id="47105" name="Picture 1"/>
          <p:cNvPicPr>
            <a:picLocks noChangeAspect="1" noChangeArrowheads="1"/>
          </p:cNvPicPr>
          <p:nvPr/>
        </p:nvPicPr>
        <p:blipFill>
          <a:blip r:embed="rId2" cstate="print"/>
          <a:srcRect/>
          <a:stretch>
            <a:fillRect/>
          </a:stretch>
        </p:blipFill>
        <p:spPr bwMode="auto">
          <a:xfrm>
            <a:off x="857224" y="3624428"/>
            <a:ext cx="3214710" cy="2426429"/>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b="1" dirty="0" smtClean="0"/>
              <a:t>CASI </a:t>
            </a:r>
            <a:r>
              <a:rPr lang="it-IT" sz="3200" b="1" dirty="0" err="1" smtClean="0"/>
              <a:t>DI</a:t>
            </a:r>
            <a:r>
              <a:rPr lang="it-IT" sz="3200" b="1" dirty="0" smtClean="0"/>
              <a:t> MORTE PER RADON ED ALTRE CAUSE IN USA</a:t>
            </a:r>
            <a:br>
              <a:rPr lang="it-IT" sz="3200" b="1" dirty="0" smtClean="0"/>
            </a:br>
            <a:endParaRPr lang="it-IT" sz="3200" dirty="0"/>
          </a:p>
        </p:txBody>
      </p:sp>
      <p:sp>
        <p:nvSpPr>
          <p:cNvPr id="3" name="Segnaposto numero diapositiva 2"/>
          <p:cNvSpPr>
            <a:spLocks noGrp="1"/>
          </p:cNvSpPr>
          <p:nvPr>
            <p:ph type="sldNum" sz="quarter" idx="12"/>
          </p:nvPr>
        </p:nvSpPr>
        <p:spPr/>
        <p:txBody>
          <a:bodyPr/>
          <a:lstStyle/>
          <a:p>
            <a:fld id="{32A6B270-94C3-4F75-AF5C-D27B038054BC}" type="slidenum">
              <a:rPr lang="it-IT" smtClean="0"/>
              <a:pPr/>
              <a:t>11</a:t>
            </a:fld>
            <a:endParaRPr lang="it-IT"/>
          </a:p>
        </p:txBody>
      </p:sp>
      <p:pic>
        <p:nvPicPr>
          <p:cNvPr id="48130" name="Picture 2"/>
          <p:cNvPicPr>
            <a:picLocks noChangeAspect="1" noChangeArrowheads="1"/>
          </p:cNvPicPr>
          <p:nvPr/>
        </p:nvPicPr>
        <p:blipFill>
          <a:blip r:embed="rId2" cstate="print"/>
          <a:srcRect/>
          <a:stretch>
            <a:fillRect/>
          </a:stretch>
        </p:blipFill>
        <p:spPr bwMode="auto">
          <a:xfrm>
            <a:off x="214282" y="1357298"/>
            <a:ext cx="5857875" cy="2638425"/>
          </a:xfrm>
          <a:prstGeom prst="rect">
            <a:avLst/>
          </a:prstGeom>
          <a:noFill/>
          <a:ln w="9525">
            <a:noFill/>
            <a:miter lim="800000"/>
            <a:headEnd/>
            <a:tailEnd/>
          </a:ln>
        </p:spPr>
      </p:pic>
      <p:sp>
        <p:nvSpPr>
          <p:cNvPr id="7" name="Rettangolo 6"/>
          <p:cNvSpPr/>
          <p:nvPr/>
        </p:nvSpPr>
        <p:spPr>
          <a:xfrm>
            <a:off x="642910" y="4572008"/>
            <a:ext cx="7429552" cy="2031325"/>
          </a:xfrm>
          <a:prstGeom prst="rect">
            <a:avLst/>
          </a:prstGeom>
          <a:solidFill>
            <a:schemeClr val="accent6">
              <a:lumMod val="20000"/>
              <a:lumOff val="80000"/>
            </a:schemeClr>
          </a:solidFill>
        </p:spPr>
        <p:txBody>
          <a:bodyPr wrap="square">
            <a:spAutoFit/>
          </a:bodyPr>
          <a:lstStyle/>
          <a:p>
            <a:pPr algn="just"/>
            <a:r>
              <a:rPr lang="it-IT" dirty="0" smtClean="0">
                <a:latin typeface="Times New Roman" pitchFamily="18" charset="0"/>
                <a:cs typeface="Times New Roman" pitchFamily="18" charset="0"/>
              </a:rPr>
              <a:t>Secondo stime dell'EPA Ente per la Protezione dell'ambiente americano la presenza di Radon pari a 148 </a:t>
            </a:r>
            <a:r>
              <a:rPr lang="it-IT" dirty="0" err="1" smtClean="0">
                <a:latin typeface="Times New Roman" pitchFamily="18" charset="0"/>
                <a:cs typeface="Times New Roman" pitchFamily="18" charset="0"/>
              </a:rPr>
              <a:t>Bq</a:t>
            </a:r>
            <a:r>
              <a:rPr lang="it-IT" dirty="0" smtClean="0">
                <a:latin typeface="Times New Roman" pitchFamily="18" charset="0"/>
                <a:cs typeface="Times New Roman" pitchFamily="18" charset="0"/>
              </a:rPr>
              <a:t>/m</a:t>
            </a:r>
            <a:r>
              <a:rPr lang="it-IT" baseline="30000" dirty="0" smtClean="0">
                <a:latin typeface="Times New Roman" pitchFamily="18" charset="0"/>
                <a:cs typeface="Times New Roman" pitchFamily="18" charset="0"/>
              </a:rPr>
              <a:t>3</a:t>
            </a:r>
            <a:r>
              <a:rPr lang="it-IT" dirty="0" smtClean="0">
                <a:latin typeface="Times New Roman" pitchFamily="18" charset="0"/>
                <a:cs typeface="Times New Roman" pitchFamily="18" charset="0"/>
              </a:rPr>
              <a:t> provoca 28 morti per cancro ogni 1.000.000 di abitanti all'anno. </a:t>
            </a:r>
          </a:p>
          <a:p>
            <a:pPr algn="just"/>
            <a:endParaRPr lang="it-IT" dirty="0" smtClean="0">
              <a:latin typeface="Times New Roman" pitchFamily="18" charset="0"/>
              <a:cs typeface="Times New Roman" pitchFamily="18" charset="0"/>
            </a:endParaRPr>
          </a:p>
          <a:p>
            <a:pPr algn="just"/>
            <a:r>
              <a:rPr lang="it-IT" dirty="0" smtClean="0">
                <a:latin typeface="Times New Roman" pitchFamily="18" charset="0"/>
                <a:cs typeface="Times New Roman" pitchFamily="18" charset="0"/>
              </a:rPr>
              <a:t>IN USA SI STIMA IL RADON COME SECONDA CAUSA </a:t>
            </a:r>
            <a:r>
              <a:rPr lang="it-IT" dirty="0" err="1" smtClean="0">
                <a:latin typeface="Times New Roman" pitchFamily="18" charset="0"/>
                <a:cs typeface="Times New Roman" pitchFamily="18" charset="0"/>
              </a:rPr>
              <a:t>DI</a:t>
            </a:r>
            <a:r>
              <a:rPr lang="it-IT" dirty="0" smtClean="0">
                <a:latin typeface="Times New Roman" pitchFamily="18" charset="0"/>
                <a:cs typeface="Times New Roman" pitchFamily="18" charset="0"/>
              </a:rPr>
              <a:t> MORTE</a:t>
            </a:r>
            <a:br>
              <a:rPr lang="it-IT" dirty="0" smtClean="0">
                <a:latin typeface="Times New Roman" pitchFamily="18" charset="0"/>
                <a:cs typeface="Times New Roman" pitchFamily="18" charset="0"/>
              </a:rPr>
            </a:br>
            <a:r>
              <a:rPr lang="it-IT" dirty="0" smtClean="0">
                <a:latin typeface="Times New Roman" pitchFamily="18" charset="0"/>
                <a:cs typeface="Times New Roman" pitchFamily="18" charset="0"/>
              </a:rPr>
              <a:t>PER CANCRO AL POLMONE DOPO IL FUMO</a:t>
            </a:r>
          </a:p>
          <a:p>
            <a:pPr algn="just"/>
            <a:endParaRPr 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3"/>
          <p:cNvSpPr>
            <a:spLocks noGrp="1"/>
          </p:cNvSpPr>
          <p:nvPr>
            <p:ph type="sldNum" sz="quarter" idx="12"/>
          </p:nvPr>
        </p:nvSpPr>
        <p:spPr/>
        <p:txBody>
          <a:bodyPr/>
          <a:lstStyle/>
          <a:p>
            <a:fld id="{8445A7F9-BB29-4EFA-B6E1-0CFBC57B7AB9}" type="slidenum">
              <a:rPr lang="it-IT"/>
              <a:pPr/>
              <a:t>12</a:t>
            </a:fld>
            <a:endParaRPr lang="it-IT"/>
          </a:p>
        </p:txBody>
      </p:sp>
      <p:pic>
        <p:nvPicPr>
          <p:cNvPr id="9218" name="Picture 2" descr="j0240719"/>
          <p:cNvPicPr>
            <a:picLocks noChangeAspect="1" noChangeArrowheads="1"/>
          </p:cNvPicPr>
          <p:nvPr/>
        </p:nvPicPr>
        <p:blipFill>
          <a:blip r:embed="rId2" cstate="print"/>
          <a:srcRect/>
          <a:stretch>
            <a:fillRect/>
          </a:stretch>
        </p:blipFill>
        <p:spPr bwMode="auto">
          <a:xfrm>
            <a:off x="7235825" y="404813"/>
            <a:ext cx="841375" cy="1322387"/>
          </a:xfrm>
          <a:prstGeom prst="rect">
            <a:avLst/>
          </a:prstGeom>
          <a:noFill/>
        </p:spPr>
      </p:pic>
      <p:sp>
        <p:nvSpPr>
          <p:cNvPr id="9219" name="Text Box 3"/>
          <p:cNvSpPr txBox="1">
            <a:spLocks noChangeArrowheads="1"/>
          </p:cNvSpPr>
          <p:nvPr/>
        </p:nvSpPr>
        <p:spPr bwMode="auto">
          <a:xfrm>
            <a:off x="611188" y="188913"/>
            <a:ext cx="7775575" cy="457200"/>
          </a:xfrm>
          <a:prstGeom prst="rect">
            <a:avLst/>
          </a:prstGeom>
          <a:noFill/>
          <a:ln w="9525">
            <a:noFill/>
            <a:miter lim="800000"/>
            <a:headEnd/>
            <a:tailEnd/>
          </a:ln>
          <a:effectLst/>
        </p:spPr>
        <p:txBody>
          <a:bodyPr>
            <a:spAutoFit/>
          </a:bodyPr>
          <a:lstStyle/>
          <a:p>
            <a:pPr algn="just">
              <a:spcBef>
                <a:spcPct val="50000"/>
              </a:spcBef>
            </a:pPr>
            <a:r>
              <a:rPr lang="it-IT" sz="2400" b="1" i="1" u="sng" dirty="0">
                <a:solidFill>
                  <a:srgbClr val="FF3300"/>
                </a:solidFill>
                <a:latin typeface="Times Bold Italic" pitchFamily="18" charset="0"/>
              </a:rPr>
              <a:t>Sorgenti artificiali </a:t>
            </a:r>
          </a:p>
        </p:txBody>
      </p:sp>
      <p:sp>
        <p:nvSpPr>
          <p:cNvPr id="9220" name="Text Box 4"/>
          <p:cNvSpPr txBox="1">
            <a:spLocks noChangeArrowheads="1"/>
          </p:cNvSpPr>
          <p:nvPr/>
        </p:nvSpPr>
        <p:spPr bwMode="auto">
          <a:xfrm>
            <a:off x="395288" y="692150"/>
            <a:ext cx="6408737" cy="396875"/>
          </a:xfrm>
          <a:prstGeom prst="rect">
            <a:avLst/>
          </a:prstGeom>
          <a:noFill/>
          <a:ln w="9525">
            <a:noFill/>
            <a:miter lim="800000"/>
            <a:headEnd/>
            <a:tailEnd/>
          </a:ln>
          <a:effectLst/>
        </p:spPr>
        <p:txBody>
          <a:bodyPr>
            <a:spAutoFit/>
          </a:bodyPr>
          <a:lstStyle/>
          <a:p>
            <a:pPr algn="just">
              <a:spcBef>
                <a:spcPct val="50000"/>
              </a:spcBef>
            </a:pPr>
            <a:r>
              <a:rPr lang="it-IT" sz="2000" b="1" dirty="0">
                <a:solidFill>
                  <a:srgbClr val="FF3300"/>
                </a:solidFill>
                <a:latin typeface="Times Bold Italic" pitchFamily="18" charset="0"/>
              </a:rPr>
              <a:t>(1) Sorgenti impiegate in medicina: diagnostica e terapia </a:t>
            </a:r>
          </a:p>
        </p:txBody>
      </p:sp>
      <p:sp>
        <p:nvSpPr>
          <p:cNvPr id="9221" name="Text Box 5"/>
          <p:cNvSpPr txBox="1">
            <a:spLocks noChangeArrowheads="1"/>
          </p:cNvSpPr>
          <p:nvPr/>
        </p:nvSpPr>
        <p:spPr bwMode="auto">
          <a:xfrm>
            <a:off x="500034" y="1841242"/>
            <a:ext cx="8208963" cy="4247317"/>
          </a:xfrm>
          <a:prstGeom prst="rect">
            <a:avLst/>
          </a:prstGeom>
          <a:solidFill>
            <a:schemeClr val="accent5"/>
          </a:solidFill>
          <a:ln w="9525">
            <a:noFill/>
            <a:miter lim="800000"/>
            <a:headEnd/>
            <a:tailEnd/>
          </a:ln>
          <a:effectLst/>
        </p:spPr>
        <p:txBody>
          <a:bodyPr>
            <a:spAutoFit/>
          </a:bodyPr>
          <a:lstStyle/>
          <a:p>
            <a:pPr algn="just">
              <a:spcBef>
                <a:spcPct val="50000"/>
              </a:spcBef>
            </a:pPr>
            <a:r>
              <a:rPr lang="it-IT" dirty="0">
                <a:latin typeface="Times New Roman" pitchFamily="18" charset="0"/>
                <a:cs typeface="Times New Roman" pitchFamily="18" charset="0"/>
              </a:rPr>
              <a:t>Gli usi medici costituiscono la maggiore fonte di esposizione </a:t>
            </a:r>
            <a:r>
              <a:rPr lang="it-IT" dirty="0" smtClean="0">
                <a:latin typeface="Times New Roman" pitchFamily="18" charset="0"/>
                <a:cs typeface="Times New Roman" pitchFamily="18" charset="0"/>
              </a:rPr>
              <a:t>dell’uomo  </a:t>
            </a:r>
            <a:r>
              <a:rPr lang="it-IT" dirty="0">
                <a:latin typeface="Times New Roman" pitchFamily="18" charset="0"/>
                <a:cs typeface="Times New Roman" pitchFamily="18" charset="0"/>
              </a:rPr>
              <a:t>alle radiazioni artificiali.</a:t>
            </a:r>
          </a:p>
          <a:p>
            <a:pPr algn="just">
              <a:spcBef>
                <a:spcPct val="50000"/>
              </a:spcBef>
              <a:buFont typeface="Arial" pitchFamily="34" charset="0"/>
              <a:buChar char="•"/>
            </a:pPr>
            <a:r>
              <a:rPr lang="it-IT" dirty="0" smtClean="0">
                <a:latin typeface="Times New Roman" pitchFamily="18" charset="0"/>
                <a:cs typeface="Times New Roman" pitchFamily="18" charset="0"/>
              </a:rPr>
              <a:t> I </a:t>
            </a:r>
            <a:r>
              <a:rPr lang="it-IT" dirty="0">
                <a:latin typeface="Times New Roman" pitchFamily="18" charset="0"/>
                <a:cs typeface="Times New Roman" pitchFamily="18" charset="0"/>
              </a:rPr>
              <a:t>raggi X in diagnostica sono la forma più comune di utilizzo di radiazioni; nei paesi industrializzati si fanno ogni anno tra 300-600 esami/1000 </a:t>
            </a:r>
            <a:r>
              <a:rPr lang="it-IT" dirty="0" smtClean="0">
                <a:latin typeface="Times New Roman" pitchFamily="18" charset="0"/>
                <a:cs typeface="Times New Roman" pitchFamily="18" charset="0"/>
              </a:rPr>
              <a:t>abitanti. Le </a:t>
            </a:r>
            <a:r>
              <a:rPr lang="it-IT" dirty="0">
                <a:latin typeface="Times New Roman" pitchFamily="18" charset="0"/>
                <a:cs typeface="Times New Roman" pitchFamily="18" charset="0"/>
              </a:rPr>
              <a:t>dosi variano da zero, per coloro che non sono mai stati sottoposti ad esami radiologici, ad un valore di alcune migliaia di volte la radiazione annuale media da radiazioni naturali (per coloro che sono sottoposti ad un trattamento per la cura del cancro). </a:t>
            </a:r>
            <a:r>
              <a:rPr lang="it-IT" dirty="0" smtClean="0">
                <a:latin typeface="Times New Roman" pitchFamily="18" charset="0"/>
                <a:cs typeface="Times New Roman" pitchFamily="18" charset="0"/>
              </a:rPr>
              <a:t>L’equivalente </a:t>
            </a:r>
            <a:r>
              <a:rPr lang="it-IT" dirty="0">
                <a:latin typeface="Times New Roman" pitchFamily="18" charset="0"/>
                <a:cs typeface="Times New Roman" pitchFamily="18" charset="0"/>
              </a:rPr>
              <a:t>di dose efficace medio, nei paesi industrializzati è di circa </a:t>
            </a:r>
            <a:r>
              <a:rPr lang="it-IT" b="1" dirty="0">
                <a:solidFill>
                  <a:srgbClr val="FF3300"/>
                </a:solidFill>
                <a:latin typeface="Times New Roman" pitchFamily="18" charset="0"/>
                <a:cs typeface="Times New Roman" pitchFamily="18" charset="0"/>
              </a:rPr>
              <a:t>1 </a:t>
            </a:r>
            <a:r>
              <a:rPr lang="it-IT" b="1" dirty="0" err="1">
                <a:solidFill>
                  <a:srgbClr val="FF3300"/>
                </a:solidFill>
                <a:latin typeface="Times New Roman" pitchFamily="18" charset="0"/>
                <a:cs typeface="Times New Roman" pitchFamily="18" charset="0"/>
              </a:rPr>
              <a:t>mSv</a:t>
            </a:r>
            <a:r>
              <a:rPr lang="it-IT" b="1" dirty="0">
                <a:solidFill>
                  <a:srgbClr val="FF3300"/>
                </a:solidFill>
                <a:latin typeface="Times New Roman" pitchFamily="18" charset="0"/>
                <a:cs typeface="Times New Roman" pitchFamily="18" charset="0"/>
              </a:rPr>
              <a:t>/anno</a:t>
            </a:r>
            <a:r>
              <a:rPr lang="it-IT" dirty="0">
                <a:latin typeface="Times New Roman" pitchFamily="18" charset="0"/>
                <a:cs typeface="Times New Roman" pitchFamily="18" charset="0"/>
              </a:rPr>
              <a:t>. </a:t>
            </a:r>
            <a:endParaRPr lang="it-IT" dirty="0" smtClean="0">
              <a:latin typeface="Times New Roman" pitchFamily="18" charset="0"/>
              <a:cs typeface="Times New Roman" pitchFamily="18" charset="0"/>
            </a:endParaRPr>
          </a:p>
          <a:p>
            <a:pPr algn="just">
              <a:spcBef>
                <a:spcPct val="50000"/>
              </a:spcBef>
              <a:buFont typeface="Arial" pitchFamily="34" charset="0"/>
              <a:buChar char="•"/>
            </a:pPr>
            <a:r>
              <a:rPr lang="it-IT" dirty="0" smtClean="0">
                <a:latin typeface="Times New Roman" pitchFamily="18" charset="0"/>
                <a:cs typeface="Times New Roman" pitchFamily="18" charset="0"/>
              </a:rPr>
              <a:t> una TAC comporta una dose di 3 ~ 4 </a:t>
            </a:r>
            <a:r>
              <a:rPr lang="it-IT" dirty="0" err="1" smtClean="0">
                <a:latin typeface="Times New Roman" pitchFamily="18" charset="0"/>
                <a:cs typeface="Times New Roman" pitchFamily="18" charset="0"/>
              </a:rPr>
              <a:t>millisievert</a:t>
            </a:r>
            <a:endParaRPr lang="it-IT" dirty="0" smtClean="0">
              <a:latin typeface="Times New Roman" pitchFamily="18" charset="0"/>
              <a:cs typeface="Times New Roman" pitchFamily="18" charset="0"/>
            </a:endParaRPr>
          </a:p>
          <a:p>
            <a:pPr algn="just">
              <a:spcBef>
                <a:spcPct val="50000"/>
              </a:spcBef>
              <a:buFont typeface="Arial" pitchFamily="34" charset="0"/>
              <a:buChar char="•"/>
            </a:pPr>
            <a:r>
              <a:rPr lang="it-IT" dirty="0" smtClean="0">
                <a:latin typeface="Times New Roman" pitchFamily="18" charset="0"/>
                <a:cs typeface="Times New Roman" pitchFamily="18" charset="0"/>
              </a:rPr>
              <a:t> per una PET o una scintigrafia si va dai 10 ai 20 </a:t>
            </a:r>
            <a:r>
              <a:rPr lang="it-IT" dirty="0" err="1" smtClean="0">
                <a:latin typeface="Times New Roman" pitchFamily="18" charset="0"/>
                <a:cs typeface="Times New Roman" pitchFamily="18" charset="0"/>
              </a:rPr>
              <a:t>millisievert</a:t>
            </a:r>
            <a:r>
              <a:rPr lang="it-IT" dirty="0" smtClean="0">
                <a:latin typeface="Times New Roman" pitchFamily="18" charset="0"/>
                <a:cs typeface="Times New Roman" pitchFamily="18" charset="0"/>
              </a:rPr>
              <a:t>. </a:t>
            </a:r>
          </a:p>
          <a:p>
            <a:pPr algn="just">
              <a:spcBef>
                <a:spcPct val="50000"/>
              </a:spcBef>
              <a:buFont typeface="Arial" pitchFamily="34" charset="0"/>
              <a:buChar char="•"/>
            </a:pPr>
            <a:r>
              <a:rPr lang="it-IT" dirty="0" smtClean="0">
                <a:latin typeface="Times New Roman" pitchFamily="18" charset="0"/>
                <a:cs typeface="Times New Roman" pitchFamily="18" charset="0"/>
              </a:rPr>
              <a:t> In radioterapia si forniscono invece dosi molto più massicce di radiazioni, dell'ordine delle decine di </a:t>
            </a:r>
            <a:r>
              <a:rPr lang="it-IT" dirty="0" err="1" smtClean="0">
                <a:latin typeface="Times New Roman" pitchFamily="18" charset="0"/>
                <a:cs typeface="Times New Roman" pitchFamily="18" charset="0"/>
              </a:rPr>
              <a:t>sievert</a:t>
            </a:r>
            <a:r>
              <a:rPr lang="it-IT" dirty="0" smtClean="0">
                <a:latin typeface="Times New Roman" pitchFamily="18" charset="0"/>
                <a:cs typeface="Times New Roman" pitchFamily="18" charset="0"/>
              </a:rPr>
              <a:t>, anche oltre i 40 </a:t>
            </a:r>
            <a:r>
              <a:rPr lang="it-IT" dirty="0" err="1" smtClean="0">
                <a:latin typeface="Times New Roman" pitchFamily="18" charset="0"/>
                <a:cs typeface="Times New Roman" pitchFamily="18" charset="0"/>
              </a:rPr>
              <a:t>sievert</a:t>
            </a:r>
            <a:r>
              <a:rPr lang="it-IT" dirty="0" smtClean="0">
                <a:latin typeface="Times New Roman" pitchFamily="18" charset="0"/>
                <a:cs typeface="Times New Roman" pitchFamily="18" charset="0"/>
              </a:rPr>
              <a:t>, ma concentrate limitatamente ed esclusivamente sul tumore da distruggere. </a:t>
            </a:r>
            <a:endParaRPr lang="it-IT"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numero diapositiva 2"/>
          <p:cNvSpPr>
            <a:spLocks noGrp="1"/>
          </p:cNvSpPr>
          <p:nvPr>
            <p:ph type="sldNum" sz="quarter" idx="12"/>
          </p:nvPr>
        </p:nvSpPr>
        <p:spPr/>
        <p:txBody>
          <a:bodyPr/>
          <a:lstStyle/>
          <a:p>
            <a:fld id="{32A6B270-94C3-4F75-AF5C-D27B038054BC}" type="slidenum">
              <a:rPr lang="it-IT" smtClean="0"/>
              <a:pPr/>
              <a:t>13</a:t>
            </a:fld>
            <a:endParaRPr lang="it-IT"/>
          </a:p>
        </p:txBody>
      </p:sp>
      <p:pic>
        <p:nvPicPr>
          <p:cNvPr id="14338" name="Picture 2"/>
          <p:cNvPicPr>
            <a:picLocks noChangeAspect="1" noChangeArrowheads="1"/>
          </p:cNvPicPr>
          <p:nvPr/>
        </p:nvPicPr>
        <p:blipFill>
          <a:blip r:embed="rId2" cstate="print"/>
          <a:srcRect/>
          <a:stretch>
            <a:fillRect/>
          </a:stretch>
        </p:blipFill>
        <p:spPr bwMode="auto">
          <a:xfrm>
            <a:off x="428596" y="571480"/>
            <a:ext cx="8187835" cy="5834084"/>
          </a:xfrm>
          <a:prstGeom prst="rect">
            <a:avLst/>
          </a:prstGeom>
          <a:noFill/>
          <a:ln w="9525">
            <a:noFill/>
            <a:miter lim="800000"/>
            <a:headEnd/>
            <a:tailEnd/>
          </a:ln>
        </p:spPr>
      </p:pic>
      <p:sp>
        <p:nvSpPr>
          <p:cNvPr id="5" name="Text Box 3"/>
          <p:cNvSpPr txBox="1">
            <a:spLocks noChangeArrowheads="1"/>
          </p:cNvSpPr>
          <p:nvPr/>
        </p:nvSpPr>
        <p:spPr bwMode="auto">
          <a:xfrm>
            <a:off x="611188" y="71414"/>
            <a:ext cx="7775575" cy="457200"/>
          </a:xfrm>
          <a:prstGeom prst="rect">
            <a:avLst/>
          </a:prstGeom>
          <a:noFill/>
          <a:ln w="9525">
            <a:noFill/>
            <a:miter lim="800000"/>
            <a:headEnd/>
            <a:tailEnd/>
          </a:ln>
          <a:effectLst/>
        </p:spPr>
        <p:txBody>
          <a:bodyPr>
            <a:spAutoFit/>
          </a:bodyPr>
          <a:lstStyle/>
          <a:p>
            <a:pPr algn="just">
              <a:spcBef>
                <a:spcPct val="50000"/>
              </a:spcBef>
            </a:pPr>
            <a:r>
              <a:rPr lang="it-IT" sz="2400" b="1" i="1" u="sng" dirty="0">
                <a:solidFill>
                  <a:srgbClr val="FF3300"/>
                </a:solidFill>
                <a:latin typeface="Times Bold Italic" pitchFamily="18" charset="0"/>
              </a:rPr>
              <a:t>Sorgenti artificiali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32A6B270-94C3-4F75-AF5C-D27B038054BC}" type="slidenum">
              <a:rPr lang="it-IT" smtClean="0"/>
              <a:pPr/>
              <a:t>14</a:t>
            </a:fld>
            <a:endParaRPr lang="it-IT"/>
          </a:p>
        </p:txBody>
      </p:sp>
      <p:pic>
        <p:nvPicPr>
          <p:cNvPr id="30722" name="Picture 2"/>
          <p:cNvPicPr>
            <a:picLocks noChangeAspect="1" noChangeArrowheads="1"/>
          </p:cNvPicPr>
          <p:nvPr/>
        </p:nvPicPr>
        <p:blipFill>
          <a:blip r:embed="rId2" cstate="print"/>
          <a:srcRect t="12073" b="35612"/>
          <a:stretch>
            <a:fillRect/>
          </a:stretch>
        </p:blipFill>
        <p:spPr bwMode="auto">
          <a:xfrm>
            <a:off x="1000100" y="928670"/>
            <a:ext cx="7215238" cy="2786058"/>
          </a:xfrm>
          <a:prstGeom prst="rect">
            <a:avLst/>
          </a:prstGeom>
          <a:noFill/>
          <a:ln w="9525">
            <a:noFill/>
            <a:miter lim="800000"/>
            <a:headEnd/>
            <a:tailEnd/>
          </a:ln>
        </p:spPr>
      </p:pic>
      <p:sp>
        <p:nvSpPr>
          <p:cNvPr id="5" name="Text Box 3"/>
          <p:cNvSpPr txBox="1">
            <a:spLocks noChangeArrowheads="1"/>
          </p:cNvSpPr>
          <p:nvPr/>
        </p:nvSpPr>
        <p:spPr bwMode="auto">
          <a:xfrm>
            <a:off x="611188" y="188913"/>
            <a:ext cx="7775575" cy="457200"/>
          </a:xfrm>
          <a:prstGeom prst="rect">
            <a:avLst/>
          </a:prstGeom>
          <a:noFill/>
          <a:ln w="9525">
            <a:noFill/>
            <a:miter lim="800000"/>
            <a:headEnd/>
            <a:tailEnd/>
          </a:ln>
          <a:effectLst/>
        </p:spPr>
        <p:txBody>
          <a:bodyPr>
            <a:spAutoFit/>
          </a:bodyPr>
          <a:lstStyle/>
          <a:p>
            <a:pPr algn="just">
              <a:spcBef>
                <a:spcPct val="50000"/>
              </a:spcBef>
            </a:pPr>
            <a:r>
              <a:rPr lang="it-IT" sz="2400" b="1" i="1" u="sng" dirty="0">
                <a:solidFill>
                  <a:srgbClr val="FF3300"/>
                </a:solidFill>
                <a:latin typeface="Times Bold Italic" pitchFamily="18" charset="0"/>
              </a:rPr>
              <a:t>Sorgenti artificiali </a:t>
            </a:r>
          </a:p>
        </p:txBody>
      </p:sp>
      <p:pic>
        <p:nvPicPr>
          <p:cNvPr id="6" name="Picture 2"/>
          <p:cNvPicPr>
            <a:picLocks noChangeAspect="1" noChangeArrowheads="1"/>
          </p:cNvPicPr>
          <p:nvPr/>
        </p:nvPicPr>
        <p:blipFill>
          <a:blip r:embed="rId2" cstate="print"/>
          <a:srcRect t="63047" b="27563"/>
          <a:stretch>
            <a:fillRect/>
          </a:stretch>
        </p:blipFill>
        <p:spPr bwMode="auto">
          <a:xfrm>
            <a:off x="1000100" y="3714752"/>
            <a:ext cx="7215238" cy="500066"/>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t="87192" b="735"/>
          <a:stretch>
            <a:fillRect/>
          </a:stretch>
        </p:blipFill>
        <p:spPr bwMode="auto">
          <a:xfrm>
            <a:off x="1000100" y="4214818"/>
            <a:ext cx="7215238" cy="64294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32A6B270-94C3-4F75-AF5C-D27B038054BC}" type="slidenum">
              <a:rPr lang="it-IT" smtClean="0"/>
              <a:pPr/>
              <a:t>15</a:t>
            </a:fld>
            <a:endParaRPr lang="it-IT"/>
          </a:p>
        </p:txBody>
      </p:sp>
      <p:pic>
        <p:nvPicPr>
          <p:cNvPr id="4" name="Picture 6"/>
          <p:cNvPicPr>
            <a:picLocks noChangeAspect="1" noChangeArrowheads="1"/>
          </p:cNvPicPr>
          <p:nvPr/>
        </p:nvPicPr>
        <p:blipFill>
          <a:blip r:embed="rId2" cstate="print"/>
          <a:srcRect t="18182"/>
          <a:stretch>
            <a:fillRect/>
          </a:stretch>
        </p:blipFill>
        <p:spPr bwMode="auto">
          <a:xfrm>
            <a:off x="214281" y="2571744"/>
            <a:ext cx="8904971" cy="2643206"/>
          </a:xfrm>
          <a:prstGeom prst="rect">
            <a:avLst/>
          </a:prstGeom>
          <a:noFill/>
          <a:ln w="9525">
            <a:noFill/>
            <a:miter lim="800000"/>
            <a:headEnd/>
            <a:tailEnd/>
          </a:ln>
          <a:effectLst/>
        </p:spPr>
      </p:pic>
      <p:sp>
        <p:nvSpPr>
          <p:cNvPr id="5" name="Rettangolo 4"/>
          <p:cNvSpPr/>
          <p:nvPr/>
        </p:nvSpPr>
        <p:spPr>
          <a:xfrm>
            <a:off x="428596" y="1643050"/>
            <a:ext cx="8286808" cy="646331"/>
          </a:xfrm>
          <a:prstGeom prst="rect">
            <a:avLst/>
          </a:prstGeom>
        </p:spPr>
        <p:txBody>
          <a:bodyPr wrap="square">
            <a:spAutoFit/>
          </a:bodyPr>
          <a:lstStyle/>
          <a:p>
            <a:pPr algn="just">
              <a:spcBef>
                <a:spcPct val="50000"/>
              </a:spcBef>
            </a:pPr>
            <a:r>
              <a:rPr lang="it-IT" u="sng" dirty="0" smtClean="0">
                <a:latin typeface="Times New Roman" pitchFamily="18" charset="0"/>
                <a:cs typeface="Times New Roman" pitchFamily="18" charset="0"/>
              </a:rPr>
              <a:t>Esempio</a:t>
            </a:r>
            <a:r>
              <a:rPr lang="it-IT" dirty="0" smtClean="0">
                <a:latin typeface="Times New Roman" pitchFamily="18" charset="0"/>
                <a:cs typeface="Times New Roman" pitchFamily="18" charset="0"/>
              </a:rPr>
              <a:t>: sono riportati  la dose e la stima del rischio  in un esame alla colonna per una donna</a:t>
            </a:r>
            <a:endParaRPr lang="it-IT" dirty="0">
              <a:latin typeface="Times New Roman" pitchFamily="18" charset="0"/>
              <a:cs typeface="Times New Roman" pitchFamily="18" charset="0"/>
            </a:endParaRPr>
          </a:p>
        </p:txBody>
      </p:sp>
      <p:sp>
        <p:nvSpPr>
          <p:cNvPr id="6" name="Text Box 3"/>
          <p:cNvSpPr txBox="1">
            <a:spLocks noChangeArrowheads="1"/>
          </p:cNvSpPr>
          <p:nvPr/>
        </p:nvSpPr>
        <p:spPr bwMode="auto">
          <a:xfrm>
            <a:off x="611188" y="188913"/>
            <a:ext cx="7775575" cy="457200"/>
          </a:xfrm>
          <a:prstGeom prst="rect">
            <a:avLst/>
          </a:prstGeom>
          <a:noFill/>
          <a:ln w="9525">
            <a:noFill/>
            <a:miter lim="800000"/>
            <a:headEnd/>
            <a:tailEnd/>
          </a:ln>
          <a:effectLst/>
        </p:spPr>
        <p:txBody>
          <a:bodyPr>
            <a:spAutoFit/>
          </a:bodyPr>
          <a:lstStyle/>
          <a:p>
            <a:pPr algn="just">
              <a:spcBef>
                <a:spcPct val="50000"/>
              </a:spcBef>
            </a:pPr>
            <a:r>
              <a:rPr lang="it-IT" sz="2400" b="1" i="1" u="sng" dirty="0">
                <a:solidFill>
                  <a:srgbClr val="FF3300"/>
                </a:solidFill>
                <a:latin typeface="Times Bold Italic" pitchFamily="18" charset="0"/>
              </a:rPr>
              <a:t>Sorgenti artificiali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fld id="{78549962-FEF1-4471-841F-98DCB7CC7D9D}" type="slidenum">
              <a:rPr lang="it-IT"/>
              <a:pPr/>
              <a:t>16</a:t>
            </a:fld>
            <a:endParaRPr lang="it-IT"/>
          </a:p>
        </p:txBody>
      </p:sp>
      <p:sp>
        <p:nvSpPr>
          <p:cNvPr id="10242" name="Rectangle 2"/>
          <p:cNvSpPr>
            <a:spLocks noChangeArrowheads="1"/>
          </p:cNvSpPr>
          <p:nvPr/>
        </p:nvSpPr>
        <p:spPr bwMode="auto">
          <a:xfrm>
            <a:off x="285720" y="1357298"/>
            <a:ext cx="8497888" cy="4555093"/>
          </a:xfrm>
          <a:prstGeom prst="rect">
            <a:avLst/>
          </a:prstGeom>
          <a:solidFill>
            <a:schemeClr val="accent6">
              <a:lumMod val="20000"/>
              <a:lumOff val="80000"/>
            </a:schemeClr>
          </a:solidFill>
          <a:ln w="9525">
            <a:noFill/>
            <a:miter lim="800000"/>
            <a:headEnd/>
            <a:tailEnd/>
          </a:ln>
          <a:effectLst/>
        </p:spPr>
        <p:txBody>
          <a:bodyPr>
            <a:spAutoFit/>
          </a:bodyPr>
          <a:lstStyle/>
          <a:p>
            <a:pPr marL="342900" indent="-342900" algn="just">
              <a:spcBef>
                <a:spcPct val="50000"/>
              </a:spcBef>
            </a:pPr>
            <a:r>
              <a:rPr lang="it-IT" sz="2000" dirty="0">
                <a:latin typeface="Times New Roman" pitchFamily="18" charset="0"/>
                <a:cs typeface="Times New Roman" pitchFamily="18" charset="0"/>
              </a:rPr>
              <a:t>	Nell’esempio la probabilità di un tumore è di circa 50/milione; considerando che in Italia ogni anno si eseguono 100 milioni di esami è possibile ipotizzare che diverse migliaia di tumori per anno sono indotti dalla radiodiagnostica così come molte centinaia di danni ereditari. </a:t>
            </a:r>
          </a:p>
          <a:p>
            <a:pPr marL="342900" indent="-342900" algn="just">
              <a:spcBef>
                <a:spcPct val="50000"/>
              </a:spcBef>
            </a:pPr>
            <a:r>
              <a:rPr lang="it-IT" sz="2000" dirty="0">
                <a:latin typeface="Times New Roman" pitchFamily="18" charset="0"/>
                <a:cs typeface="Times New Roman" pitchFamily="18" charset="0"/>
              </a:rPr>
              <a:t>	 Le dosi in </a:t>
            </a:r>
            <a:r>
              <a:rPr lang="it-IT" sz="2000" b="1" dirty="0">
                <a:latin typeface="Times New Roman" pitchFamily="18" charset="0"/>
                <a:cs typeface="Times New Roman" pitchFamily="18" charset="0"/>
              </a:rPr>
              <a:t>radioterapia</a:t>
            </a:r>
            <a:r>
              <a:rPr lang="it-IT" sz="2000" dirty="0">
                <a:latin typeface="Times New Roman" pitchFamily="18" charset="0"/>
                <a:cs typeface="Times New Roman" pitchFamily="18" charset="0"/>
              </a:rPr>
              <a:t> sono ovviamente più elevate, ma il numero di pazienti limitato e le differenze di questo gruppo di popolazione, in termini di spettanza di vita e rapporto beneficio-rischio, rispetto al resto della popolazione rendono difficile il confronto.. </a:t>
            </a:r>
          </a:p>
          <a:p>
            <a:pPr marL="342900" indent="-342900" algn="just">
              <a:spcBef>
                <a:spcPct val="50000"/>
              </a:spcBef>
            </a:pPr>
            <a:r>
              <a:rPr lang="it-IT" sz="2000" dirty="0">
                <a:latin typeface="Times New Roman" pitchFamily="18" charset="0"/>
                <a:cs typeface="Times New Roman" pitchFamily="18" charset="0"/>
              </a:rPr>
              <a:t>	È evidente quindi che anche se il miglioramento delle tecniche e delle apparecchiature ha consentito negli ultimi anni di ridurre la dose assorbita e la superficie irraggiata, una probabilità di danno per quanto piccola è </a:t>
            </a:r>
            <a:r>
              <a:rPr lang="it-IT" sz="2000" u="sng" dirty="0">
                <a:latin typeface="Times New Roman" pitchFamily="18" charset="0"/>
                <a:cs typeface="Times New Roman" pitchFamily="18" charset="0"/>
              </a:rPr>
              <a:t>indebita</a:t>
            </a:r>
            <a:r>
              <a:rPr lang="it-IT" sz="2000" dirty="0">
                <a:latin typeface="Times New Roman" pitchFamily="18" charset="0"/>
                <a:cs typeface="Times New Roman" pitchFamily="18" charset="0"/>
              </a:rPr>
              <a:t> se NON CORRETTAMENTE GIUSTIFICATA</a:t>
            </a:r>
          </a:p>
          <a:p>
            <a:pPr marL="342900" indent="-342900" algn="just">
              <a:spcBef>
                <a:spcPct val="50000"/>
              </a:spcBef>
            </a:pPr>
            <a:r>
              <a:rPr lang="it-IT" sz="2000" dirty="0">
                <a:latin typeface="Times New Roman" pitchFamily="18" charset="0"/>
                <a:cs typeface="Times New Roman" pitchFamily="18" charset="0"/>
              </a:rPr>
              <a:t>	</a:t>
            </a:r>
          </a:p>
        </p:txBody>
      </p:sp>
      <p:sp>
        <p:nvSpPr>
          <p:cNvPr id="7" name="Text Box 3"/>
          <p:cNvSpPr txBox="1">
            <a:spLocks noChangeArrowheads="1"/>
          </p:cNvSpPr>
          <p:nvPr/>
        </p:nvSpPr>
        <p:spPr bwMode="auto">
          <a:xfrm>
            <a:off x="611188" y="188913"/>
            <a:ext cx="7775575" cy="457200"/>
          </a:xfrm>
          <a:prstGeom prst="rect">
            <a:avLst/>
          </a:prstGeom>
          <a:noFill/>
          <a:ln w="9525">
            <a:noFill/>
            <a:miter lim="800000"/>
            <a:headEnd/>
            <a:tailEnd/>
          </a:ln>
          <a:effectLst/>
        </p:spPr>
        <p:txBody>
          <a:bodyPr>
            <a:spAutoFit/>
          </a:bodyPr>
          <a:lstStyle/>
          <a:p>
            <a:pPr algn="just">
              <a:spcBef>
                <a:spcPct val="50000"/>
              </a:spcBef>
            </a:pPr>
            <a:r>
              <a:rPr lang="it-IT" sz="2400" b="1" i="1" u="sng" dirty="0">
                <a:solidFill>
                  <a:srgbClr val="FF3300"/>
                </a:solidFill>
                <a:latin typeface="Times Bold Italic" pitchFamily="18" charset="0"/>
              </a:rPr>
              <a:t>Sorgenti artificiali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14290"/>
            <a:ext cx="8229600" cy="1143000"/>
          </a:xfrm>
        </p:spPr>
        <p:txBody>
          <a:bodyPr/>
          <a:lstStyle/>
          <a:p>
            <a:r>
              <a:rPr lang="it-IT" dirty="0" smtClean="0"/>
              <a:t>TAC</a:t>
            </a:r>
            <a:endParaRPr lang="it-IT" dirty="0"/>
          </a:p>
        </p:txBody>
      </p:sp>
      <p:sp>
        <p:nvSpPr>
          <p:cNvPr id="3" name="Segnaposto numero diapositiva 2"/>
          <p:cNvSpPr>
            <a:spLocks noGrp="1"/>
          </p:cNvSpPr>
          <p:nvPr>
            <p:ph type="sldNum" sz="quarter" idx="12"/>
          </p:nvPr>
        </p:nvSpPr>
        <p:spPr/>
        <p:txBody>
          <a:bodyPr/>
          <a:lstStyle/>
          <a:p>
            <a:pPr>
              <a:defRPr/>
            </a:pPr>
            <a:fld id="{F30EFB56-825D-4AE3-AE90-34EDF77B8D67}" type="slidenum">
              <a:rPr lang="it-IT" smtClean="0"/>
              <a:pPr>
                <a:defRPr/>
              </a:pPr>
              <a:t>17</a:t>
            </a:fld>
            <a:endParaRPr lang="it-IT"/>
          </a:p>
        </p:txBody>
      </p:sp>
      <p:sp>
        <p:nvSpPr>
          <p:cNvPr id="4" name="Rettangolo 3"/>
          <p:cNvSpPr/>
          <p:nvPr/>
        </p:nvSpPr>
        <p:spPr>
          <a:xfrm>
            <a:off x="571472" y="1500174"/>
            <a:ext cx="8286808" cy="2308324"/>
          </a:xfrm>
          <a:prstGeom prst="rect">
            <a:avLst/>
          </a:prstGeom>
          <a:solidFill>
            <a:schemeClr val="accent6">
              <a:lumMod val="20000"/>
              <a:lumOff val="80000"/>
            </a:schemeClr>
          </a:solidFill>
        </p:spPr>
        <p:txBody>
          <a:bodyPr wrap="square">
            <a:spAutoFit/>
          </a:bodyPr>
          <a:lstStyle/>
          <a:p>
            <a:pPr algn="just"/>
            <a:r>
              <a:rPr lang="it-IT" dirty="0" smtClean="0">
                <a:latin typeface="Times New Roman" pitchFamily="18" charset="0"/>
                <a:cs typeface="Times New Roman" pitchFamily="18" charset="0"/>
              </a:rPr>
              <a:t>È nota anche come </a:t>
            </a:r>
            <a:r>
              <a:rPr lang="it-IT" b="1" dirty="0" smtClean="0">
                <a:latin typeface="Times New Roman" pitchFamily="18" charset="0"/>
                <a:cs typeface="Times New Roman" pitchFamily="18" charset="0"/>
              </a:rPr>
              <a:t>tomografia assiale computerizzata</a:t>
            </a:r>
            <a:r>
              <a:rPr lang="it-IT" dirty="0" smtClean="0">
                <a:latin typeface="Times New Roman" pitchFamily="18" charset="0"/>
                <a:cs typeface="Times New Roman" pitchFamily="18" charset="0"/>
              </a:rPr>
              <a:t> o </a:t>
            </a:r>
            <a:r>
              <a:rPr lang="it-IT" b="1" dirty="0" smtClean="0">
                <a:latin typeface="Times New Roman" pitchFamily="18" charset="0"/>
                <a:cs typeface="Times New Roman" pitchFamily="18" charset="0"/>
              </a:rPr>
              <a:t>TAC</a:t>
            </a:r>
            <a:r>
              <a:rPr lang="it-IT" dirty="0" smtClean="0">
                <a:latin typeface="Times New Roman" pitchFamily="18" charset="0"/>
                <a:cs typeface="Times New Roman" pitchFamily="18" charset="0"/>
              </a:rPr>
              <a:t> (in inglese CAT da </a:t>
            </a:r>
            <a:r>
              <a:rPr lang="it-IT" i="1" dirty="0" err="1" smtClean="0">
                <a:latin typeface="Times New Roman" pitchFamily="18" charset="0"/>
                <a:cs typeface="Times New Roman" pitchFamily="18" charset="0"/>
              </a:rPr>
              <a:t>computed</a:t>
            </a:r>
            <a:r>
              <a:rPr lang="it-IT" i="1" dirty="0" smtClean="0">
                <a:latin typeface="Times New Roman" pitchFamily="18" charset="0"/>
                <a:cs typeface="Times New Roman" pitchFamily="18" charset="0"/>
              </a:rPr>
              <a:t> </a:t>
            </a:r>
            <a:r>
              <a:rPr lang="it-IT" i="1" dirty="0" err="1" smtClean="0">
                <a:latin typeface="Times New Roman" pitchFamily="18" charset="0"/>
                <a:cs typeface="Times New Roman" pitchFamily="18" charset="0"/>
              </a:rPr>
              <a:t>axial</a:t>
            </a:r>
            <a:r>
              <a:rPr lang="it-IT" i="1" dirty="0" smtClean="0">
                <a:latin typeface="Times New Roman" pitchFamily="18" charset="0"/>
                <a:cs typeface="Times New Roman" pitchFamily="18" charset="0"/>
              </a:rPr>
              <a:t> </a:t>
            </a:r>
            <a:r>
              <a:rPr lang="it-IT" i="1" dirty="0" err="1" smtClean="0">
                <a:latin typeface="Times New Roman" pitchFamily="18" charset="0"/>
                <a:cs typeface="Times New Roman" pitchFamily="18" charset="0"/>
              </a:rPr>
              <a:t>tomography</a:t>
            </a:r>
            <a:r>
              <a:rPr lang="it-IT" dirty="0" smtClean="0">
                <a:latin typeface="Times New Roman" pitchFamily="18" charset="0"/>
                <a:cs typeface="Times New Roman" pitchFamily="18" charset="0"/>
              </a:rPr>
              <a:t>), è una metodica diagnostica per immagini, che sfrutta radiazioni ionizzanti (raggi X) e consente di riprodurre sezioni (tomografia) corporee del paziente ed elaborazioni tridimensionali.  L'aggettivo "assiale" è attualmente inappropriato perché le nuove metodiche non acquisiscono più in un piano assiale, cioè trasversale, cosa che permette di produrre un'immagine alla volta, ma viene adottata una tecnica a spirale, così da ottenere più immagini in una scansione. Per la produzione delle immagini è necessario l'intervento di un elaboratore di dati (computerizzata).</a:t>
            </a:r>
            <a:endParaRPr lang="it-IT" dirty="0">
              <a:latin typeface="Times New Roman" pitchFamily="18" charset="0"/>
              <a:cs typeface="Times New Roman" pitchFamily="18" charset="0"/>
            </a:endParaRPr>
          </a:p>
        </p:txBody>
      </p:sp>
      <p:pic>
        <p:nvPicPr>
          <p:cNvPr id="77826" name="Picture 2"/>
          <p:cNvPicPr>
            <a:picLocks noChangeAspect="1" noChangeArrowheads="1"/>
          </p:cNvPicPr>
          <p:nvPr/>
        </p:nvPicPr>
        <p:blipFill>
          <a:blip r:embed="rId2" cstate="print"/>
          <a:srcRect/>
          <a:stretch>
            <a:fillRect/>
          </a:stretch>
        </p:blipFill>
        <p:spPr bwMode="auto">
          <a:xfrm>
            <a:off x="642910" y="4357693"/>
            <a:ext cx="3000396" cy="22502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214290"/>
            <a:ext cx="8229600" cy="1143000"/>
          </a:xfrm>
        </p:spPr>
        <p:txBody>
          <a:bodyPr/>
          <a:lstStyle/>
          <a:p>
            <a:r>
              <a:rPr lang="it-IT" dirty="0" smtClean="0"/>
              <a:t>PET</a:t>
            </a:r>
            <a:endParaRPr lang="it-IT" dirty="0"/>
          </a:p>
        </p:txBody>
      </p:sp>
      <p:sp>
        <p:nvSpPr>
          <p:cNvPr id="3" name="Segnaposto numero diapositiva 2"/>
          <p:cNvSpPr>
            <a:spLocks noGrp="1"/>
          </p:cNvSpPr>
          <p:nvPr>
            <p:ph type="sldNum" sz="quarter" idx="12"/>
          </p:nvPr>
        </p:nvSpPr>
        <p:spPr/>
        <p:txBody>
          <a:bodyPr/>
          <a:lstStyle/>
          <a:p>
            <a:pPr>
              <a:defRPr/>
            </a:pPr>
            <a:fld id="{F30EFB56-825D-4AE3-AE90-34EDF77B8D67}" type="slidenum">
              <a:rPr lang="it-IT" smtClean="0"/>
              <a:pPr>
                <a:defRPr/>
              </a:pPr>
              <a:t>18</a:t>
            </a:fld>
            <a:endParaRPr lang="it-IT"/>
          </a:p>
        </p:txBody>
      </p:sp>
      <p:sp>
        <p:nvSpPr>
          <p:cNvPr id="4" name="Rettangolo 3"/>
          <p:cNvSpPr/>
          <p:nvPr/>
        </p:nvSpPr>
        <p:spPr>
          <a:xfrm>
            <a:off x="285720" y="1214422"/>
            <a:ext cx="8572560" cy="923330"/>
          </a:xfrm>
          <a:prstGeom prst="rect">
            <a:avLst/>
          </a:prstGeom>
          <a:solidFill>
            <a:schemeClr val="accent6">
              <a:lumMod val="20000"/>
              <a:lumOff val="80000"/>
            </a:schemeClr>
          </a:solidFill>
        </p:spPr>
        <p:txBody>
          <a:bodyPr wrap="square">
            <a:spAutoFit/>
          </a:bodyPr>
          <a:lstStyle/>
          <a:p>
            <a:pPr algn="just"/>
            <a:r>
              <a:rPr lang="it-IT" dirty="0" smtClean="0">
                <a:latin typeface="Times New Roman" pitchFamily="18" charset="0"/>
                <a:cs typeface="Times New Roman" pitchFamily="18" charset="0"/>
              </a:rPr>
              <a:t>La </a:t>
            </a:r>
            <a:r>
              <a:rPr lang="it-IT" b="1" dirty="0" smtClean="0">
                <a:latin typeface="Times New Roman" pitchFamily="18" charset="0"/>
                <a:cs typeface="Times New Roman" pitchFamily="18" charset="0"/>
              </a:rPr>
              <a:t>tomografia a emissione di positroni</a:t>
            </a:r>
            <a:r>
              <a:rPr lang="it-IT" dirty="0" smtClean="0">
                <a:latin typeface="Times New Roman" pitchFamily="18" charset="0"/>
                <a:cs typeface="Times New Roman" pitchFamily="18" charset="0"/>
              </a:rPr>
              <a:t> (</a:t>
            </a:r>
            <a:r>
              <a:rPr lang="it-IT" b="1" dirty="0" err="1" smtClean="0">
                <a:latin typeface="Times New Roman" pitchFamily="18" charset="0"/>
                <a:cs typeface="Times New Roman" pitchFamily="18" charset="0"/>
              </a:rPr>
              <a:t>Positron</a:t>
            </a:r>
            <a:r>
              <a:rPr lang="it-IT" b="1" dirty="0" smtClean="0">
                <a:latin typeface="Times New Roman" pitchFamily="18" charset="0"/>
                <a:cs typeface="Times New Roman" pitchFamily="18" charset="0"/>
              </a:rPr>
              <a:t> </a:t>
            </a:r>
            <a:r>
              <a:rPr lang="it-IT" b="1" dirty="0" err="1" smtClean="0">
                <a:latin typeface="Times New Roman" pitchFamily="18" charset="0"/>
                <a:cs typeface="Times New Roman" pitchFamily="18" charset="0"/>
              </a:rPr>
              <a:t>Emission</a:t>
            </a:r>
            <a:r>
              <a:rPr lang="it-IT" b="1" dirty="0" smtClean="0">
                <a:latin typeface="Times New Roman" pitchFamily="18" charset="0"/>
                <a:cs typeface="Times New Roman" pitchFamily="18" charset="0"/>
              </a:rPr>
              <a:t> </a:t>
            </a:r>
            <a:r>
              <a:rPr lang="it-IT" b="1" dirty="0" err="1" smtClean="0">
                <a:latin typeface="Times New Roman" pitchFamily="18" charset="0"/>
                <a:cs typeface="Times New Roman" pitchFamily="18" charset="0"/>
              </a:rPr>
              <a:t>Tomography</a:t>
            </a:r>
            <a:r>
              <a:rPr lang="it-IT" dirty="0" smtClean="0">
                <a:latin typeface="Times New Roman" pitchFamily="18" charset="0"/>
                <a:cs typeface="Times New Roman" pitchFamily="18" charset="0"/>
              </a:rPr>
              <a:t>) è una tecnica di medicina nucleare e di diagnostica medica che produce immagini tridimensionali o mappe dei processi funzionali all'interno del corpo.</a:t>
            </a:r>
            <a:endParaRPr lang="it-IT" dirty="0">
              <a:latin typeface="Times New Roman" pitchFamily="18" charset="0"/>
              <a:cs typeface="Times New Roman" pitchFamily="18" charset="0"/>
            </a:endParaRPr>
          </a:p>
        </p:txBody>
      </p:sp>
      <p:pic>
        <p:nvPicPr>
          <p:cNvPr id="78850" name="Picture 2"/>
          <p:cNvPicPr>
            <a:picLocks noChangeAspect="1" noChangeArrowheads="1"/>
          </p:cNvPicPr>
          <p:nvPr/>
        </p:nvPicPr>
        <p:blipFill>
          <a:blip r:embed="rId2" cstate="print"/>
          <a:srcRect/>
          <a:stretch>
            <a:fillRect/>
          </a:stretch>
        </p:blipFill>
        <p:spPr bwMode="auto">
          <a:xfrm>
            <a:off x="500034" y="2571744"/>
            <a:ext cx="3857652" cy="2893240"/>
          </a:xfrm>
          <a:prstGeom prst="rect">
            <a:avLst/>
          </a:prstGeom>
          <a:noFill/>
          <a:ln w="9525">
            <a:noFill/>
            <a:miter lim="800000"/>
            <a:headEnd/>
            <a:tailEnd/>
          </a:ln>
        </p:spPr>
      </p:pic>
      <p:sp>
        <p:nvSpPr>
          <p:cNvPr id="7" name="Rettangolo 6"/>
          <p:cNvSpPr/>
          <p:nvPr/>
        </p:nvSpPr>
        <p:spPr>
          <a:xfrm>
            <a:off x="4357686" y="2571744"/>
            <a:ext cx="4572000" cy="1477328"/>
          </a:xfrm>
          <a:prstGeom prst="rect">
            <a:avLst/>
          </a:prstGeom>
        </p:spPr>
        <p:txBody>
          <a:bodyPr>
            <a:spAutoFit/>
          </a:bodyPr>
          <a:lstStyle/>
          <a:p>
            <a:r>
              <a:rPr lang="it-IT" dirty="0" smtClean="0">
                <a:latin typeface="Times New Roman" pitchFamily="18" charset="0"/>
                <a:cs typeface="Times New Roman" pitchFamily="18" charset="0"/>
              </a:rPr>
              <a:t>I radionuclidi utilizzati nella scansione PET sono generalmente isotopi con breve tempo di dimezzamento, come </a:t>
            </a:r>
            <a:r>
              <a:rPr lang="it-IT" baseline="30000" dirty="0" smtClean="0">
                <a:latin typeface="Times New Roman" pitchFamily="18" charset="0"/>
                <a:cs typeface="Times New Roman" pitchFamily="18" charset="0"/>
              </a:rPr>
              <a:t>11</a:t>
            </a:r>
            <a:r>
              <a:rPr lang="it-IT" dirty="0" smtClean="0">
                <a:latin typeface="Times New Roman" pitchFamily="18" charset="0"/>
                <a:cs typeface="Times New Roman" pitchFamily="18" charset="0"/>
              </a:rPr>
              <a:t>C (~20 min), </a:t>
            </a:r>
            <a:r>
              <a:rPr lang="it-IT" baseline="30000" dirty="0" smtClean="0">
                <a:latin typeface="Times New Roman" pitchFamily="18" charset="0"/>
                <a:cs typeface="Times New Roman" pitchFamily="18" charset="0"/>
              </a:rPr>
              <a:t>13</a:t>
            </a:r>
            <a:r>
              <a:rPr lang="it-IT" dirty="0" smtClean="0">
                <a:latin typeface="Times New Roman" pitchFamily="18" charset="0"/>
                <a:cs typeface="Times New Roman" pitchFamily="18" charset="0"/>
              </a:rPr>
              <a:t>N (~10 min), </a:t>
            </a:r>
            <a:r>
              <a:rPr lang="it-IT" baseline="30000" dirty="0" smtClean="0">
                <a:latin typeface="Times New Roman" pitchFamily="18" charset="0"/>
                <a:cs typeface="Times New Roman" pitchFamily="18" charset="0"/>
              </a:rPr>
              <a:t>15</a:t>
            </a:r>
            <a:r>
              <a:rPr lang="it-IT" dirty="0" smtClean="0">
                <a:latin typeface="Times New Roman" pitchFamily="18" charset="0"/>
                <a:cs typeface="Times New Roman" pitchFamily="18" charset="0"/>
              </a:rPr>
              <a:t>O (~2 min) e </a:t>
            </a:r>
            <a:r>
              <a:rPr lang="it-IT" baseline="30000" dirty="0" smtClean="0">
                <a:latin typeface="Times New Roman" pitchFamily="18" charset="0"/>
                <a:cs typeface="Times New Roman" pitchFamily="18" charset="0"/>
              </a:rPr>
              <a:t>18</a:t>
            </a:r>
            <a:r>
              <a:rPr lang="it-IT" dirty="0" smtClean="0">
                <a:latin typeface="Times New Roman" pitchFamily="18" charset="0"/>
                <a:cs typeface="Times New Roman" pitchFamily="18" charset="0"/>
              </a:rPr>
              <a:t>F (~110 min). Per via del loro basso tempo di dimezzamento,</a:t>
            </a:r>
            <a:endParaRPr lang="it-IT"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a:defRPr/>
            </a:pPr>
            <a:fld id="{F30EFB56-825D-4AE3-AE90-34EDF77B8D67}" type="slidenum">
              <a:rPr lang="it-IT" smtClean="0"/>
              <a:pPr>
                <a:defRPr/>
              </a:pPr>
              <a:t>19</a:t>
            </a:fld>
            <a:endParaRPr lang="it-IT"/>
          </a:p>
        </p:txBody>
      </p:sp>
      <p:sp>
        <p:nvSpPr>
          <p:cNvPr id="4" name="Rettangolo 3"/>
          <p:cNvSpPr/>
          <p:nvPr/>
        </p:nvSpPr>
        <p:spPr>
          <a:xfrm>
            <a:off x="285720" y="285728"/>
            <a:ext cx="8501122" cy="1477328"/>
          </a:xfrm>
          <a:prstGeom prst="rect">
            <a:avLst/>
          </a:prstGeom>
        </p:spPr>
        <p:txBody>
          <a:bodyPr wrap="square">
            <a:spAutoFit/>
          </a:bodyPr>
          <a:lstStyle/>
          <a:p>
            <a:pPr algn="just"/>
            <a:r>
              <a:rPr lang="it-IT" dirty="0" smtClean="0">
                <a:latin typeface="Times New Roman" pitchFamily="18" charset="0"/>
                <a:cs typeface="Times New Roman" pitchFamily="18" charset="0"/>
              </a:rPr>
              <a:t>L’isotopo tracciante viene iniettato (generalmente per via endovenosa) nel soggetto da esaminare, legato chimicamente in una molecola attiva a livello metabolico. Dopo un tempo di attesa durante il quale la molecola </a:t>
            </a:r>
            <a:r>
              <a:rPr lang="it-IT" dirty="0" err="1" smtClean="0">
                <a:latin typeface="Times New Roman" pitchFamily="18" charset="0"/>
                <a:cs typeface="Times New Roman" pitchFamily="18" charset="0"/>
              </a:rPr>
              <a:t>metabolicamente</a:t>
            </a:r>
            <a:r>
              <a:rPr lang="it-IT" dirty="0" smtClean="0">
                <a:latin typeface="Times New Roman" pitchFamily="18" charset="0"/>
                <a:cs typeface="Times New Roman" pitchFamily="18" charset="0"/>
              </a:rPr>
              <a:t> attiva (spesso uno zucchero) raggiunge una determinata concentrazione all'interno dei tessuti organici da analizzare, il soggetto viene posizionato nello scanner.  </a:t>
            </a:r>
          </a:p>
        </p:txBody>
      </p:sp>
      <p:pic>
        <p:nvPicPr>
          <p:cNvPr id="5" name="Picture 4"/>
          <p:cNvPicPr>
            <a:picLocks noChangeAspect="1" noChangeArrowheads="1"/>
          </p:cNvPicPr>
          <p:nvPr/>
        </p:nvPicPr>
        <p:blipFill>
          <a:blip r:embed="rId2" cstate="print"/>
          <a:srcRect/>
          <a:stretch>
            <a:fillRect/>
          </a:stretch>
        </p:blipFill>
        <p:spPr bwMode="auto">
          <a:xfrm>
            <a:off x="4950368" y="1785926"/>
            <a:ext cx="4193631" cy="3071834"/>
          </a:xfrm>
          <a:prstGeom prst="rect">
            <a:avLst/>
          </a:prstGeom>
          <a:noFill/>
          <a:ln w="9525">
            <a:noFill/>
            <a:miter lim="800000"/>
            <a:headEnd/>
            <a:tailEnd/>
          </a:ln>
        </p:spPr>
      </p:pic>
      <p:sp>
        <p:nvSpPr>
          <p:cNvPr id="6" name="Rettangolo 5"/>
          <p:cNvSpPr/>
          <p:nvPr/>
        </p:nvSpPr>
        <p:spPr>
          <a:xfrm>
            <a:off x="142844" y="1785926"/>
            <a:ext cx="4786346" cy="3970318"/>
          </a:xfrm>
          <a:prstGeom prst="rect">
            <a:avLst/>
          </a:prstGeom>
        </p:spPr>
        <p:txBody>
          <a:bodyPr wrap="square">
            <a:spAutoFit/>
          </a:bodyPr>
          <a:lstStyle/>
          <a:p>
            <a:pPr algn="just"/>
            <a:r>
              <a:rPr lang="it-IT" dirty="0" smtClean="0">
                <a:latin typeface="Times New Roman" pitchFamily="18" charset="0"/>
                <a:cs typeface="Times New Roman" pitchFamily="18" charset="0"/>
              </a:rPr>
              <a:t>L'isotopo di breve vita media decade, emettendo un positrone. Dopo un percorso che può raggiungere al massimo pochi millimetri, il positrone si annichila con un elettrone, producendo una coppia di fotoni gamma emessi in direzioni opposte fra loro. Questi fotoni sono rilevati quando raggiungono uno scintillatore, nel dispositivo di scansione, dove creano un lampo luminoso, rilevato attraverso dei tubi fotomoltiplicatori. Punto cruciale della tecnica è la rilevazione simultanea di coppie di fotoni: i fotoni che non raggiungono il rilevatore in coppia, cioè entro un intervallo di tempo di pochi nanosecondi, non sono presi in considerazione. </a:t>
            </a:r>
            <a:endParaRPr lang="it-IT" dirty="0"/>
          </a:p>
        </p:txBody>
      </p:sp>
      <p:sp>
        <p:nvSpPr>
          <p:cNvPr id="7" name="Rettangolo 6"/>
          <p:cNvSpPr/>
          <p:nvPr/>
        </p:nvSpPr>
        <p:spPr>
          <a:xfrm>
            <a:off x="214282" y="5720380"/>
            <a:ext cx="8501122" cy="923330"/>
          </a:xfrm>
          <a:prstGeom prst="rect">
            <a:avLst/>
          </a:prstGeom>
        </p:spPr>
        <p:txBody>
          <a:bodyPr wrap="square">
            <a:spAutoFit/>
          </a:bodyPr>
          <a:lstStyle/>
          <a:p>
            <a:pPr algn="just"/>
            <a:r>
              <a:rPr lang="it-IT" dirty="0" smtClean="0">
                <a:latin typeface="Times New Roman" pitchFamily="18" charset="0"/>
                <a:cs typeface="Times New Roman" pitchFamily="18" charset="0"/>
              </a:rPr>
              <a:t>Dalla misurazione della posizione in cui i fotoni colpiscono il rilevatore, si può ricostruire la posizione del corpo da cui sono stati emessi, permettendo la determinazione dell'attività o dell'utilizzo chimico all'interno delle parti del corpo investigate. </a:t>
            </a:r>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3"/>
          <p:cNvSpPr>
            <a:spLocks noGrp="1"/>
          </p:cNvSpPr>
          <p:nvPr>
            <p:ph type="sldNum" sz="quarter" idx="12"/>
          </p:nvPr>
        </p:nvSpPr>
        <p:spPr/>
        <p:txBody>
          <a:bodyPr/>
          <a:lstStyle/>
          <a:p>
            <a:fld id="{1316CC70-C36A-4623-98B1-60B535760217}" type="slidenum">
              <a:rPr lang="it-IT"/>
              <a:pPr/>
              <a:t>2</a:t>
            </a:fld>
            <a:endParaRPr lang="it-IT"/>
          </a:p>
        </p:txBody>
      </p:sp>
      <p:sp>
        <p:nvSpPr>
          <p:cNvPr id="4099" name="Text Box 3"/>
          <p:cNvSpPr txBox="1">
            <a:spLocks noChangeArrowheads="1"/>
          </p:cNvSpPr>
          <p:nvPr/>
        </p:nvSpPr>
        <p:spPr bwMode="auto">
          <a:xfrm>
            <a:off x="571472" y="928670"/>
            <a:ext cx="5688013" cy="406400"/>
          </a:xfrm>
          <a:prstGeom prst="rect">
            <a:avLst/>
          </a:prstGeom>
          <a:noFill/>
          <a:ln w="9525">
            <a:solidFill>
              <a:srgbClr val="FF3300"/>
            </a:solidFill>
            <a:miter lim="800000"/>
            <a:headEnd/>
            <a:tailEnd/>
          </a:ln>
          <a:effectLst/>
        </p:spPr>
        <p:txBody>
          <a:bodyPr>
            <a:spAutoFit/>
          </a:bodyPr>
          <a:lstStyle/>
          <a:p>
            <a:pPr algn="just">
              <a:spcBef>
                <a:spcPct val="50000"/>
              </a:spcBef>
            </a:pPr>
            <a:r>
              <a:rPr lang="it-IT" sz="2000" b="1">
                <a:solidFill>
                  <a:srgbClr val="FF3300"/>
                </a:solidFill>
                <a:latin typeface="Albertus MT" pitchFamily="18" charset="0"/>
              </a:rPr>
              <a:t>(2) Radiazione terrestre: irradiazione esterna</a:t>
            </a:r>
          </a:p>
        </p:txBody>
      </p:sp>
      <p:sp>
        <p:nvSpPr>
          <p:cNvPr id="4101" name="Text Box 5"/>
          <p:cNvSpPr txBox="1">
            <a:spLocks noChangeArrowheads="1"/>
          </p:cNvSpPr>
          <p:nvPr/>
        </p:nvSpPr>
        <p:spPr bwMode="auto">
          <a:xfrm>
            <a:off x="642910" y="1500174"/>
            <a:ext cx="8208962" cy="4247317"/>
          </a:xfrm>
          <a:prstGeom prst="rect">
            <a:avLst/>
          </a:prstGeom>
          <a:noFill/>
          <a:ln w="9525">
            <a:noFill/>
            <a:miter lim="800000"/>
            <a:headEnd/>
            <a:tailEnd/>
          </a:ln>
          <a:effectLst/>
        </p:spPr>
        <p:txBody>
          <a:bodyPr>
            <a:spAutoFit/>
          </a:bodyPr>
          <a:lstStyle/>
          <a:p>
            <a:pPr algn="just">
              <a:spcBef>
                <a:spcPct val="50000"/>
              </a:spcBef>
            </a:pPr>
            <a:r>
              <a:rPr lang="it-IT" sz="2000" dirty="0">
                <a:latin typeface="Times New Roman" pitchFamily="18" charset="0"/>
                <a:cs typeface="Times New Roman" pitchFamily="18" charset="0"/>
              </a:rPr>
              <a:t>I principali materiali radioattivi presenti nelle rocce sono il </a:t>
            </a:r>
            <a:r>
              <a:rPr lang="it-IT" sz="2000" b="1" dirty="0">
                <a:latin typeface="Times New Roman" pitchFamily="18" charset="0"/>
                <a:cs typeface="Times New Roman" pitchFamily="18" charset="0"/>
              </a:rPr>
              <a:t>potassio-40</a:t>
            </a:r>
            <a:r>
              <a:rPr lang="it-IT" sz="2000" dirty="0">
                <a:latin typeface="Times New Roman" pitchFamily="18" charset="0"/>
                <a:cs typeface="Times New Roman" pitchFamily="18" charset="0"/>
              </a:rPr>
              <a:t>, il </a:t>
            </a:r>
            <a:r>
              <a:rPr lang="it-IT" sz="2000" b="1" dirty="0">
                <a:latin typeface="Times New Roman" pitchFamily="18" charset="0"/>
                <a:cs typeface="Times New Roman" pitchFamily="18" charset="0"/>
              </a:rPr>
              <a:t>rubidio-87</a:t>
            </a:r>
            <a:r>
              <a:rPr lang="it-IT" sz="2000" dirty="0">
                <a:latin typeface="Times New Roman" pitchFamily="18" charset="0"/>
                <a:cs typeface="Times New Roman" pitchFamily="18" charset="0"/>
              </a:rPr>
              <a:t> e due serie di elementi radioattivi che derivano dal decadimento dell’</a:t>
            </a:r>
            <a:r>
              <a:rPr lang="it-IT" sz="2000" b="1" dirty="0">
                <a:latin typeface="Times New Roman" pitchFamily="18" charset="0"/>
                <a:cs typeface="Times New Roman" pitchFamily="18" charset="0"/>
              </a:rPr>
              <a:t>uranio-238</a:t>
            </a:r>
            <a:r>
              <a:rPr lang="it-IT" sz="2000" dirty="0">
                <a:latin typeface="Times New Roman" pitchFamily="18" charset="0"/>
                <a:cs typeface="Times New Roman" pitchFamily="18" charset="0"/>
              </a:rPr>
              <a:t> e del </a:t>
            </a:r>
            <a:r>
              <a:rPr lang="it-IT" sz="2000" b="1" dirty="0" smtClean="0">
                <a:latin typeface="Times New Roman" pitchFamily="18" charset="0"/>
                <a:cs typeface="Times New Roman" pitchFamily="18" charset="0"/>
              </a:rPr>
              <a:t>torio-232</a:t>
            </a:r>
            <a:r>
              <a:rPr lang="it-IT" sz="2000" dirty="0" smtClean="0">
                <a:latin typeface="Times New Roman" pitchFamily="18" charset="0"/>
                <a:cs typeface="Times New Roman" pitchFamily="18" charset="0"/>
              </a:rPr>
              <a:t>.</a:t>
            </a:r>
            <a:endParaRPr lang="it-IT" sz="2000" dirty="0">
              <a:latin typeface="Times New Roman" pitchFamily="18" charset="0"/>
              <a:cs typeface="Times New Roman" pitchFamily="18" charset="0"/>
            </a:endParaRPr>
          </a:p>
          <a:p>
            <a:pPr algn="just">
              <a:spcBef>
                <a:spcPct val="50000"/>
              </a:spcBef>
            </a:pPr>
            <a:r>
              <a:rPr lang="it-IT" sz="2000" dirty="0">
                <a:latin typeface="Times New Roman" pitchFamily="18" charset="0"/>
                <a:cs typeface="Times New Roman" pitchFamily="18" charset="0"/>
              </a:rPr>
              <a:t>La Popolazione mondiale riceve in media un equivalente di dose efficace di circa </a:t>
            </a:r>
            <a:r>
              <a:rPr lang="it-IT" sz="2000" b="1" dirty="0">
                <a:solidFill>
                  <a:srgbClr val="FF3300"/>
                </a:solidFill>
                <a:latin typeface="Times New Roman" pitchFamily="18" charset="0"/>
                <a:cs typeface="Times New Roman" pitchFamily="18" charset="0"/>
              </a:rPr>
              <a:t>350 </a:t>
            </a:r>
            <a:r>
              <a:rPr lang="it-IT" sz="2000" b="1" dirty="0" err="1">
                <a:solidFill>
                  <a:srgbClr val="FF3300"/>
                </a:solidFill>
                <a:latin typeface="Symbol" pitchFamily="18" charset="2"/>
                <a:cs typeface="Times New Roman" pitchFamily="18" charset="0"/>
              </a:rPr>
              <a:t>m</a:t>
            </a:r>
            <a:r>
              <a:rPr lang="it-IT" sz="2000" b="1" dirty="0" err="1">
                <a:solidFill>
                  <a:srgbClr val="FF3300"/>
                </a:solidFill>
                <a:latin typeface="Times New Roman" pitchFamily="18" charset="0"/>
                <a:cs typeface="Times New Roman" pitchFamily="18" charset="0"/>
              </a:rPr>
              <a:t>Sv</a:t>
            </a:r>
            <a:r>
              <a:rPr lang="it-IT" sz="2000" b="1" dirty="0">
                <a:solidFill>
                  <a:srgbClr val="FF3300"/>
                </a:solidFill>
                <a:latin typeface="Times New Roman" pitchFamily="18" charset="0"/>
                <a:cs typeface="Times New Roman" pitchFamily="18" charset="0"/>
              </a:rPr>
              <a:t>/anno</a:t>
            </a:r>
            <a:r>
              <a:rPr lang="it-IT" sz="2000" dirty="0">
                <a:latin typeface="Times New Roman" pitchFamily="18" charset="0"/>
                <a:cs typeface="Times New Roman" pitchFamily="18" charset="0"/>
              </a:rPr>
              <a:t> di radiazione terrestre. </a:t>
            </a:r>
          </a:p>
          <a:p>
            <a:pPr algn="just">
              <a:spcBef>
                <a:spcPct val="50000"/>
              </a:spcBef>
            </a:pPr>
            <a:r>
              <a:rPr lang="it-IT" sz="2000" dirty="0">
                <a:latin typeface="Times New Roman" pitchFamily="18" charset="0"/>
                <a:cs typeface="Times New Roman" pitchFamily="18" charset="0"/>
              </a:rPr>
              <a:t>I livelli di radiazione differiscono da luogo a luogo così come variano le concentrazioni di tali materiali nella crosta  terrestre: ad esempio in Italia, Francia, Giappone e Stati Uniti il 95 % delle persone vive in aree dove l’intensità media di dose varia tra </a:t>
            </a:r>
            <a:r>
              <a:rPr lang="it-IT" sz="2000" b="1" dirty="0">
                <a:solidFill>
                  <a:srgbClr val="FF3300"/>
                </a:solidFill>
                <a:latin typeface="Times New Roman" pitchFamily="18" charset="0"/>
                <a:cs typeface="Times New Roman" pitchFamily="18" charset="0"/>
              </a:rPr>
              <a:t>0.3 e 0.6 </a:t>
            </a:r>
            <a:r>
              <a:rPr lang="it-IT" sz="2000" b="1" dirty="0" err="1">
                <a:solidFill>
                  <a:srgbClr val="FF3300"/>
                </a:solidFill>
                <a:latin typeface="Times New Roman" pitchFamily="18" charset="0"/>
                <a:cs typeface="Times New Roman" pitchFamily="18" charset="0"/>
              </a:rPr>
              <a:t>mSv</a:t>
            </a:r>
            <a:r>
              <a:rPr lang="it-IT" sz="2000" dirty="0">
                <a:latin typeface="Times New Roman" pitchFamily="18" charset="0"/>
                <a:cs typeface="Times New Roman" pitchFamily="18" charset="0"/>
              </a:rPr>
              <a:t>. </a:t>
            </a:r>
          </a:p>
          <a:p>
            <a:pPr algn="just">
              <a:spcBef>
                <a:spcPct val="50000"/>
              </a:spcBef>
            </a:pPr>
            <a:r>
              <a:rPr lang="it-IT" sz="2000" dirty="0">
                <a:latin typeface="Times New Roman" pitchFamily="18" charset="0"/>
                <a:cs typeface="Times New Roman" pitchFamily="18" charset="0"/>
              </a:rPr>
              <a:t>A </a:t>
            </a:r>
            <a:r>
              <a:rPr lang="it-IT" sz="2000" dirty="0" err="1">
                <a:latin typeface="Times New Roman" pitchFamily="18" charset="0"/>
                <a:cs typeface="Times New Roman" pitchFamily="18" charset="0"/>
              </a:rPr>
              <a:t>Guarapari</a:t>
            </a:r>
            <a:r>
              <a:rPr lang="it-IT" sz="2000" dirty="0">
                <a:latin typeface="Times New Roman" pitchFamily="18" charset="0"/>
                <a:cs typeface="Times New Roman" pitchFamily="18" charset="0"/>
              </a:rPr>
              <a:t> (Brasile), una piccola città turistica, sono stati riscontrati in alcuni punti del suo litorale, valori fino a </a:t>
            </a:r>
            <a:r>
              <a:rPr lang="it-IT" sz="2000" b="1" dirty="0">
                <a:latin typeface="Times New Roman" pitchFamily="18" charset="0"/>
                <a:cs typeface="Times New Roman" pitchFamily="18" charset="0"/>
              </a:rPr>
              <a:t>175 </a:t>
            </a:r>
            <a:r>
              <a:rPr lang="it-IT" sz="2000" b="1" dirty="0" err="1" smtClean="0">
                <a:latin typeface="Symbol" pitchFamily="18" charset="2"/>
                <a:cs typeface="Times New Roman" pitchFamily="18" charset="0"/>
              </a:rPr>
              <a:t>m</a:t>
            </a:r>
            <a:r>
              <a:rPr lang="it-IT" sz="2000" b="1" dirty="0" err="1" smtClean="0">
                <a:latin typeface="Times New Roman" pitchFamily="18" charset="0"/>
                <a:cs typeface="Times New Roman" pitchFamily="18" charset="0"/>
              </a:rPr>
              <a:t>Sv</a:t>
            </a:r>
            <a:r>
              <a:rPr lang="it-IT" sz="2000" dirty="0">
                <a:latin typeface="Times New Roman" pitchFamily="18" charset="0"/>
                <a:cs typeface="Times New Roman" pitchFamily="18" charset="0"/>
              </a:rPr>
              <a:t>. Altre regioni ad alta radiazione naturale terrestre esistono in Francia, Madagascar ed in Nigeria.  </a:t>
            </a:r>
          </a:p>
        </p:txBody>
      </p:sp>
      <p:sp>
        <p:nvSpPr>
          <p:cNvPr id="11" name="Text Box 2"/>
          <p:cNvSpPr txBox="1">
            <a:spLocks noChangeArrowheads="1"/>
          </p:cNvSpPr>
          <p:nvPr/>
        </p:nvSpPr>
        <p:spPr bwMode="auto">
          <a:xfrm>
            <a:off x="684213" y="188913"/>
            <a:ext cx="7775575" cy="457200"/>
          </a:xfrm>
          <a:prstGeom prst="rect">
            <a:avLst/>
          </a:prstGeom>
          <a:noFill/>
          <a:ln w="9525">
            <a:noFill/>
            <a:miter lim="800000"/>
            <a:headEnd/>
            <a:tailEnd/>
          </a:ln>
          <a:effectLst/>
        </p:spPr>
        <p:txBody>
          <a:bodyPr>
            <a:spAutoFit/>
          </a:bodyPr>
          <a:lstStyle/>
          <a:p>
            <a:pPr algn="just">
              <a:spcBef>
                <a:spcPct val="50000"/>
              </a:spcBef>
            </a:pPr>
            <a:r>
              <a:rPr lang="it-IT" sz="2400" b="1" i="1" u="sng" dirty="0">
                <a:solidFill>
                  <a:srgbClr val="FF3300"/>
                </a:solidFill>
                <a:latin typeface="Albertus MT" pitchFamily="18" charset="0"/>
              </a:rPr>
              <a:t>Sorgenti naturali: il fondo naturale di radiazioni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a:t>
            </a:r>
            <a:r>
              <a:rPr lang="it-IT" b="1" dirty="0" smtClean="0"/>
              <a:t>scintigrafia</a:t>
            </a:r>
            <a:endParaRPr lang="it-IT" dirty="0"/>
          </a:p>
        </p:txBody>
      </p:sp>
      <p:sp>
        <p:nvSpPr>
          <p:cNvPr id="3" name="Segnaposto numero diapositiva 2"/>
          <p:cNvSpPr>
            <a:spLocks noGrp="1"/>
          </p:cNvSpPr>
          <p:nvPr>
            <p:ph type="sldNum" sz="quarter" idx="12"/>
          </p:nvPr>
        </p:nvSpPr>
        <p:spPr/>
        <p:txBody>
          <a:bodyPr/>
          <a:lstStyle/>
          <a:p>
            <a:fld id="{32A6B270-94C3-4F75-AF5C-D27B038054BC}" type="slidenum">
              <a:rPr lang="it-IT" smtClean="0"/>
              <a:pPr/>
              <a:t>20</a:t>
            </a:fld>
            <a:endParaRPr lang="it-IT"/>
          </a:p>
        </p:txBody>
      </p:sp>
      <p:sp>
        <p:nvSpPr>
          <p:cNvPr id="4" name="Rettangolo 3"/>
          <p:cNvSpPr/>
          <p:nvPr/>
        </p:nvSpPr>
        <p:spPr>
          <a:xfrm>
            <a:off x="500034" y="1500174"/>
            <a:ext cx="8215370" cy="2246769"/>
          </a:xfrm>
          <a:prstGeom prst="rect">
            <a:avLst/>
          </a:prstGeom>
        </p:spPr>
        <p:txBody>
          <a:bodyPr wrap="square">
            <a:spAutoFit/>
          </a:bodyPr>
          <a:lstStyle/>
          <a:p>
            <a:pPr algn="just"/>
            <a:r>
              <a:rPr lang="it-IT" sz="2000" dirty="0" smtClean="0">
                <a:latin typeface="Times New Roman" pitchFamily="18" charset="0"/>
                <a:cs typeface="Times New Roman" pitchFamily="18" charset="0"/>
              </a:rPr>
              <a:t>La </a:t>
            </a:r>
            <a:r>
              <a:rPr lang="it-IT" sz="2000" b="1" dirty="0" smtClean="0">
                <a:latin typeface="Times New Roman" pitchFamily="18" charset="0"/>
                <a:cs typeface="Times New Roman" pitchFamily="18" charset="0"/>
              </a:rPr>
              <a:t>scintigrafia</a:t>
            </a:r>
            <a:r>
              <a:rPr lang="it-IT" sz="2000" dirty="0" smtClean="0">
                <a:latin typeface="Times New Roman" pitchFamily="18" charset="0"/>
                <a:cs typeface="Times New Roman" pitchFamily="18" charset="0"/>
              </a:rPr>
              <a:t> è un esame di medicina nucleare, che serve per diagnosticare alcune patologie, ottenuto mediante la somministrazione di un tracciante radioattivo che consente l'evidenziazione, a mezzo di particolari strumenti (</a:t>
            </a:r>
            <a:r>
              <a:rPr lang="it-IT" sz="2000" dirty="0" err="1" smtClean="0">
                <a:latin typeface="Times New Roman" pitchFamily="18" charset="0"/>
                <a:cs typeface="Times New Roman" pitchFamily="18" charset="0"/>
                <a:hlinkClick r:id="rId2" tooltip="Gamma camera"/>
              </a:rPr>
              <a:t>gammacamera</a:t>
            </a:r>
            <a:r>
              <a:rPr lang="it-IT" sz="2000" dirty="0" smtClean="0">
                <a:latin typeface="Times New Roman" pitchFamily="18" charset="0"/>
                <a:cs typeface="Times New Roman" pitchFamily="18" charset="0"/>
              </a:rPr>
              <a:t>), l'accumulo preferenziale del tracciante nel tessuto che si intende studiare. I traccianti utilizzati possono essere costituiti da soluzioni saline di radioisotopi o da specifici </a:t>
            </a:r>
            <a:r>
              <a:rPr lang="it-IT" sz="2000" dirty="0" err="1" smtClean="0">
                <a:latin typeface="Times New Roman" pitchFamily="18" charset="0"/>
                <a:cs typeface="Times New Roman" pitchFamily="18" charset="0"/>
              </a:rPr>
              <a:t>radiofarmaci</a:t>
            </a:r>
            <a:r>
              <a:rPr lang="it-IT" sz="2000" dirty="0" smtClean="0">
                <a:latin typeface="Times New Roman" pitchFamily="18" charset="0"/>
                <a:cs typeface="Times New Roman" pitchFamily="18" charset="0"/>
              </a:rPr>
              <a:t> costituiti da molecole farmacologicamente attive alle quali viene legato il radioisotopo.</a:t>
            </a:r>
            <a:endParaRPr lang="it-IT"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0"/>
            <a:ext cx="8229600" cy="1143000"/>
          </a:xfrm>
        </p:spPr>
        <p:txBody>
          <a:bodyPr/>
          <a:lstStyle/>
          <a:p>
            <a:r>
              <a:rPr lang="it-IT" b="1" dirty="0" smtClean="0"/>
              <a:t>Radioterapia</a:t>
            </a:r>
            <a:endParaRPr lang="it-IT" dirty="0"/>
          </a:p>
        </p:txBody>
      </p:sp>
      <p:sp>
        <p:nvSpPr>
          <p:cNvPr id="3" name="Segnaposto numero diapositiva 2"/>
          <p:cNvSpPr>
            <a:spLocks noGrp="1"/>
          </p:cNvSpPr>
          <p:nvPr>
            <p:ph type="sldNum" sz="quarter" idx="12"/>
          </p:nvPr>
        </p:nvSpPr>
        <p:spPr/>
        <p:txBody>
          <a:bodyPr/>
          <a:lstStyle/>
          <a:p>
            <a:fld id="{32A6B270-94C3-4F75-AF5C-D27B038054BC}" type="slidenum">
              <a:rPr lang="it-IT" smtClean="0"/>
              <a:pPr/>
              <a:t>21</a:t>
            </a:fld>
            <a:endParaRPr lang="it-IT" dirty="0"/>
          </a:p>
        </p:txBody>
      </p:sp>
      <p:sp>
        <p:nvSpPr>
          <p:cNvPr id="5" name="Rettangolo 4"/>
          <p:cNvSpPr/>
          <p:nvPr/>
        </p:nvSpPr>
        <p:spPr>
          <a:xfrm>
            <a:off x="428596" y="857232"/>
            <a:ext cx="8286808" cy="2585323"/>
          </a:xfrm>
          <a:prstGeom prst="rect">
            <a:avLst/>
          </a:prstGeom>
        </p:spPr>
        <p:txBody>
          <a:bodyPr wrap="square">
            <a:spAutoFit/>
          </a:bodyPr>
          <a:lstStyle/>
          <a:p>
            <a:pPr algn="just"/>
            <a:r>
              <a:rPr lang="it-IT" dirty="0" smtClean="0">
                <a:latin typeface="Times New Roman" pitchFamily="18" charset="0"/>
                <a:cs typeface="Times New Roman" pitchFamily="18" charset="0"/>
              </a:rPr>
              <a:t>La radioterapia si basa sul principio d'indirizzare la radiazione ionizzante sulle cellule cancerogene per danneggiarne il DNA. Le cellule sane dispongono di meccanismi atti a riparare i danni che possono avvenire sul loro DNA, ma nelle cellule cancerogene questi meccanismi sono molto meno efficienti. </a:t>
            </a:r>
          </a:p>
          <a:p>
            <a:pPr algn="just"/>
            <a:r>
              <a:rPr lang="it-IT" dirty="0" smtClean="0">
                <a:latin typeface="Times New Roman" pitchFamily="18" charset="0"/>
                <a:cs typeface="Times New Roman" pitchFamily="18" charset="0"/>
              </a:rPr>
              <a:t>La principale limitazione dell'uso di questa tecnica consiste nel fatto che le cellule di tumori solidi risultano essere in debito di ossigeno (questo stato viene chiamato di ipossia) e questo le rende tanto più resistenti alle radiazioni quanto minore è la presenza di ossigeno, perché l'ossigeno "fissa" i danni del DNA impedendo alla cellula di ripararli.</a:t>
            </a:r>
            <a:endParaRPr lang="it-IT" dirty="0">
              <a:latin typeface="Times New Roman" pitchFamily="18" charset="0"/>
              <a:cs typeface="Times New Roman" pitchFamily="18" charset="0"/>
            </a:endParaRPr>
          </a:p>
        </p:txBody>
      </p:sp>
      <p:sp>
        <p:nvSpPr>
          <p:cNvPr id="6" name="Rettangolo 5"/>
          <p:cNvSpPr/>
          <p:nvPr/>
        </p:nvSpPr>
        <p:spPr>
          <a:xfrm>
            <a:off x="357158" y="3622135"/>
            <a:ext cx="8501122" cy="2862322"/>
          </a:xfrm>
          <a:prstGeom prst="rect">
            <a:avLst/>
          </a:prstGeom>
          <a:solidFill>
            <a:schemeClr val="accent6">
              <a:lumMod val="20000"/>
              <a:lumOff val="80000"/>
            </a:schemeClr>
          </a:solidFill>
        </p:spPr>
        <p:txBody>
          <a:bodyPr wrap="square">
            <a:spAutoFit/>
          </a:bodyPr>
          <a:lstStyle/>
          <a:p>
            <a:pPr algn="just"/>
            <a:r>
              <a:rPr lang="it-IT" b="1" dirty="0" smtClean="0">
                <a:latin typeface="Times New Roman" pitchFamily="18" charset="0"/>
                <a:cs typeface="Times New Roman" pitchFamily="18" charset="0"/>
              </a:rPr>
              <a:t>Dosaggio</a:t>
            </a:r>
          </a:p>
          <a:p>
            <a:pPr algn="just"/>
            <a:r>
              <a:rPr lang="it-IT" dirty="0" smtClean="0">
                <a:latin typeface="Times New Roman" pitchFamily="18" charset="0"/>
                <a:cs typeface="Times New Roman" pitchFamily="18" charset="0"/>
              </a:rPr>
              <a:t>La somministrazione settimanale d'irradiazione non deve superare i 10 </a:t>
            </a:r>
            <a:r>
              <a:rPr lang="it-IT" dirty="0" err="1" smtClean="0">
                <a:latin typeface="Times New Roman" pitchFamily="18" charset="0"/>
                <a:cs typeface="Times New Roman" pitchFamily="18" charset="0"/>
                <a:hlinkClick r:id="rId2" tooltip="Gray (unità di misura)"/>
              </a:rPr>
              <a:t>Gray</a:t>
            </a:r>
            <a:r>
              <a:rPr lang="it-IT" dirty="0" smtClean="0">
                <a:latin typeface="Times New Roman" pitchFamily="18" charset="0"/>
                <a:cs typeface="Times New Roman" pitchFamily="18" charset="0"/>
                <a:hlinkClick r:id="rId2" tooltip="Gray (unità di misura)"/>
              </a:rPr>
              <a:t>.</a:t>
            </a:r>
          </a:p>
          <a:p>
            <a:pPr algn="just"/>
            <a:r>
              <a:rPr lang="it-IT" dirty="0" smtClean="0">
                <a:latin typeface="Times New Roman" pitchFamily="18" charset="0"/>
                <a:cs typeface="Times New Roman" pitchFamily="18" charset="0"/>
                <a:hlinkClick r:id="rId2" tooltip="Gray (unità di misura)"/>
              </a:rPr>
              <a:t> </a:t>
            </a:r>
            <a:r>
              <a:rPr lang="it-IT" dirty="0" smtClean="0">
                <a:latin typeface="Times New Roman" pitchFamily="18" charset="0"/>
                <a:cs typeface="Times New Roman" pitchFamily="18" charset="0"/>
              </a:rPr>
              <a:t>Generalmente l'irradiazione avviene quotidianamente (o per cicli settimanali) e la dose varia dal tipo di tumore, dall'affiancamento di questa terapia ad altre terapie quali la chemioterapia, l'intervento chirurgico o l'utilizzo di altri farmaci.</a:t>
            </a:r>
          </a:p>
          <a:p>
            <a:pPr algn="just"/>
            <a:endParaRPr lang="it-IT" dirty="0" smtClean="0">
              <a:latin typeface="Times New Roman" pitchFamily="18" charset="0"/>
              <a:cs typeface="Times New Roman" pitchFamily="18" charset="0"/>
            </a:endParaRPr>
          </a:p>
          <a:p>
            <a:pPr algn="just"/>
            <a:r>
              <a:rPr lang="it-IT" dirty="0" smtClean="0">
                <a:latin typeface="Times New Roman" pitchFamily="18" charset="0"/>
                <a:cs typeface="Times New Roman" pitchFamily="18" charset="0"/>
              </a:rPr>
              <a:t>Nei casi di trattamenti radicali (coi quali si vuole curare il tumore), la dose tipica fornita ai tumori epiteliali solidi varia in dai 50 ai 70 </a:t>
            </a:r>
            <a:r>
              <a:rPr lang="it-IT" dirty="0" err="1" smtClean="0">
                <a:latin typeface="Times New Roman" pitchFamily="18" charset="0"/>
                <a:cs typeface="Times New Roman" pitchFamily="18" charset="0"/>
              </a:rPr>
              <a:t>Gy</a:t>
            </a:r>
            <a:r>
              <a:rPr lang="it-IT" dirty="0" smtClean="0">
                <a:latin typeface="Times New Roman" pitchFamily="18" charset="0"/>
                <a:cs typeface="Times New Roman" pitchFamily="18" charset="0"/>
              </a:rPr>
              <a:t> </a:t>
            </a:r>
            <a:r>
              <a:rPr lang="it-IT" dirty="0" smtClean="0">
                <a:latin typeface="Times New Roman" pitchFamily="18" charset="0"/>
                <a:cs typeface="Times New Roman" pitchFamily="18" charset="0"/>
              </a:rPr>
              <a:t>o più, per i linfomi le dosi sono pari a 20 - 40 </a:t>
            </a:r>
            <a:r>
              <a:rPr lang="it-IT" dirty="0" err="1" smtClean="0">
                <a:latin typeface="Times New Roman" pitchFamily="18" charset="0"/>
                <a:cs typeface="Times New Roman" pitchFamily="18" charset="0"/>
              </a:rPr>
              <a:t>Gy</a:t>
            </a:r>
            <a:r>
              <a:rPr lang="it-IT" dirty="0" smtClean="0">
                <a:latin typeface="Times New Roman" pitchFamily="18" charset="0"/>
                <a:cs typeface="Times New Roman" pitchFamily="18" charset="0"/>
              </a:rPr>
              <a:t>, suddivisi in frazioni quotidiane (per gli adulti le dosi quotidiane possono essere di 1.8 - 2 </a:t>
            </a:r>
            <a:r>
              <a:rPr lang="it-IT" dirty="0" err="1" smtClean="0">
                <a:latin typeface="Times New Roman" pitchFamily="18" charset="0"/>
                <a:cs typeface="Times New Roman" pitchFamily="18" charset="0"/>
              </a:rPr>
              <a:t>Gy</a:t>
            </a:r>
            <a:r>
              <a:rPr lang="it-IT" dirty="0" smtClean="0">
                <a:latin typeface="Times New Roman" pitchFamily="18" charset="0"/>
                <a:cs typeface="Times New Roman" pitchFamily="18" charset="0"/>
              </a:rPr>
              <a:t> /giorno).</a:t>
            </a:r>
            <a:endParaRPr lang="it-IT"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3"/>
          <p:cNvSpPr>
            <a:spLocks noGrp="1"/>
          </p:cNvSpPr>
          <p:nvPr>
            <p:ph type="sldNum" sz="quarter" idx="12"/>
          </p:nvPr>
        </p:nvSpPr>
        <p:spPr/>
        <p:txBody>
          <a:bodyPr/>
          <a:lstStyle/>
          <a:p>
            <a:fld id="{87059E69-3ED1-45E4-B968-3949A8214D23}" type="slidenum">
              <a:rPr lang="it-IT"/>
              <a:pPr/>
              <a:t>22</a:t>
            </a:fld>
            <a:endParaRPr lang="it-IT"/>
          </a:p>
        </p:txBody>
      </p:sp>
      <p:sp>
        <p:nvSpPr>
          <p:cNvPr id="11266" name="Text Box 2"/>
          <p:cNvSpPr txBox="1">
            <a:spLocks noChangeArrowheads="1"/>
          </p:cNvSpPr>
          <p:nvPr/>
        </p:nvSpPr>
        <p:spPr bwMode="auto">
          <a:xfrm>
            <a:off x="323850" y="404813"/>
            <a:ext cx="8534430" cy="6186309"/>
          </a:xfrm>
          <a:prstGeom prst="rect">
            <a:avLst/>
          </a:prstGeom>
          <a:noFill/>
          <a:ln w="9525">
            <a:noFill/>
            <a:miter lim="800000"/>
            <a:headEnd/>
            <a:tailEnd/>
          </a:ln>
          <a:effectLst/>
        </p:spPr>
        <p:txBody>
          <a:bodyPr wrap="square">
            <a:spAutoFit/>
          </a:bodyPr>
          <a:lstStyle/>
          <a:p>
            <a:pPr algn="just">
              <a:spcBef>
                <a:spcPct val="50000"/>
              </a:spcBef>
            </a:pPr>
            <a:r>
              <a:rPr lang="it-IT" b="1" dirty="0">
                <a:solidFill>
                  <a:srgbClr val="FF3300"/>
                </a:solidFill>
                <a:latin typeface="Times New Roman" pitchFamily="18" charset="0"/>
                <a:cs typeface="Times New Roman" pitchFamily="18" charset="0"/>
              </a:rPr>
              <a:t>(2) Sorgenti associate con la produzione di energia nucleare</a:t>
            </a:r>
          </a:p>
          <a:p>
            <a:pPr algn="just">
              <a:spcBef>
                <a:spcPct val="50000"/>
              </a:spcBef>
            </a:pPr>
            <a:r>
              <a:rPr lang="it-IT" b="1" u="sng" dirty="0">
                <a:latin typeface="Times New Roman" pitchFamily="18" charset="0"/>
                <a:cs typeface="Times New Roman" pitchFamily="18" charset="0"/>
              </a:rPr>
              <a:t>Esplosioni nucleari sperimentali:</a:t>
            </a:r>
          </a:p>
          <a:p>
            <a:pPr algn="just">
              <a:spcBef>
                <a:spcPct val="50000"/>
              </a:spcBef>
            </a:pPr>
            <a:r>
              <a:rPr lang="it-IT" dirty="0">
                <a:latin typeface="Times New Roman" pitchFamily="18" charset="0"/>
                <a:cs typeface="Times New Roman" pitchFamily="18" charset="0"/>
              </a:rPr>
              <a:t>Dal 1945 (bomba di </a:t>
            </a:r>
            <a:r>
              <a:rPr lang="it-IT" dirty="0" err="1">
                <a:latin typeface="Times New Roman" pitchFamily="18" charset="0"/>
                <a:cs typeface="Times New Roman" pitchFamily="18" charset="0"/>
              </a:rPr>
              <a:t>Alamogordo</a:t>
            </a:r>
            <a:r>
              <a:rPr lang="it-IT" dirty="0">
                <a:latin typeface="Times New Roman" pitchFamily="18" charset="0"/>
                <a:cs typeface="Times New Roman" pitchFamily="18" charset="0"/>
              </a:rPr>
              <a:t>) al 1980 ci sono state 423 esplosioni che hanno esposto la popolazione mondiale alle radiazioni derivanti dal fall-out. I test nucleari sono stati messi al bando nel 1963 (non aderirono Francia e Cina). </a:t>
            </a:r>
          </a:p>
          <a:p>
            <a:pPr algn="just">
              <a:spcBef>
                <a:spcPct val="50000"/>
              </a:spcBef>
            </a:pPr>
            <a:r>
              <a:rPr lang="it-IT" dirty="0">
                <a:latin typeface="Times New Roman" pitchFamily="18" charset="0"/>
                <a:cs typeface="Times New Roman" pitchFamily="18" charset="0"/>
              </a:rPr>
              <a:t>Frammenti  radioattivi possono ricadere in luoghi relativamente vicini all’esplosione; altri rimangono nella troposfera e vengono trascinati dal vento per poi ricadere sulla terra, anche dopo un mese; altri, infine, spinti nella stratosfera rimangono per molti mesi per poi ricadere molto lentamente su tutta la terra. </a:t>
            </a:r>
          </a:p>
          <a:p>
            <a:pPr algn="just">
              <a:spcBef>
                <a:spcPct val="50000"/>
              </a:spcBef>
            </a:pPr>
            <a:r>
              <a:rPr lang="it-IT" dirty="0">
                <a:latin typeface="Times New Roman" pitchFamily="18" charset="0"/>
                <a:cs typeface="Times New Roman" pitchFamily="18" charset="0"/>
              </a:rPr>
              <a:t>Il </a:t>
            </a:r>
            <a:r>
              <a:rPr lang="it-IT" b="1" dirty="0">
                <a:latin typeface="Times New Roman" pitchFamily="18" charset="0"/>
                <a:cs typeface="Times New Roman" pitchFamily="18" charset="0"/>
              </a:rPr>
              <a:t>carbonio-14, il cesio-137 lo stronzio-90 e lo zirconio-95</a:t>
            </a:r>
            <a:r>
              <a:rPr lang="it-IT" dirty="0">
                <a:latin typeface="Times New Roman" pitchFamily="18" charset="0"/>
                <a:cs typeface="Times New Roman" pitchFamily="18" charset="0"/>
              </a:rPr>
              <a:t> contribuiscono in modo significativo all’equivalente di dose efficace collettivo, </a:t>
            </a:r>
            <a:r>
              <a:rPr lang="it-IT" b="1" u="sng" dirty="0">
                <a:latin typeface="Times New Roman" pitchFamily="18" charset="0"/>
                <a:cs typeface="Times New Roman" pitchFamily="18" charset="0"/>
              </a:rPr>
              <a:t>per ingestione</a:t>
            </a:r>
            <a:r>
              <a:rPr lang="it-IT" dirty="0">
                <a:latin typeface="Times New Roman" pitchFamily="18" charset="0"/>
                <a:cs typeface="Times New Roman" pitchFamily="18" charset="0"/>
              </a:rPr>
              <a:t> entrando nella catena alimentare ed </a:t>
            </a:r>
            <a:r>
              <a:rPr lang="it-IT" b="1" u="sng" dirty="0">
                <a:latin typeface="Times New Roman" pitchFamily="18" charset="0"/>
                <a:cs typeface="Times New Roman" pitchFamily="18" charset="0"/>
              </a:rPr>
              <a:t>irraggiamento esterno</a:t>
            </a:r>
            <a:r>
              <a:rPr lang="it-IT" dirty="0">
                <a:latin typeface="Times New Roman" pitchFamily="18" charset="0"/>
                <a:cs typeface="Times New Roman" pitchFamily="18" charset="0"/>
              </a:rPr>
              <a:t> da deposizione nel sottosuolo. </a:t>
            </a:r>
          </a:p>
          <a:p>
            <a:pPr algn="just">
              <a:spcBef>
                <a:spcPct val="50000"/>
              </a:spcBef>
            </a:pPr>
            <a:endParaRPr lang="it-IT" dirty="0">
              <a:latin typeface="Times New Roman" pitchFamily="18" charset="0"/>
              <a:cs typeface="Times New Roman" pitchFamily="18" charset="0"/>
            </a:endParaRPr>
          </a:p>
          <a:p>
            <a:pPr algn="just">
              <a:spcBef>
                <a:spcPct val="50000"/>
              </a:spcBef>
            </a:pPr>
            <a:r>
              <a:rPr lang="it-IT" dirty="0">
                <a:latin typeface="Times New Roman" pitchFamily="18" charset="0"/>
                <a:cs typeface="Times New Roman" pitchFamily="18" charset="0"/>
              </a:rPr>
              <a:t>Le dose annuali hanno avuto lo stesso andamento degli esperimenti con picchi tra gli anni ’58-’60 e ‘63-’64. Fino al 1963 la media collettiva ha raggiunto il 7 % della radiazione naturale; è diminuita fino al 2% nel 1966 ed </a:t>
            </a:r>
            <a:r>
              <a:rPr lang="it-IT" b="1" dirty="0">
                <a:latin typeface="Times New Roman" pitchFamily="18" charset="0"/>
                <a:cs typeface="Times New Roman" pitchFamily="18" charset="0"/>
              </a:rPr>
              <a:t>all’1%</a:t>
            </a:r>
            <a:r>
              <a:rPr lang="it-IT" dirty="0">
                <a:latin typeface="Times New Roman" pitchFamily="18" charset="0"/>
                <a:cs typeface="Times New Roman" pitchFamily="18" charset="0"/>
              </a:rPr>
              <a:t> agli inizi degli anni 80. </a:t>
            </a:r>
          </a:p>
          <a:p>
            <a:pPr algn="just">
              <a:spcBef>
                <a:spcPct val="50000"/>
              </a:spcBef>
            </a:pPr>
            <a:r>
              <a:rPr lang="it-IT" dirty="0">
                <a:latin typeface="Times New Roman" pitchFamily="18" charset="0"/>
                <a:cs typeface="Times New Roman" pitchFamily="18" charset="0"/>
              </a:rPr>
              <a:t>. </a:t>
            </a:r>
          </a:p>
          <a:p>
            <a:pPr algn="just">
              <a:spcBef>
                <a:spcPct val="50000"/>
              </a:spcBef>
            </a:pPr>
            <a:r>
              <a:rPr lang="it-IT"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egnaposto numero diapositiva 3"/>
          <p:cNvSpPr>
            <a:spLocks noGrp="1"/>
          </p:cNvSpPr>
          <p:nvPr>
            <p:ph type="sldNum" sz="quarter" idx="12"/>
          </p:nvPr>
        </p:nvSpPr>
        <p:spPr/>
        <p:txBody>
          <a:bodyPr/>
          <a:lstStyle/>
          <a:p>
            <a:fld id="{E71D9FFD-DAE0-4536-992B-37AA214C6E74}" type="slidenum">
              <a:rPr lang="it-IT"/>
              <a:pPr/>
              <a:t>23</a:t>
            </a:fld>
            <a:endParaRPr lang="it-IT"/>
          </a:p>
        </p:txBody>
      </p:sp>
      <p:sp>
        <p:nvSpPr>
          <p:cNvPr id="12292" name="Rectangle 4"/>
          <p:cNvSpPr>
            <a:spLocks noChangeArrowheads="1"/>
          </p:cNvSpPr>
          <p:nvPr/>
        </p:nvSpPr>
        <p:spPr bwMode="auto">
          <a:xfrm>
            <a:off x="214282" y="71414"/>
            <a:ext cx="8353425" cy="3416320"/>
          </a:xfrm>
          <a:prstGeom prst="rect">
            <a:avLst/>
          </a:prstGeom>
          <a:noFill/>
          <a:ln w="9525">
            <a:noFill/>
            <a:miter lim="800000"/>
            <a:headEnd/>
            <a:tailEnd/>
          </a:ln>
          <a:effectLst/>
        </p:spPr>
        <p:txBody>
          <a:bodyPr>
            <a:spAutoFit/>
          </a:bodyPr>
          <a:lstStyle/>
          <a:p>
            <a:pPr algn="just"/>
            <a:r>
              <a:rPr lang="it-IT" b="1" u="sng" dirty="0">
                <a:latin typeface="Times New Roman" pitchFamily="18" charset="0"/>
                <a:cs typeface="Times New Roman" pitchFamily="18" charset="0"/>
              </a:rPr>
              <a:t>Energia </a:t>
            </a:r>
            <a:r>
              <a:rPr lang="it-IT" b="1" u="sng" dirty="0" smtClean="0">
                <a:latin typeface="Times New Roman" pitchFamily="18" charset="0"/>
                <a:cs typeface="Times New Roman" pitchFamily="18" charset="0"/>
              </a:rPr>
              <a:t>Nucleare</a:t>
            </a:r>
          </a:p>
          <a:p>
            <a:pPr algn="just"/>
            <a:endParaRPr lang="it-IT" b="1" u="sng" dirty="0">
              <a:latin typeface="Times New Roman" pitchFamily="18" charset="0"/>
              <a:cs typeface="Times New Roman" pitchFamily="18" charset="0"/>
            </a:endParaRPr>
          </a:p>
          <a:p>
            <a:pPr algn="just"/>
            <a:r>
              <a:rPr lang="it-IT" dirty="0">
                <a:latin typeface="Times New Roman" pitchFamily="18" charset="0"/>
                <a:cs typeface="Times New Roman" pitchFamily="18" charset="0"/>
              </a:rPr>
              <a:t>È la sorgente di radiazione artificiale più discussa anche se al momento essa contribuisce solo in piccola parte all’esposizione dell’uomo. Per analizzare la potenziale esposizione da produzione di energia nucleare in condizione di esercizio, bisogna ripercorrere tutte le fasi del ciclo </a:t>
            </a:r>
            <a:r>
              <a:rPr lang="it-IT" dirty="0" smtClean="0">
                <a:latin typeface="Times New Roman" pitchFamily="18" charset="0"/>
                <a:cs typeface="Times New Roman" pitchFamily="18" charset="0"/>
              </a:rPr>
              <a:t>di </a:t>
            </a:r>
            <a:r>
              <a:rPr lang="it-IT" dirty="0">
                <a:latin typeface="Times New Roman" pitchFamily="18" charset="0"/>
                <a:cs typeface="Times New Roman" pitchFamily="18" charset="0"/>
              </a:rPr>
              <a:t>combustibile nucleare: scavo e trattamento del minerale uranifero, arricchimento isotopico dell’uranio in </a:t>
            </a:r>
            <a:r>
              <a:rPr lang="it-IT" baseline="30000" dirty="0">
                <a:latin typeface="Times New Roman" pitchFamily="18" charset="0"/>
                <a:cs typeface="Times New Roman" pitchFamily="18" charset="0"/>
              </a:rPr>
              <a:t>235</a:t>
            </a:r>
            <a:r>
              <a:rPr lang="it-IT" dirty="0">
                <a:latin typeface="Times New Roman" pitchFamily="18" charset="0"/>
                <a:cs typeface="Times New Roman" pitchFamily="18" charset="0"/>
              </a:rPr>
              <a:t>U, fabbricazione degli elementi di combustione, produzione di energia nei reattori, processi di </a:t>
            </a:r>
            <a:r>
              <a:rPr lang="it-IT" dirty="0" err="1" smtClean="0">
                <a:latin typeface="Times New Roman" pitchFamily="18" charset="0"/>
                <a:cs typeface="Times New Roman" pitchFamily="18" charset="0"/>
              </a:rPr>
              <a:t>ri-processamento</a:t>
            </a:r>
            <a:r>
              <a:rPr lang="it-IT" dirty="0" smtClean="0">
                <a:latin typeface="Times New Roman" pitchFamily="18" charset="0"/>
                <a:cs typeface="Times New Roman" pitchFamily="18" charset="0"/>
              </a:rPr>
              <a:t> </a:t>
            </a:r>
            <a:r>
              <a:rPr lang="it-IT" dirty="0">
                <a:latin typeface="Times New Roman" pitchFamily="18" charset="0"/>
                <a:cs typeface="Times New Roman" pitchFamily="18" charset="0"/>
              </a:rPr>
              <a:t>del combustibile, trasporto del materiale nucleare tra i vari impianti del ciclo, smaltimento dei rifiuti ed </a:t>
            </a:r>
            <a:r>
              <a:rPr lang="it-IT" dirty="0" smtClean="0">
                <a:latin typeface="Times New Roman" pitchFamily="18" charset="0"/>
                <a:cs typeface="Times New Roman" pitchFamily="18" charset="0"/>
              </a:rPr>
              <a:t>infine smantellamento </a:t>
            </a:r>
            <a:r>
              <a:rPr lang="it-IT" dirty="0">
                <a:latin typeface="Times New Roman" pitchFamily="18" charset="0"/>
                <a:cs typeface="Times New Roman" pitchFamily="18" charset="0"/>
              </a:rPr>
              <a:t>dell’impianto. Si può avere, inoltre, un’esposizione della popolazione su  scala sia </a:t>
            </a:r>
            <a:r>
              <a:rPr lang="it-IT" b="1" dirty="0">
                <a:latin typeface="Times New Roman" pitchFamily="18" charset="0"/>
                <a:cs typeface="Times New Roman" pitchFamily="18" charset="0"/>
              </a:rPr>
              <a:t>locale che globale</a:t>
            </a:r>
            <a:r>
              <a:rPr lang="it-IT" dirty="0">
                <a:latin typeface="Times New Roman" pitchFamily="18" charset="0"/>
                <a:cs typeface="Times New Roman" pitchFamily="18" charset="0"/>
              </a:rPr>
              <a:t>.    </a:t>
            </a:r>
          </a:p>
          <a:p>
            <a:pPr algn="just"/>
            <a:endParaRPr lang="it-IT" dirty="0">
              <a:latin typeface="Times New Roman" pitchFamily="18" charset="0"/>
              <a:cs typeface="Times New Roman" pitchFamily="18" charset="0"/>
            </a:endParaRPr>
          </a:p>
        </p:txBody>
      </p:sp>
      <p:graphicFrame>
        <p:nvGraphicFramePr>
          <p:cNvPr id="12343" name="Group 55"/>
          <p:cNvGraphicFramePr>
            <a:graphicFrameLocks noGrp="1"/>
          </p:cNvGraphicFramePr>
          <p:nvPr/>
        </p:nvGraphicFramePr>
        <p:xfrm>
          <a:off x="357190" y="3920830"/>
          <a:ext cx="4572000" cy="2486662"/>
        </p:xfrm>
        <a:graphic>
          <a:graphicData uri="http://schemas.openxmlformats.org/drawingml/2006/table">
            <a:tbl>
              <a:tblPr/>
              <a:tblGrid>
                <a:gridCol w="1643042"/>
                <a:gridCol w="1404958"/>
                <a:gridCol w="1524000"/>
              </a:tblGrid>
              <a:tr h="328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400" b="0" i="0" u="none" strike="noStrike" cap="none" normalizeH="0" baseline="0" dirty="0" smtClean="0">
                        <a:ln>
                          <a:noFill/>
                        </a:ln>
                        <a:solidFill>
                          <a:schemeClr val="tx1"/>
                        </a:solidFill>
                        <a:effectLst/>
                        <a:latin typeface="Albertus MT"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chemeClr val="tx1"/>
                          </a:solidFill>
                          <a:effectLst/>
                          <a:latin typeface="Albertus MT" pitchFamily="18" charset="0"/>
                        </a:rPr>
                        <a:t>Lavoratori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chemeClr val="tx1"/>
                          </a:solidFill>
                          <a:effectLst/>
                          <a:latin typeface="Albertus MT" pitchFamily="18" charset="0"/>
                        </a:rPr>
                        <a:t>Popolazione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chemeClr val="tx1"/>
                          </a:solidFill>
                          <a:effectLst/>
                          <a:latin typeface="Albertus MT" pitchFamily="18" charset="0"/>
                        </a:rPr>
                        <a:t>Estrazione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dirty="0" smtClean="0">
                          <a:ln>
                            <a:noFill/>
                          </a:ln>
                          <a:solidFill>
                            <a:schemeClr val="tx1"/>
                          </a:solidFill>
                          <a:effectLst/>
                          <a:latin typeface="Albertus MT" pitchFamily="18" charset="0"/>
                        </a:rPr>
                        <a:t>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Albertus MT" pitchFamily="18" charset="0"/>
                        </a:rPr>
                        <a:t>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chemeClr val="tx1"/>
                          </a:solidFill>
                          <a:effectLst/>
                          <a:latin typeface="Albertus MT" pitchFamily="18" charset="0"/>
                        </a:rPr>
                        <a:t>Lavorazione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Albertus MT" pitchFamily="18"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dirty="0" smtClean="0">
                          <a:ln>
                            <a:noFill/>
                          </a:ln>
                          <a:solidFill>
                            <a:schemeClr val="tx1"/>
                          </a:solidFill>
                          <a:effectLst/>
                          <a:latin typeface="Albertus MT" pitchFamily="18" charset="0"/>
                        </a:rPr>
                        <a:t>0.04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chemeClr val="tx1"/>
                          </a:solidFill>
                          <a:effectLst/>
                          <a:latin typeface="Albertus MT" pitchFamily="18" charset="0"/>
                        </a:rPr>
                        <a:t>Produzione Combustibile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Albertus MT"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dirty="0" smtClean="0">
                          <a:ln>
                            <a:noFill/>
                          </a:ln>
                          <a:solidFill>
                            <a:schemeClr val="tx1"/>
                          </a:solidFill>
                          <a:effectLst/>
                          <a:latin typeface="Albertus MT" pitchFamily="18" charset="0"/>
                        </a:rPr>
                        <a:t>0.002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chemeClr val="tx1"/>
                          </a:solidFill>
                          <a:effectLst/>
                          <a:latin typeface="Albertus MT" pitchFamily="18" charset="0"/>
                        </a:rPr>
                        <a:t>Reattori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Albertus MT"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Albertus MT" pitchFamily="18"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chemeClr val="tx1"/>
                          </a:solidFill>
                          <a:effectLst/>
                          <a:latin typeface="Albertus MT" pitchFamily="18" charset="0"/>
                        </a:rPr>
                        <a:t>Riprocessamento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Albertus MT"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Albertus MT"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chemeClr val="tx1"/>
                          </a:solidFill>
                          <a:effectLst/>
                          <a:latin typeface="Albertus MT" pitchFamily="18" charset="0"/>
                        </a:rPr>
                        <a:t>Smaltimento rifiuti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Albertus MT"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dirty="0" smtClean="0">
                          <a:ln>
                            <a:noFill/>
                          </a:ln>
                          <a:solidFill>
                            <a:schemeClr val="tx1"/>
                          </a:solidFill>
                          <a:effectLst/>
                          <a:latin typeface="Albertus MT"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44" name="Text Box 56"/>
          <p:cNvSpPr txBox="1">
            <a:spLocks noChangeArrowheads="1"/>
          </p:cNvSpPr>
          <p:nvPr/>
        </p:nvSpPr>
        <p:spPr bwMode="auto">
          <a:xfrm>
            <a:off x="285720" y="3211297"/>
            <a:ext cx="8286808" cy="646331"/>
          </a:xfrm>
          <a:prstGeom prst="rect">
            <a:avLst/>
          </a:prstGeom>
          <a:noFill/>
          <a:ln w="9525">
            <a:noFill/>
            <a:miter lim="800000"/>
            <a:headEnd/>
            <a:tailEnd/>
          </a:ln>
          <a:effectLst/>
        </p:spPr>
        <p:txBody>
          <a:bodyPr wrap="square">
            <a:spAutoFit/>
          </a:bodyPr>
          <a:lstStyle/>
          <a:p>
            <a:pPr algn="just">
              <a:spcBef>
                <a:spcPct val="50000"/>
              </a:spcBef>
            </a:pPr>
            <a:r>
              <a:rPr lang="it-IT" i="1" dirty="0">
                <a:latin typeface="Times New Roman" pitchFamily="18" charset="0"/>
                <a:cs typeface="Times New Roman" pitchFamily="18" charset="0"/>
              </a:rPr>
              <a:t>Equivalenti di </a:t>
            </a:r>
            <a:r>
              <a:rPr lang="it-IT" b="1" i="1" dirty="0">
                <a:latin typeface="Times New Roman" pitchFamily="18" charset="0"/>
                <a:cs typeface="Times New Roman" pitchFamily="18" charset="0"/>
              </a:rPr>
              <a:t>dose efficace collettive</a:t>
            </a:r>
            <a:r>
              <a:rPr lang="it-IT" i="1" dirty="0">
                <a:latin typeface="Times New Roman" pitchFamily="18" charset="0"/>
                <a:cs typeface="Times New Roman" pitchFamily="18" charset="0"/>
              </a:rPr>
              <a:t> impegnate in man Sv per </a:t>
            </a:r>
            <a:r>
              <a:rPr lang="it-IT" i="1" dirty="0" err="1">
                <a:latin typeface="Times New Roman" pitchFamily="18" charset="0"/>
                <a:cs typeface="Times New Roman" pitchFamily="18" charset="0"/>
              </a:rPr>
              <a:t>gigawatt-anno</a:t>
            </a:r>
            <a:r>
              <a:rPr lang="it-IT" i="1" dirty="0">
                <a:latin typeface="Times New Roman" pitchFamily="18" charset="0"/>
                <a:cs typeface="Times New Roman" pitchFamily="18" charset="0"/>
              </a:rPr>
              <a:t> di elettricità generata</a:t>
            </a:r>
          </a:p>
        </p:txBody>
      </p:sp>
      <p:sp>
        <p:nvSpPr>
          <p:cNvPr id="12345" name="Text Box 57"/>
          <p:cNvSpPr txBox="1">
            <a:spLocks noChangeArrowheads="1"/>
          </p:cNvSpPr>
          <p:nvPr/>
        </p:nvSpPr>
        <p:spPr bwMode="auto">
          <a:xfrm>
            <a:off x="5143504" y="4502546"/>
            <a:ext cx="3643338" cy="1569660"/>
          </a:xfrm>
          <a:prstGeom prst="rect">
            <a:avLst/>
          </a:prstGeom>
          <a:noFill/>
          <a:ln w="28575">
            <a:solidFill>
              <a:schemeClr val="accent2"/>
            </a:solidFill>
            <a:miter lim="800000"/>
            <a:headEnd/>
            <a:tailEnd/>
          </a:ln>
          <a:effectLst/>
        </p:spPr>
        <p:txBody>
          <a:bodyPr wrap="square">
            <a:spAutoFit/>
          </a:bodyPr>
          <a:lstStyle/>
          <a:p>
            <a:pPr algn="just">
              <a:spcBef>
                <a:spcPct val="50000"/>
              </a:spcBef>
            </a:pPr>
            <a:r>
              <a:rPr lang="it-IT" sz="1600" dirty="0">
                <a:latin typeface="Albertus MT" pitchFamily="18" charset="0"/>
              </a:rPr>
              <a:t>Nel 1980 la </a:t>
            </a:r>
            <a:r>
              <a:rPr lang="it-IT" sz="1600" b="1" dirty="0">
                <a:latin typeface="Albertus MT" pitchFamily="18" charset="0"/>
              </a:rPr>
              <a:t>dose efficace collettiva annuale</a:t>
            </a:r>
            <a:r>
              <a:rPr lang="it-IT" sz="1600" dirty="0">
                <a:latin typeface="Albertus MT" pitchFamily="18" charset="0"/>
              </a:rPr>
              <a:t> associata all’intero ciclo combustibile nucleare è stata di circa 500 </a:t>
            </a:r>
            <a:r>
              <a:rPr lang="it-IT" sz="1600" dirty="0" err="1">
                <a:latin typeface="Albertus MT" pitchFamily="18" charset="0"/>
              </a:rPr>
              <a:t>manSv</a:t>
            </a:r>
            <a:r>
              <a:rPr lang="it-IT" sz="1600" dirty="0">
                <a:latin typeface="Albertus MT" pitchFamily="18" charset="0"/>
              </a:rPr>
              <a:t>, costituendo quindi una piccola frazione rispetto alla radiazione naturale.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32A6B270-94C3-4F75-AF5C-D27B038054BC}" type="slidenum">
              <a:rPr lang="it-IT" smtClean="0"/>
              <a:pPr/>
              <a:t>24</a:t>
            </a:fld>
            <a:endParaRPr lang="it-IT"/>
          </a:p>
        </p:txBody>
      </p:sp>
      <p:graphicFrame>
        <p:nvGraphicFramePr>
          <p:cNvPr id="5" name="Group 31"/>
          <p:cNvGraphicFramePr>
            <a:graphicFrameLocks noGrp="1"/>
          </p:cNvGraphicFramePr>
          <p:nvPr/>
        </p:nvGraphicFramePr>
        <p:xfrm>
          <a:off x="1142976" y="2357430"/>
          <a:ext cx="6096000" cy="1730375"/>
        </p:xfrm>
        <a:graphic>
          <a:graphicData uri="http://schemas.openxmlformats.org/drawingml/2006/table">
            <a:tbl>
              <a:tblPr/>
              <a:tblGrid>
                <a:gridCol w="2665412"/>
                <a:gridCol w="3430588"/>
              </a:tblGrid>
              <a:tr h="346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dirty="0" smtClean="0">
                          <a:ln>
                            <a:noFill/>
                          </a:ln>
                          <a:solidFill>
                            <a:schemeClr val="tx1"/>
                          </a:solidFill>
                          <a:effectLst/>
                          <a:latin typeface="Albertus MT" pitchFamily="18" charset="0"/>
                        </a:rPr>
                        <a:t>Sorgente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smtClean="0">
                          <a:ln>
                            <a:noFill/>
                          </a:ln>
                          <a:solidFill>
                            <a:schemeClr val="tx1"/>
                          </a:solidFill>
                          <a:effectLst/>
                          <a:latin typeface="Albertus MT" pitchFamily="18" charset="0"/>
                        </a:rPr>
                        <a:t>mSv/anno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smtClean="0">
                          <a:ln>
                            <a:noFill/>
                          </a:ln>
                          <a:solidFill>
                            <a:schemeClr val="tx1"/>
                          </a:solidFill>
                          <a:effectLst/>
                          <a:latin typeface="Albertus MT" pitchFamily="18" charset="0"/>
                        </a:rPr>
                        <a:t>Fondo Naturale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smtClean="0">
                          <a:ln>
                            <a:noFill/>
                          </a:ln>
                          <a:solidFill>
                            <a:schemeClr val="tx1"/>
                          </a:solidFill>
                          <a:effectLst/>
                          <a:latin typeface="Albertus MT" pitchFamily="18"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smtClean="0">
                          <a:ln>
                            <a:noFill/>
                          </a:ln>
                          <a:solidFill>
                            <a:schemeClr val="tx1"/>
                          </a:solidFill>
                          <a:effectLst/>
                          <a:latin typeface="Albertus MT" pitchFamily="18" charset="0"/>
                        </a:rPr>
                        <a:t>Applicazioni Mediche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dirty="0" smtClean="0">
                          <a:ln>
                            <a:noFill/>
                          </a:ln>
                          <a:solidFill>
                            <a:schemeClr val="tx1"/>
                          </a:solidFill>
                          <a:effectLst/>
                          <a:latin typeface="Albertus MT" pitchFamily="18" charset="0"/>
                        </a:rPr>
                        <a:t>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smtClean="0">
                          <a:ln>
                            <a:noFill/>
                          </a:ln>
                          <a:solidFill>
                            <a:schemeClr val="tx1"/>
                          </a:solidFill>
                          <a:effectLst/>
                          <a:latin typeface="Albertus MT" pitchFamily="18" charset="0"/>
                        </a:rPr>
                        <a:t>Sorgenti varie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dirty="0" smtClean="0">
                          <a:ln>
                            <a:noFill/>
                          </a:ln>
                          <a:solidFill>
                            <a:schemeClr val="tx1"/>
                          </a:solidFill>
                          <a:effectLst/>
                          <a:latin typeface="Albertus MT" pitchFamily="18"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smtClean="0">
                          <a:ln>
                            <a:noFill/>
                          </a:ln>
                          <a:solidFill>
                            <a:schemeClr val="tx1"/>
                          </a:solidFill>
                          <a:effectLst/>
                          <a:latin typeface="Albertus MT" pitchFamily="18" charset="0"/>
                        </a:rPr>
                        <a:t>TOTALE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dirty="0" smtClean="0">
                          <a:ln>
                            <a:noFill/>
                          </a:ln>
                          <a:solidFill>
                            <a:schemeClr val="tx1"/>
                          </a:solidFill>
                          <a:effectLst/>
                          <a:latin typeface="Albertus MT" pitchFamily="18"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 Box 25"/>
          <p:cNvSpPr txBox="1">
            <a:spLocks noChangeArrowheads="1"/>
          </p:cNvSpPr>
          <p:nvPr/>
        </p:nvSpPr>
        <p:spPr bwMode="auto">
          <a:xfrm>
            <a:off x="714348" y="214290"/>
            <a:ext cx="7416800" cy="1077218"/>
          </a:xfrm>
          <a:prstGeom prst="rect">
            <a:avLst/>
          </a:prstGeom>
          <a:noFill/>
          <a:ln w="9525">
            <a:noFill/>
            <a:miter lim="800000"/>
            <a:headEnd/>
            <a:tailEnd/>
          </a:ln>
          <a:effectLst/>
        </p:spPr>
        <p:txBody>
          <a:bodyPr>
            <a:spAutoFit/>
          </a:bodyPr>
          <a:lstStyle/>
          <a:p>
            <a:pPr>
              <a:spcBef>
                <a:spcPct val="50000"/>
              </a:spcBef>
            </a:pPr>
            <a:r>
              <a:rPr lang="it-IT" sz="3200" b="1" dirty="0">
                <a:solidFill>
                  <a:srgbClr val="FF0000"/>
                </a:solidFill>
              </a:rPr>
              <a:t>Equivalente di dose efficace annuale ricevuto dall’italiano medio</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numero diapositiva 2"/>
          <p:cNvSpPr>
            <a:spLocks noGrp="1"/>
          </p:cNvSpPr>
          <p:nvPr>
            <p:ph type="sldNum" sz="quarter" idx="12"/>
          </p:nvPr>
        </p:nvSpPr>
        <p:spPr/>
        <p:txBody>
          <a:bodyPr/>
          <a:lstStyle/>
          <a:p>
            <a:fld id="{32A6B270-94C3-4F75-AF5C-D27B038054BC}" type="slidenum">
              <a:rPr lang="it-IT" smtClean="0"/>
              <a:pPr/>
              <a:t>25</a:t>
            </a:fld>
            <a:endParaRPr lang="it-IT"/>
          </a:p>
        </p:txBody>
      </p:sp>
      <p:pic>
        <p:nvPicPr>
          <p:cNvPr id="4" name="Picture 32" descr="0"/>
          <p:cNvPicPr>
            <a:picLocks noChangeAspect="1" noChangeArrowheads="1"/>
          </p:cNvPicPr>
          <p:nvPr/>
        </p:nvPicPr>
        <p:blipFill>
          <a:blip r:embed="rId2" cstate="print"/>
          <a:srcRect l="25860" t="56033" r="26894"/>
          <a:stretch>
            <a:fillRect/>
          </a:stretch>
        </p:blipFill>
        <p:spPr bwMode="auto">
          <a:xfrm>
            <a:off x="928662" y="1785926"/>
            <a:ext cx="6500858" cy="443833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32A6B270-94C3-4F75-AF5C-D27B038054BC}" type="slidenum">
              <a:rPr lang="it-IT" smtClean="0"/>
              <a:pPr/>
              <a:t>3</a:t>
            </a:fld>
            <a:endParaRPr lang="it-IT"/>
          </a:p>
        </p:txBody>
      </p:sp>
      <p:sp>
        <p:nvSpPr>
          <p:cNvPr id="4" name="Text Box 4"/>
          <p:cNvSpPr txBox="1">
            <a:spLocks noChangeArrowheads="1"/>
          </p:cNvSpPr>
          <p:nvPr/>
        </p:nvSpPr>
        <p:spPr bwMode="auto">
          <a:xfrm>
            <a:off x="428596" y="1857364"/>
            <a:ext cx="6215106" cy="406400"/>
          </a:xfrm>
          <a:prstGeom prst="rect">
            <a:avLst/>
          </a:prstGeom>
          <a:noFill/>
          <a:ln w="9525">
            <a:solidFill>
              <a:srgbClr val="FF3300"/>
            </a:solidFill>
            <a:miter lim="800000"/>
            <a:headEnd/>
            <a:tailEnd/>
          </a:ln>
          <a:effectLst/>
        </p:spPr>
        <p:txBody>
          <a:bodyPr wrap="square">
            <a:spAutoFit/>
          </a:bodyPr>
          <a:lstStyle/>
          <a:p>
            <a:pPr algn="just">
              <a:spcBef>
                <a:spcPct val="50000"/>
              </a:spcBef>
            </a:pPr>
            <a:r>
              <a:rPr lang="it-IT" sz="2000" b="1" dirty="0">
                <a:solidFill>
                  <a:srgbClr val="FF3300"/>
                </a:solidFill>
                <a:latin typeface="Times New Roman" pitchFamily="18" charset="0"/>
                <a:cs typeface="Times New Roman" pitchFamily="18" charset="0"/>
              </a:rPr>
              <a:t>(3) Radiazione terrestre: irradiazione interna</a:t>
            </a:r>
          </a:p>
        </p:txBody>
      </p:sp>
      <p:sp>
        <p:nvSpPr>
          <p:cNvPr id="5" name="Text Box 9"/>
          <p:cNvSpPr txBox="1">
            <a:spLocks noChangeArrowheads="1"/>
          </p:cNvSpPr>
          <p:nvPr/>
        </p:nvSpPr>
        <p:spPr bwMode="auto">
          <a:xfrm>
            <a:off x="211108" y="2505064"/>
            <a:ext cx="8459788" cy="2092881"/>
          </a:xfrm>
          <a:prstGeom prst="rect">
            <a:avLst/>
          </a:prstGeom>
          <a:noFill/>
          <a:ln w="9525">
            <a:noFill/>
            <a:miter lim="800000"/>
            <a:headEnd/>
            <a:tailEnd/>
          </a:ln>
          <a:effectLst/>
        </p:spPr>
        <p:txBody>
          <a:bodyPr>
            <a:spAutoFit/>
          </a:bodyPr>
          <a:lstStyle/>
          <a:p>
            <a:pPr algn="just">
              <a:spcBef>
                <a:spcPct val="50000"/>
              </a:spcBef>
            </a:pPr>
            <a:r>
              <a:rPr lang="it-IT" sz="2000" dirty="0">
                <a:latin typeface="Times New Roman" pitchFamily="18" charset="0"/>
                <a:cs typeface="Times New Roman" pitchFamily="18" charset="0"/>
              </a:rPr>
              <a:t>In media si ricevono un equivalente di dose efficace di circa </a:t>
            </a:r>
            <a:r>
              <a:rPr lang="it-IT" sz="2000" b="1" dirty="0">
                <a:solidFill>
                  <a:srgbClr val="FF3300"/>
                </a:solidFill>
                <a:latin typeface="Times New Roman" pitchFamily="18" charset="0"/>
                <a:cs typeface="Times New Roman" pitchFamily="18" charset="0"/>
              </a:rPr>
              <a:t>180 </a:t>
            </a:r>
            <a:r>
              <a:rPr lang="it-IT" sz="2000" b="1" dirty="0" err="1">
                <a:solidFill>
                  <a:srgbClr val="FF3300"/>
                </a:solidFill>
                <a:latin typeface="Symbol" pitchFamily="18" charset="2"/>
                <a:cs typeface="Times New Roman" pitchFamily="18" charset="0"/>
              </a:rPr>
              <a:t>m</a:t>
            </a:r>
            <a:r>
              <a:rPr lang="it-IT" sz="2000" b="1" dirty="0" err="1">
                <a:solidFill>
                  <a:srgbClr val="FF3300"/>
                </a:solidFill>
                <a:latin typeface="Times New Roman" pitchFamily="18" charset="0"/>
                <a:cs typeface="Times New Roman" pitchFamily="18" charset="0"/>
              </a:rPr>
              <a:t>Sv</a:t>
            </a:r>
            <a:r>
              <a:rPr lang="it-IT" sz="2000" b="1" dirty="0">
                <a:solidFill>
                  <a:srgbClr val="FF3300"/>
                </a:solidFill>
                <a:latin typeface="Times New Roman" pitchFamily="18" charset="0"/>
                <a:cs typeface="Times New Roman" pitchFamily="18" charset="0"/>
              </a:rPr>
              <a:t>/anno</a:t>
            </a:r>
            <a:r>
              <a:rPr lang="it-IT" sz="2000" dirty="0">
                <a:latin typeface="Times New Roman" pitchFamily="18" charset="0"/>
                <a:cs typeface="Times New Roman" pitchFamily="18" charset="0"/>
              </a:rPr>
              <a:t> dal </a:t>
            </a:r>
            <a:r>
              <a:rPr lang="it-IT" sz="2000" b="1" dirty="0">
                <a:latin typeface="Times New Roman" pitchFamily="18" charset="0"/>
                <a:cs typeface="Times New Roman" pitchFamily="18" charset="0"/>
              </a:rPr>
              <a:t>potassio-40</a:t>
            </a:r>
            <a:r>
              <a:rPr lang="it-IT" sz="2000" dirty="0">
                <a:latin typeface="Times New Roman" pitchFamily="18" charset="0"/>
                <a:cs typeface="Times New Roman" pitchFamily="18" charset="0"/>
              </a:rPr>
              <a:t> essenzialmente attraverso il cibo. </a:t>
            </a:r>
            <a:r>
              <a:rPr lang="it-IT" sz="2000" b="1" dirty="0">
                <a:latin typeface="Times New Roman" pitchFamily="18" charset="0"/>
                <a:cs typeface="Times New Roman" pitchFamily="18" charset="0"/>
              </a:rPr>
              <a:t>Piombo-210</a:t>
            </a:r>
            <a:r>
              <a:rPr lang="it-IT" sz="2000" dirty="0">
                <a:latin typeface="Times New Roman" pitchFamily="18" charset="0"/>
                <a:cs typeface="Times New Roman" pitchFamily="18" charset="0"/>
              </a:rPr>
              <a:t> e </a:t>
            </a:r>
            <a:r>
              <a:rPr lang="it-IT" sz="2000" b="1" dirty="0">
                <a:latin typeface="Times New Roman" pitchFamily="18" charset="0"/>
                <a:cs typeface="Times New Roman" pitchFamily="18" charset="0"/>
              </a:rPr>
              <a:t>polonio-210</a:t>
            </a:r>
            <a:r>
              <a:rPr lang="it-IT" sz="2000" dirty="0">
                <a:latin typeface="Times New Roman" pitchFamily="18" charset="0"/>
                <a:cs typeface="Times New Roman" pitchFamily="18" charset="0"/>
              </a:rPr>
              <a:t> si concentrano nel pesce e molluschi. </a:t>
            </a:r>
          </a:p>
          <a:p>
            <a:pPr algn="just">
              <a:spcBef>
                <a:spcPct val="50000"/>
              </a:spcBef>
            </a:pPr>
            <a:r>
              <a:rPr lang="it-IT" sz="2000" dirty="0">
                <a:latin typeface="Times New Roman" pitchFamily="18" charset="0"/>
                <a:cs typeface="Times New Roman" pitchFamily="18" charset="0"/>
              </a:rPr>
              <a:t>Attraverso una complessa catena alimentare (ad esempio bacini sotterranei – suolo da </a:t>
            </a:r>
            <a:r>
              <a:rPr lang="it-IT" sz="2000" dirty="0" err="1">
                <a:latin typeface="Times New Roman" pitchFamily="18" charset="0"/>
                <a:cs typeface="Times New Roman" pitchFamily="18" charset="0"/>
              </a:rPr>
              <a:t>pascolo-latte-uomo</a:t>
            </a:r>
            <a:r>
              <a:rPr lang="it-IT" sz="2000" dirty="0">
                <a:latin typeface="Times New Roman" pitchFamily="18" charset="0"/>
                <a:cs typeface="Times New Roman" pitchFamily="18" charset="0"/>
              </a:rPr>
              <a:t>) entrano nel corpo umano sostanze radioattive quali il </a:t>
            </a:r>
            <a:r>
              <a:rPr lang="it-IT" sz="2000" b="1" dirty="0">
                <a:latin typeface="Times New Roman" pitchFamily="18" charset="0"/>
                <a:cs typeface="Times New Roman" pitchFamily="18" charset="0"/>
              </a:rPr>
              <a:t>Ra-226, il Ra-228 ed il C-14</a:t>
            </a:r>
            <a:r>
              <a:rPr lang="it-IT" sz="2000" dirty="0">
                <a:latin typeface="Times New Roman" pitchFamily="18" charset="0"/>
                <a:cs typeface="Times New Roman" pitchFamily="18" charset="0"/>
              </a:rPr>
              <a:t>. </a:t>
            </a:r>
          </a:p>
        </p:txBody>
      </p:sp>
      <p:sp>
        <p:nvSpPr>
          <p:cNvPr id="6" name="Text Box 2"/>
          <p:cNvSpPr txBox="1">
            <a:spLocks noChangeArrowheads="1"/>
          </p:cNvSpPr>
          <p:nvPr/>
        </p:nvSpPr>
        <p:spPr bwMode="auto">
          <a:xfrm>
            <a:off x="684213" y="188913"/>
            <a:ext cx="7775575" cy="457200"/>
          </a:xfrm>
          <a:prstGeom prst="rect">
            <a:avLst/>
          </a:prstGeom>
          <a:noFill/>
          <a:ln w="9525">
            <a:noFill/>
            <a:miter lim="800000"/>
            <a:headEnd/>
            <a:tailEnd/>
          </a:ln>
          <a:effectLst/>
        </p:spPr>
        <p:txBody>
          <a:bodyPr>
            <a:spAutoFit/>
          </a:bodyPr>
          <a:lstStyle/>
          <a:p>
            <a:pPr algn="just">
              <a:spcBef>
                <a:spcPct val="50000"/>
              </a:spcBef>
            </a:pPr>
            <a:r>
              <a:rPr lang="it-IT" sz="2400" b="1" i="1" u="sng" dirty="0">
                <a:solidFill>
                  <a:srgbClr val="FF3300"/>
                </a:solidFill>
                <a:latin typeface="Albertus MT" pitchFamily="18" charset="0"/>
              </a:rPr>
              <a:t>Sorgenti naturali: il fondo naturale di radiazioni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egnaposto numero diapositiva 3"/>
          <p:cNvSpPr>
            <a:spLocks noGrp="1"/>
          </p:cNvSpPr>
          <p:nvPr>
            <p:ph type="sldNum" sz="quarter" idx="12"/>
          </p:nvPr>
        </p:nvSpPr>
        <p:spPr/>
        <p:txBody>
          <a:bodyPr/>
          <a:lstStyle/>
          <a:p>
            <a:fld id="{D56887DD-14D3-4FB3-A0D1-70B73B315F7D}" type="slidenum">
              <a:rPr lang="it-IT"/>
              <a:pPr/>
              <a:t>4</a:t>
            </a:fld>
            <a:endParaRPr lang="it-IT"/>
          </a:p>
        </p:txBody>
      </p:sp>
      <p:sp>
        <p:nvSpPr>
          <p:cNvPr id="6146" name="Text Box 2"/>
          <p:cNvSpPr txBox="1">
            <a:spLocks noChangeArrowheads="1"/>
          </p:cNvSpPr>
          <p:nvPr/>
        </p:nvSpPr>
        <p:spPr bwMode="auto">
          <a:xfrm>
            <a:off x="214282" y="928670"/>
            <a:ext cx="8572560" cy="1015663"/>
          </a:xfrm>
          <a:prstGeom prst="rect">
            <a:avLst/>
          </a:prstGeom>
          <a:noFill/>
          <a:ln w="9525">
            <a:noFill/>
            <a:miter lim="800000"/>
            <a:headEnd/>
            <a:tailEnd/>
          </a:ln>
          <a:effectLst/>
        </p:spPr>
        <p:txBody>
          <a:bodyPr wrap="square">
            <a:spAutoFit/>
          </a:bodyPr>
          <a:lstStyle/>
          <a:p>
            <a:pPr algn="just">
              <a:spcBef>
                <a:spcPct val="50000"/>
              </a:spcBef>
            </a:pPr>
            <a:r>
              <a:rPr lang="it-IT" sz="2000" dirty="0">
                <a:latin typeface="Times New Roman" pitchFamily="18" charset="0"/>
                <a:cs typeface="Times New Roman" pitchFamily="18" charset="0"/>
              </a:rPr>
              <a:t>La qualità dell’aria nell’interno degli edifici rappresenta un problema di sanità pubblica di notevole rilevanza: la popolazione di paesi industrializzati trascorre infatti l’80-90 % del tempo in ambienti chiusi. </a:t>
            </a:r>
          </a:p>
        </p:txBody>
      </p:sp>
      <p:sp>
        <p:nvSpPr>
          <p:cNvPr id="6147" name="Text Box 3"/>
          <p:cNvSpPr txBox="1">
            <a:spLocks noChangeArrowheads="1"/>
          </p:cNvSpPr>
          <p:nvPr/>
        </p:nvSpPr>
        <p:spPr bwMode="auto">
          <a:xfrm>
            <a:off x="539750" y="260350"/>
            <a:ext cx="2087563" cy="466725"/>
          </a:xfrm>
          <a:prstGeom prst="rect">
            <a:avLst/>
          </a:prstGeom>
          <a:noFill/>
          <a:ln w="9525">
            <a:solidFill>
              <a:srgbClr val="FF3300"/>
            </a:solidFill>
            <a:miter lim="800000"/>
            <a:headEnd/>
            <a:tailEnd/>
          </a:ln>
          <a:effectLst/>
        </p:spPr>
        <p:txBody>
          <a:bodyPr>
            <a:spAutoFit/>
          </a:bodyPr>
          <a:lstStyle/>
          <a:p>
            <a:pPr algn="just">
              <a:spcBef>
                <a:spcPct val="50000"/>
              </a:spcBef>
            </a:pPr>
            <a:r>
              <a:rPr lang="it-IT" sz="2400" b="1">
                <a:solidFill>
                  <a:srgbClr val="FF3300"/>
                </a:solidFill>
                <a:latin typeface="Albertus MT" pitchFamily="18" charset="0"/>
              </a:rPr>
              <a:t>(4) Il radon </a:t>
            </a:r>
          </a:p>
        </p:txBody>
      </p:sp>
      <p:graphicFrame>
        <p:nvGraphicFramePr>
          <p:cNvPr id="6211" name="Group 67"/>
          <p:cNvGraphicFramePr>
            <a:graphicFrameLocks noGrp="1"/>
          </p:cNvGraphicFramePr>
          <p:nvPr/>
        </p:nvGraphicFramePr>
        <p:xfrm>
          <a:off x="611188" y="4724400"/>
          <a:ext cx="7488237" cy="1805623"/>
        </p:xfrm>
        <a:graphic>
          <a:graphicData uri="http://schemas.openxmlformats.org/drawingml/2006/table">
            <a:tbl>
              <a:tblPr/>
              <a:tblGrid>
                <a:gridCol w="3744912"/>
                <a:gridCol w="3743325"/>
              </a:tblGrid>
              <a:tr h="328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chemeClr val="tx1"/>
                          </a:solidFill>
                          <a:effectLst/>
                          <a:latin typeface="Albertus MT" pitchFamily="18" charset="0"/>
                        </a:rPr>
                        <a:t>Materiali da costruzione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chemeClr val="tx1"/>
                          </a:solidFill>
                          <a:effectLst/>
                          <a:latin typeface="Albertus MT" pitchFamily="18" charset="0"/>
                        </a:rPr>
                        <a:t>Concentrazioni medie in (Bq) di radio e torio/per kg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Albertus MT" pitchFamily="18" charset="0"/>
                        </a:rPr>
                        <a:t>Legno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Albertus MT" pitchFamily="18"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Albertus MT" pitchFamily="18" charset="0"/>
                        </a:rPr>
                        <a:t>Gesso naturale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Albertus MT" pitchFamily="18" charset="0"/>
                        </a:rPr>
                        <a:t>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Albertus MT" pitchFamily="18" charset="0"/>
                        </a:rPr>
                        <a:t>Cemento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Albertus MT" pitchFamily="18" charset="0"/>
                        </a:rPr>
                        <a:t>126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Albertus MT" pitchFamily="18" charset="0"/>
                        </a:rPr>
                        <a:t>Granito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Albertus MT" pitchFamily="18" charset="0"/>
                        </a:rPr>
                        <a:t>341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265" name="Picture 1"/>
          <p:cNvPicPr>
            <a:picLocks noChangeAspect="1" noChangeArrowheads="1"/>
          </p:cNvPicPr>
          <p:nvPr/>
        </p:nvPicPr>
        <p:blipFill>
          <a:blip r:embed="rId2" cstate="print"/>
          <a:srcRect/>
          <a:stretch>
            <a:fillRect/>
          </a:stretch>
        </p:blipFill>
        <p:spPr bwMode="auto">
          <a:xfrm>
            <a:off x="5357818" y="1919291"/>
            <a:ext cx="3762375" cy="2009775"/>
          </a:xfrm>
          <a:prstGeom prst="rect">
            <a:avLst/>
          </a:prstGeom>
          <a:noFill/>
          <a:ln w="9525">
            <a:noFill/>
            <a:miter lim="800000"/>
            <a:headEnd/>
            <a:tailEnd/>
          </a:ln>
        </p:spPr>
      </p:pic>
      <p:sp>
        <p:nvSpPr>
          <p:cNvPr id="69" name="Text Box 2"/>
          <p:cNvSpPr txBox="1">
            <a:spLocks noChangeArrowheads="1"/>
          </p:cNvSpPr>
          <p:nvPr/>
        </p:nvSpPr>
        <p:spPr bwMode="auto">
          <a:xfrm>
            <a:off x="214283" y="2143116"/>
            <a:ext cx="5072098" cy="1938992"/>
          </a:xfrm>
          <a:prstGeom prst="rect">
            <a:avLst/>
          </a:prstGeom>
          <a:noFill/>
          <a:ln w="9525">
            <a:noFill/>
            <a:miter lim="800000"/>
            <a:headEnd/>
            <a:tailEnd/>
          </a:ln>
          <a:effectLst/>
        </p:spPr>
        <p:txBody>
          <a:bodyPr wrap="square">
            <a:spAutoFit/>
          </a:bodyPr>
          <a:lstStyle/>
          <a:p>
            <a:pPr algn="just">
              <a:spcBef>
                <a:spcPct val="50000"/>
              </a:spcBef>
            </a:pPr>
            <a:r>
              <a:rPr lang="it-IT" sz="2000" dirty="0" smtClean="0">
                <a:latin typeface="Times New Roman" pitchFamily="18" charset="0"/>
                <a:cs typeface="Times New Roman" pitchFamily="18" charset="0"/>
              </a:rPr>
              <a:t>Il </a:t>
            </a:r>
            <a:r>
              <a:rPr lang="it-IT" sz="2000" b="1" dirty="0">
                <a:solidFill>
                  <a:srgbClr val="FF3300"/>
                </a:solidFill>
                <a:latin typeface="Times New Roman" pitchFamily="18" charset="0"/>
                <a:cs typeface="Times New Roman" pitchFamily="18" charset="0"/>
              </a:rPr>
              <a:t>radon</a:t>
            </a:r>
            <a:r>
              <a:rPr lang="it-IT" sz="2000" dirty="0">
                <a:latin typeface="Times New Roman" pitchFamily="18" charset="0"/>
                <a:cs typeface="Times New Roman" pitchFamily="18" charset="0"/>
              </a:rPr>
              <a:t> è una gas radioattivo incolore, insapore, inodore che una volta inalato, dà luogo a </a:t>
            </a:r>
            <a:r>
              <a:rPr lang="it-IT" sz="2000" b="1" dirty="0">
                <a:solidFill>
                  <a:srgbClr val="FF3300"/>
                </a:solidFill>
                <a:latin typeface="Times New Roman" pitchFamily="18" charset="0"/>
                <a:cs typeface="Times New Roman" pitchFamily="18" charset="0"/>
              </a:rPr>
              <a:t>irradiazione interna</a:t>
            </a:r>
            <a:r>
              <a:rPr lang="it-IT" sz="2000" dirty="0">
                <a:latin typeface="Times New Roman" pitchFamily="18" charset="0"/>
                <a:cs typeface="Times New Roman" pitchFamily="18" charset="0"/>
              </a:rPr>
              <a:t>, in particolare agli alveoli polmonari. Ha due forme principali: il </a:t>
            </a:r>
            <a:r>
              <a:rPr lang="it-IT" sz="2000" b="1" dirty="0">
                <a:latin typeface="Times New Roman" pitchFamily="18" charset="0"/>
                <a:cs typeface="Times New Roman" pitchFamily="18" charset="0"/>
              </a:rPr>
              <a:t>radon-222</a:t>
            </a:r>
            <a:r>
              <a:rPr lang="it-IT" sz="2000" dirty="0">
                <a:latin typeface="Times New Roman" pitchFamily="18" charset="0"/>
                <a:cs typeface="Times New Roman" pitchFamily="18" charset="0"/>
              </a:rPr>
              <a:t> (dal decadimento dell’</a:t>
            </a:r>
            <a:r>
              <a:rPr lang="it-IT" sz="2000" b="1" dirty="0">
                <a:latin typeface="Times New Roman" pitchFamily="18" charset="0"/>
                <a:cs typeface="Times New Roman" pitchFamily="18" charset="0"/>
              </a:rPr>
              <a:t>uranio238</a:t>
            </a:r>
            <a:r>
              <a:rPr lang="it-IT" sz="2000" dirty="0">
                <a:latin typeface="Times New Roman" pitchFamily="18" charset="0"/>
                <a:cs typeface="Times New Roman" pitchFamily="18" charset="0"/>
              </a:rPr>
              <a:t>) e il </a:t>
            </a:r>
            <a:r>
              <a:rPr lang="it-IT" sz="2000" b="1" dirty="0">
                <a:latin typeface="Times New Roman" pitchFamily="18" charset="0"/>
                <a:cs typeface="Times New Roman" pitchFamily="18" charset="0"/>
              </a:rPr>
              <a:t>radon-220</a:t>
            </a:r>
            <a:r>
              <a:rPr lang="it-IT" sz="2000" dirty="0">
                <a:latin typeface="Times New Roman" pitchFamily="18" charset="0"/>
                <a:cs typeface="Times New Roman" pitchFamily="18" charset="0"/>
              </a:rPr>
              <a:t> (dal decadimento del </a:t>
            </a:r>
            <a:r>
              <a:rPr lang="it-IT" sz="2000" b="1" dirty="0">
                <a:latin typeface="Times New Roman" pitchFamily="18" charset="0"/>
                <a:cs typeface="Times New Roman" pitchFamily="18" charset="0"/>
              </a:rPr>
              <a:t>torio-232</a:t>
            </a:r>
            <a:r>
              <a:rPr lang="it-IT" sz="2000" dirty="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3"/>
          <p:cNvSpPr>
            <a:spLocks noGrp="1"/>
          </p:cNvSpPr>
          <p:nvPr>
            <p:ph type="sldNum" sz="quarter" idx="12"/>
          </p:nvPr>
        </p:nvSpPr>
        <p:spPr/>
        <p:txBody>
          <a:bodyPr/>
          <a:lstStyle/>
          <a:p>
            <a:fld id="{59770135-7143-40DE-93FA-14FAB95958E6}" type="slidenum">
              <a:rPr lang="it-IT"/>
              <a:pPr/>
              <a:t>5</a:t>
            </a:fld>
            <a:endParaRPr lang="it-IT"/>
          </a:p>
        </p:txBody>
      </p:sp>
      <p:sp>
        <p:nvSpPr>
          <p:cNvPr id="7170" name="Text Box 2"/>
          <p:cNvSpPr txBox="1">
            <a:spLocks noChangeArrowheads="1"/>
          </p:cNvSpPr>
          <p:nvPr/>
        </p:nvSpPr>
        <p:spPr bwMode="auto">
          <a:xfrm>
            <a:off x="285720" y="142852"/>
            <a:ext cx="8569325" cy="4662815"/>
          </a:xfrm>
          <a:prstGeom prst="rect">
            <a:avLst/>
          </a:prstGeom>
          <a:noFill/>
          <a:ln w="9525">
            <a:noFill/>
            <a:miter lim="800000"/>
            <a:headEnd/>
            <a:tailEnd/>
          </a:ln>
          <a:effectLst/>
        </p:spPr>
        <p:txBody>
          <a:bodyPr>
            <a:spAutoFit/>
          </a:bodyPr>
          <a:lstStyle/>
          <a:p>
            <a:pPr marL="342900" indent="-342900" algn="just">
              <a:spcBef>
                <a:spcPct val="50000"/>
              </a:spcBef>
            </a:pPr>
            <a:r>
              <a:rPr lang="it-IT" dirty="0" smtClean="0">
                <a:latin typeface="Times New Roman" pitchFamily="18" charset="0"/>
                <a:cs typeface="Times New Roman" pitchFamily="18" charset="0"/>
              </a:rPr>
              <a:t>Si concentra negli spazi chiusi:</a:t>
            </a:r>
          </a:p>
          <a:p>
            <a:pPr marL="342900" indent="-342900" algn="just">
              <a:spcBef>
                <a:spcPct val="50000"/>
              </a:spcBef>
              <a:buFontTx/>
              <a:buAutoNum type="arabicParenR"/>
            </a:pPr>
            <a:r>
              <a:rPr lang="it-IT" u="sng" dirty="0" smtClean="0">
                <a:latin typeface="Times New Roman" pitchFamily="18" charset="0"/>
                <a:cs typeface="Times New Roman" pitchFamily="18" charset="0"/>
              </a:rPr>
              <a:t>diffondendosi dai materiali da costruzione</a:t>
            </a:r>
            <a:r>
              <a:rPr lang="it-IT" dirty="0" smtClean="0">
                <a:latin typeface="Times New Roman" pitchFamily="18" charset="0"/>
                <a:cs typeface="Times New Roman" pitchFamily="18" charset="0"/>
              </a:rPr>
              <a:t>: il legno ed il calcestruzzo emettono quantità relativamente piccole di radon. Più radioattivo è il granito così come la pietra pomice.   </a:t>
            </a:r>
          </a:p>
          <a:p>
            <a:pPr marL="342900" indent="-342900" algn="just">
              <a:spcBef>
                <a:spcPct val="50000"/>
              </a:spcBef>
            </a:pPr>
            <a:r>
              <a:rPr lang="it-IT" dirty="0" smtClean="0">
                <a:latin typeface="Times New Roman" pitchFamily="18" charset="0"/>
                <a:cs typeface="Times New Roman" pitchFamily="18" charset="0"/>
              </a:rPr>
              <a:t>2</a:t>
            </a:r>
            <a:r>
              <a:rPr lang="it-IT" dirty="0">
                <a:latin typeface="Times New Roman" pitchFamily="18" charset="0"/>
                <a:cs typeface="Times New Roman" pitchFamily="18" charset="0"/>
              </a:rPr>
              <a:t>) 	</a:t>
            </a:r>
            <a:r>
              <a:rPr lang="it-IT" u="sng" dirty="0" smtClean="0">
                <a:latin typeface="Times New Roman" pitchFamily="18" charset="0"/>
                <a:cs typeface="Times New Roman" pitchFamily="18" charset="0"/>
              </a:rPr>
              <a:t>Può </a:t>
            </a:r>
            <a:r>
              <a:rPr lang="it-IT" u="sng" dirty="0">
                <a:latin typeface="Times New Roman" pitchFamily="18" charset="0"/>
                <a:cs typeface="Times New Roman" pitchFamily="18" charset="0"/>
              </a:rPr>
              <a:t>filtrare attraverso il pavimento</a:t>
            </a:r>
            <a:r>
              <a:rPr lang="it-IT" dirty="0">
                <a:latin typeface="Times New Roman" pitchFamily="18" charset="0"/>
                <a:cs typeface="Times New Roman" pitchFamily="18" charset="0"/>
              </a:rPr>
              <a:t>  </a:t>
            </a:r>
            <a:r>
              <a:rPr lang="it-IT" dirty="0" smtClean="0">
                <a:latin typeface="Times New Roman" pitchFamily="18" charset="0"/>
                <a:cs typeface="Times New Roman" pitchFamily="18" charset="0"/>
              </a:rPr>
              <a:t>(per </a:t>
            </a:r>
            <a:r>
              <a:rPr lang="it-IT" dirty="0" err="1" smtClean="0">
                <a:latin typeface="Times New Roman" pitchFamily="18" charset="0"/>
                <a:cs typeface="Times New Roman" pitchFamily="18" charset="0"/>
              </a:rPr>
              <a:t>diversita'</a:t>
            </a:r>
            <a:r>
              <a:rPr lang="it-IT" dirty="0" smtClean="0">
                <a:latin typeface="Times New Roman" pitchFamily="18" charset="0"/>
                <a:cs typeface="Times New Roman" pitchFamily="18" charset="0"/>
              </a:rPr>
              <a:t> di gradiente tra l'interno e l'esterno)</a:t>
            </a:r>
          </a:p>
          <a:p>
            <a:pPr marL="342900" indent="-342900" algn="just">
              <a:spcBef>
                <a:spcPct val="50000"/>
              </a:spcBef>
              <a:buFontTx/>
              <a:buAutoNum type="arabicParenR" startAt="3"/>
            </a:pPr>
            <a:r>
              <a:rPr lang="it-IT" dirty="0" smtClean="0">
                <a:latin typeface="Times New Roman" pitchFamily="18" charset="0"/>
                <a:cs typeface="Times New Roman" pitchFamily="18" charset="0"/>
              </a:rPr>
              <a:t>Altra sorgente di radon è l’</a:t>
            </a:r>
            <a:r>
              <a:rPr lang="it-IT" u="sng" dirty="0" smtClean="0">
                <a:latin typeface="Times New Roman" pitchFamily="18" charset="0"/>
                <a:cs typeface="Times New Roman" pitchFamily="18" charset="0"/>
              </a:rPr>
              <a:t>acqua</a:t>
            </a:r>
            <a:r>
              <a:rPr lang="it-IT" dirty="0" smtClean="0">
                <a:latin typeface="Times New Roman" pitchFamily="18" charset="0"/>
                <a:cs typeface="Times New Roman" pitchFamily="18" charset="0"/>
              </a:rPr>
              <a:t>: per esempio le acque usate in alcuni impianti termali possono presentare concentrazione elevata di radon; questo aumenta la concentrazione di radon nell’aria (e quindi la dose nell’apparato respiratorio) ma può anche dare irraggiamento al sistema gastrointestinale a seguito di ingestione.  </a:t>
            </a:r>
          </a:p>
          <a:p>
            <a:pPr marL="342900" indent="-342900" algn="just">
              <a:spcBef>
                <a:spcPct val="50000"/>
              </a:spcBef>
              <a:buFontTx/>
              <a:buAutoNum type="arabicParenR" startAt="3"/>
            </a:pPr>
            <a:r>
              <a:rPr lang="it-IT" dirty="0" smtClean="0">
                <a:latin typeface="Times New Roman" pitchFamily="18" charset="0"/>
                <a:cs typeface="Times New Roman" pitchFamily="18" charset="0"/>
              </a:rPr>
              <a:t>Si </a:t>
            </a:r>
            <a:r>
              <a:rPr lang="it-IT" dirty="0">
                <a:latin typeface="Times New Roman" pitchFamily="18" charset="0"/>
                <a:cs typeface="Times New Roman" pitchFamily="18" charset="0"/>
              </a:rPr>
              <a:t>trova anche come </a:t>
            </a:r>
            <a:r>
              <a:rPr lang="it-IT" u="sng" dirty="0">
                <a:latin typeface="Times New Roman" pitchFamily="18" charset="0"/>
                <a:cs typeface="Times New Roman" pitchFamily="18" charset="0"/>
              </a:rPr>
              <a:t>gas naturale</a:t>
            </a:r>
            <a:r>
              <a:rPr lang="it-IT" dirty="0">
                <a:latin typeface="Times New Roman" pitchFamily="18" charset="0"/>
                <a:cs typeface="Times New Roman" pitchFamily="18" charset="0"/>
              </a:rPr>
              <a:t> presente nel suolo: le concentrazioni possono aumentare qualora il gas venga bruciato in stufe senza canna fumaria; </a:t>
            </a:r>
          </a:p>
          <a:p>
            <a:pPr marL="342900" indent="-342900" algn="just">
              <a:spcBef>
                <a:spcPct val="50000"/>
              </a:spcBef>
            </a:pPr>
            <a:r>
              <a:rPr lang="it-IT" dirty="0">
                <a:latin typeface="Times New Roman" pitchFamily="18" charset="0"/>
                <a:cs typeface="Times New Roman" pitchFamily="18" charset="0"/>
              </a:rPr>
              <a:t>	</a:t>
            </a:r>
          </a:p>
          <a:p>
            <a:pPr marL="342900" indent="-342900" algn="just">
              <a:spcBef>
                <a:spcPct val="50000"/>
              </a:spcBef>
              <a:buFontTx/>
              <a:buChar char="•"/>
            </a:pPr>
            <a:endParaRPr lang="it-IT" dirty="0">
              <a:latin typeface="Times New Roman" pitchFamily="18" charset="0"/>
              <a:cs typeface="Times New Roman" pitchFamily="18" charset="0"/>
            </a:endParaRPr>
          </a:p>
          <a:p>
            <a:pPr marL="342900" indent="-342900" algn="just">
              <a:spcBef>
                <a:spcPct val="50000"/>
              </a:spcBef>
            </a:pPr>
            <a:endParaRPr lang="it-IT" dirty="0">
              <a:latin typeface="Times New Roman" pitchFamily="18" charset="0"/>
              <a:cs typeface="Times New Roman" pitchFamily="18" charset="0"/>
            </a:endParaRPr>
          </a:p>
        </p:txBody>
      </p:sp>
      <p:pic>
        <p:nvPicPr>
          <p:cNvPr id="10241" name="Picture 1"/>
          <p:cNvPicPr>
            <a:picLocks noChangeAspect="1" noChangeArrowheads="1"/>
          </p:cNvPicPr>
          <p:nvPr/>
        </p:nvPicPr>
        <p:blipFill>
          <a:blip r:embed="rId2" cstate="print"/>
          <a:srcRect/>
          <a:stretch>
            <a:fillRect/>
          </a:stretch>
        </p:blipFill>
        <p:spPr bwMode="auto">
          <a:xfrm>
            <a:off x="571471" y="3914797"/>
            <a:ext cx="2934315" cy="2728913"/>
          </a:xfrm>
          <a:prstGeom prst="rect">
            <a:avLst/>
          </a:prstGeom>
          <a:noFill/>
          <a:ln w="9525">
            <a:noFill/>
            <a:miter lim="800000"/>
            <a:headEnd/>
            <a:tailEnd/>
          </a:ln>
        </p:spPr>
      </p:pic>
      <p:pic>
        <p:nvPicPr>
          <p:cNvPr id="10242" name="Picture 2"/>
          <p:cNvPicPr>
            <a:picLocks noChangeAspect="1" noChangeArrowheads="1"/>
          </p:cNvPicPr>
          <p:nvPr/>
        </p:nvPicPr>
        <p:blipFill>
          <a:blip r:embed="rId3" cstate="print"/>
          <a:srcRect/>
          <a:stretch>
            <a:fillRect/>
          </a:stretch>
        </p:blipFill>
        <p:spPr bwMode="auto">
          <a:xfrm>
            <a:off x="4429124" y="4000504"/>
            <a:ext cx="3381375" cy="164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32A6B270-94C3-4F75-AF5C-D27B038054BC}" type="slidenum">
              <a:rPr lang="it-IT" smtClean="0"/>
              <a:pPr/>
              <a:t>6</a:t>
            </a:fld>
            <a:endParaRPr lang="it-IT"/>
          </a:p>
        </p:txBody>
      </p:sp>
      <p:pic>
        <p:nvPicPr>
          <p:cNvPr id="4" name="Picture 3" descr="15"/>
          <p:cNvPicPr>
            <a:picLocks noChangeAspect="1" noChangeArrowheads="1"/>
          </p:cNvPicPr>
          <p:nvPr/>
        </p:nvPicPr>
        <p:blipFill>
          <a:blip r:embed="rId2" cstate="print"/>
          <a:srcRect b="27027"/>
          <a:stretch>
            <a:fillRect/>
          </a:stretch>
        </p:blipFill>
        <p:spPr bwMode="auto">
          <a:xfrm>
            <a:off x="1142976" y="1214422"/>
            <a:ext cx="6879204" cy="4214842"/>
          </a:xfrm>
          <a:prstGeom prst="rect">
            <a:avLst/>
          </a:prstGeom>
          <a:noFill/>
        </p:spPr>
      </p:pic>
      <p:sp>
        <p:nvSpPr>
          <p:cNvPr id="5" name="Text Box 5"/>
          <p:cNvSpPr txBox="1">
            <a:spLocks noChangeArrowheads="1"/>
          </p:cNvSpPr>
          <p:nvPr/>
        </p:nvSpPr>
        <p:spPr bwMode="auto">
          <a:xfrm>
            <a:off x="428596" y="642918"/>
            <a:ext cx="7786742" cy="369332"/>
          </a:xfrm>
          <a:prstGeom prst="rect">
            <a:avLst/>
          </a:prstGeom>
          <a:noFill/>
          <a:ln w="9525">
            <a:solidFill>
              <a:srgbClr val="FF3300"/>
            </a:solidFill>
            <a:miter lim="800000"/>
            <a:headEnd/>
            <a:tailEnd/>
          </a:ln>
          <a:effectLst/>
        </p:spPr>
        <p:txBody>
          <a:bodyPr wrap="square">
            <a:spAutoFit/>
          </a:bodyPr>
          <a:lstStyle/>
          <a:p>
            <a:pPr algn="just">
              <a:spcBef>
                <a:spcPct val="50000"/>
              </a:spcBef>
            </a:pPr>
            <a:r>
              <a:rPr lang="it-IT" dirty="0">
                <a:latin typeface="Albertus MT" pitchFamily="18" charset="0"/>
              </a:rPr>
              <a:t>ESEMPIO: contributi delle diverse sorgenti di radon in una casa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C12EB304-1D67-4472-87F1-5D950DF38494}" type="slidenum">
              <a:rPr lang="it-IT" smtClean="0"/>
              <a:pPr/>
              <a:t>7</a:t>
            </a:fld>
            <a:endParaRPr lang="it-IT"/>
          </a:p>
        </p:txBody>
      </p:sp>
      <p:sp>
        <p:nvSpPr>
          <p:cNvPr id="3" name="Rettangolo 2"/>
          <p:cNvSpPr/>
          <p:nvPr/>
        </p:nvSpPr>
        <p:spPr>
          <a:xfrm>
            <a:off x="428596" y="642918"/>
            <a:ext cx="7929618" cy="2446824"/>
          </a:xfrm>
          <a:prstGeom prst="rect">
            <a:avLst/>
          </a:prstGeom>
        </p:spPr>
        <p:txBody>
          <a:bodyPr wrap="square">
            <a:spAutoFit/>
          </a:bodyPr>
          <a:lstStyle/>
          <a:p>
            <a:pPr marL="342900" indent="-342900" algn="just">
              <a:spcBef>
                <a:spcPct val="50000"/>
              </a:spcBef>
            </a:pPr>
            <a:r>
              <a:rPr lang="it-IT" dirty="0" smtClean="0">
                <a:latin typeface="Times New Roman" pitchFamily="18" charset="0"/>
                <a:cs typeface="Times New Roman" pitchFamily="18" charset="0"/>
              </a:rPr>
              <a:t>Le misure adottate nei paesi industrializzati per il risparmio energetico: quali il miglioramento dell’ isolamento delle costruzioni con conseguente diminuzione del tasso di ventilazione, ad esempio, mantiene il calore ma comporta un </a:t>
            </a:r>
            <a:r>
              <a:rPr lang="it-IT" u="sng" dirty="0" smtClean="0">
                <a:latin typeface="Times New Roman" pitchFamily="18" charset="0"/>
                <a:cs typeface="Times New Roman" pitchFamily="18" charset="0"/>
              </a:rPr>
              <a:t>aumento del radon</a:t>
            </a:r>
            <a:r>
              <a:rPr lang="it-IT" dirty="0" smtClean="0">
                <a:latin typeface="Times New Roman" pitchFamily="18" charset="0"/>
                <a:cs typeface="Times New Roman" pitchFamily="18" charset="0"/>
              </a:rPr>
              <a:t>.</a:t>
            </a:r>
          </a:p>
          <a:p>
            <a:pPr marL="342900" indent="-342900" algn="just">
              <a:spcBef>
                <a:spcPct val="50000"/>
              </a:spcBef>
            </a:pPr>
            <a:r>
              <a:rPr lang="it-IT" dirty="0" smtClean="0">
                <a:latin typeface="Times New Roman" pitchFamily="18" charset="0"/>
                <a:cs typeface="Times New Roman" pitchFamily="18" charset="0"/>
              </a:rPr>
              <a:t>	Una recente campagna di misura nazionale mostra che nelle abitazioni italiane il valore medio della concentrazione di radon è di </a:t>
            </a:r>
            <a:r>
              <a:rPr lang="it-IT" b="1" dirty="0" smtClean="0">
                <a:latin typeface="Times New Roman" pitchFamily="18" charset="0"/>
                <a:cs typeface="Times New Roman" pitchFamily="18" charset="0"/>
              </a:rPr>
              <a:t>77 </a:t>
            </a:r>
            <a:r>
              <a:rPr lang="it-IT" b="1" dirty="0" err="1" smtClean="0">
                <a:latin typeface="Times New Roman" pitchFamily="18" charset="0"/>
                <a:cs typeface="Times New Roman" pitchFamily="18" charset="0"/>
              </a:rPr>
              <a:t>Bq</a:t>
            </a:r>
            <a:r>
              <a:rPr lang="it-IT" b="1" dirty="0" smtClean="0">
                <a:latin typeface="Times New Roman" pitchFamily="18" charset="0"/>
                <a:cs typeface="Times New Roman" pitchFamily="18" charset="0"/>
              </a:rPr>
              <a:t>/m</a:t>
            </a:r>
            <a:r>
              <a:rPr lang="it-IT" b="1" baseline="30000" dirty="0" smtClean="0">
                <a:latin typeface="Times New Roman" pitchFamily="18" charset="0"/>
                <a:cs typeface="Times New Roman" pitchFamily="18" charset="0"/>
              </a:rPr>
              <a:t>-3</a:t>
            </a:r>
            <a:r>
              <a:rPr lang="it-IT" dirty="0" smtClean="0">
                <a:latin typeface="Times New Roman" pitchFamily="18" charset="0"/>
                <a:cs typeface="Times New Roman" pitchFamily="18" charset="0"/>
              </a:rPr>
              <a:t>. Nel 1-5 % dei casi le concentrazioni sono superiori a 200  </a:t>
            </a:r>
            <a:r>
              <a:rPr lang="it-IT" dirty="0" err="1" smtClean="0">
                <a:latin typeface="Times New Roman" pitchFamily="18" charset="0"/>
                <a:cs typeface="Times New Roman" pitchFamily="18" charset="0"/>
              </a:rPr>
              <a:t>Bq</a:t>
            </a:r>
            <a:r>
              <a:rPr lang="it-IT" dirty="0" smtClean="0">
                <a:latin typeface="Times New Roman" pitchFamily="18" charset="0"/>
                <a:cs typeface="Times New Roman" pitchFamily="18" charset="0"/>
              </a:rPr>
              <a:t>/m</a:t>
            </a:r>
            <a:r>
              <a:rPr lang="it-IT" baseline="30000" dirty="0" smtClean="0">
                <a:latin typeface="Times New Roman" pitchFamily="18" charset="0"/>
                <a:cs typeface="Times New Roman" pitchFamily="18" charset="0"/>
              </a:rPr>
              <a:t>-3</a:t>
            </a:r>
            <a:r>
              <a:rPr lang="it-IT" dirty="0" smtClean="0">
                <a:latin typeface="Times New Roman" pitchFamily="18" charset="0"/>
                <a:cs typeface="Times New Roman" pitchFamily="18" charset="0"/>
              </a:rPr>
              <a:t> (cui corrisponde una dose efficace di </a:t>
            </a:r>
            <a:r>
              <a:rPr lang="it-IT" b="1" dirty="0" smtClean="0">
                <a:solidFill>
                  <a:srgbClr val="FF3300"/>
                </a:solidFill>
                <a:latin typeface="Times New Roman" pitchFamily="18" charset="0"/>
                <a:cs typeface="Times New Roman" pitchFamily="18" charset="0"/>
              </a:rPr>
              <a:t>3 </a:t>
            </a:r>
            <a:r>
              <a:rPr lang="it-IT" b="1" dirty="0" err="1" smtClean="0">
                <a:solidFill>
                  <a:srgbClr val="FF3300"/>
                </a:solidFill>
                <a:latin typeface="Times New Roman" pitchFamily="18" charset="0"/>
                <a:cs typeface="Times New Roman" pitchFamily="18" charset="0"/>
              </a:rPr>
              <a:t>mSv</a:t>
            </a:r>
            <a:r>
              <a:rPr lang="it-IT" b="1" dirty="0" smtClean="0">
                <a:solidFill>
                  <a:srgbClr val="FF3300"/>
                </a:solidFill>
                <a:latin typeface="Times New Roman" pitchFamily="18" charset="0"/>
                <a:cs typeface="Times New Roman" pitchFamily="18" charset="0"/>
              </a:rPr>
              <a:t>/anno</a:t>
            </a:r>
            <a:endParaRPr lang="it-IT" dirty="0"/>
          </a:p>
        </p:txBody>
      </p:sp>
      <p:pic>
        <p:nvPicPr>
          <p:cNvPr id="49154" name="Picture 2"/>
          <p:cNvPicPr>
            <a:picLocks noChangeAspect="1" noChangeArrowheads="1"/>
          </p:cNvPicPr>
          <p:nvPr/>
        </p:nvPicPr>
        <p:blipFill>
          <a:blip r:embed="rId2" cstate="print"/>
          <a:srcRect/>
          <a:stretch>
            <a:fillRect/>
          </a:stretch>
        </p:blipFill>
        <p:spPr bwMode="auto">
          <a:xfrm>
            <a:off x="1071538" y="3448681"/>
            <a:ext cx="2928958" cy="303978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fld id="{CDF2D284-172B-4A67-8270-9A781544135F}" type="slidenum">
              <a:rPr lang="it-IT"/>
              <a:pPr/>
              <a:t>8</a:t>
            </a:fld>
            <a:endParaRPr lang="it-IT"/>
          </a:p>
        </p:txBody>
      </p:sp>
      <p:pic>
        <p:nvPicPr>
          <p:cNvPr id="8194" name="Picture 2"/>
          <p:cNvPicPr>
            <a:picLocks noChangeAspect="1" noChangeArrowheads="1"/>
          </p:cNvPicPr>
          <p:nvPr/>
        </p:nvPicPr>
        <p:blipFill>
          <a:blip r:embed="rId3" cstate="print"/>
          <a:srcRect/>
          <a:stretch>
            <a:fillRect/>
          </a:stretch>
        </p:blipFill>
        <p:spPr bwMode="auto">
          <a:xfrm>
            <a:off x="0" y="620713"/>
            <a:ext cx="8424863" cy="3214687"/>
          </a:xfrm>
          <a:prstGeom prst="rect">
            <a:avLst/>
          </a:prstGeom>
          <a:noFill/>
          <a:ln w="9525">
            <a:noFill/>
            <a:miter lim="800000"/>
            <a:headEnd/>
            <a:tailEnd/>
          </a:ln>
          <a:effectLst/>
        </p:spPr>
      </p:pic>
      <p:sp>
        <p:nvSpPr>
          <p:cNvPr id="8195" name="Text Box 3"/>
          <p:cNvSpPr txBox="1">
            <a:spLocks noChangeArrowheads="1"/>
          </p:cNvSpPr>
          <p:nvPr/>
        </p:nvSpPr>
        <p:spPr bwMode="auto">
          <a:xfrm>
            <a:off x="827088" y="188913"/>
            <a:ext cx="7705725" cy="396875"/>
          </a:xfrm>
          <a:prstGeom prst="rect">
            <a:avLst/>
          </a:prstGeom>
          <a:noFill/>
          <a:ln w="9525">
            <a:noFill/>
            <a:miter lim="800000"/>
            <a:headEnd/>
            <a:tailEnd/>
          </a:ln>
          <a:effectLst/>
        </p:spPr>
        <p:txBody>
          <a:bodyPr>
            <a:spAutoFit/>
          </a:bodyPr>
          <a:lstStyle/>
          <a:p>
            <a:pPr algn="just">
              <a:spcBef>
                <a:spcPct val="50000"/>
              </a:spcBef>
            </a:pPr>
            <a:r>
              <a:rPr lang="it-IT" sz="2000" b="1">
                <a:solidFill>
                  <a:srgbClr val="FF3300"/>
                </a:solidFill>
                <a:latin typeface="Garamond" pitchFamily="18" charset="0"/>
              </a:rPr>
              <a:t>Dose media dovuta a tutte le sorgenti naturali di radiazioni ionizzanti</a:t>
            </a:r>
          </a:p>
        </p:txBody>
      </p:sp>
      <p:graphicFrame>
        <p:nvGraphicFramePr>
          <p:cNvPr id="8196" name="Object 4"/>
          <p:cNvGraphicFramePr>
            <a:graphicFrameLocks noChangeAspect="1"/>
          </p:cNvGraphicFramePr>
          <p:nvPr/>
        </p:nvGraphicFramePr>
        <p:xfrm>
          <a:off x="857224" y="3849721"/>
          <a:ext cx="5672152" cy="2936865"/>
        </p:xfrm>
        <a:graphic>
          <a:graphicData uri="http://schemas.openxmlformats.org/presentationml/2006/ole">
            <p:oleObj spid="_x0000_s8196" name="Grafico" r:id="rId4" imgW="5362651" imgH="2438400" progId="Excel.Sheet.8">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b="1" dirty="0" smtClean="0">
                <a:latin typeface="Times New Roman" pitchFamily="18" charset="0"/>
                <a:cs typeface="Times New Roman" pitchFamily="18" charset="0"/>
              </a:rPr>
              <a:t>IL RADON E' UN NOTO FATTORE CANCEROGENO</a:t>
            </a:r>
            <a:br>
              <a:rPr lang="it-IT" sz="3200" b="1" dirty="0" smtClean="0">
                <a:latin typeface="Times New Roman" pitchFamily="18" charset="0"/>
                <a:cs typeface="Times New Roman" pitchFamily="18" charset="0"/>
              </a:rPr>
            </a:br>
            <a:endParaRPr lang="it-IT" sz="3200" dirty="0">
              <a:latin typeface="Times New Roman" pitchFamily="18" charset="0"/>
              <a:cs typeface="Times New Roman" pitchFamily="18" charset="0"/>
            </a:endParaRPr>
          </a:p>
        </p:txBody>
      </p:sp>
      <p:sp>
        <p:nvSpPr>
          <p:cNvPr id="3" name="Segnaposto numero diapositiva 2"/>
          <p:cNvSpPr>
            <a:spLocks noGrp="1"/>
          </p:cNvSpPr>
          <p:nvPr>
            <p:ph type="sldNum" sz="quarter" idx="12"/>
          </p:nvPr>
        </p:nvSpPr>
        <p:spPr/>
        <p:txBody>
          <a:bodyPr/>
          <a:lstStyle/>
          <a:p>
            <a:fld id="{32A6B270-94C3-4F75-AF5C-D27B038054BC}" type="slidenum">
              <a:rPr lang="it-IT" smtClean="0"/>
              <a:pPr/>
              <a:t>9</a:t>
            </a:fld>
            <a:endParaRPr lang="it-IT"/>
          </a:p>
        </p:txBody>
      </p:sp>
      <p:sp>
        <p:nvSpPr>
          <p:cNvPr id="4" name="Rettangolo 3"/>
          <p:cNvSpPr/>
          <p:nvPr/>
        </p:nvSpPr>
        <p:spPr>
          <a:xfrm>
            <a:off x="428596" y="1571612"/>
            <a:ext cx="4714908" cy="1477328"/>
          </a:xfrm>
          <a:prstGeom prst="rect">
            <a:avLst/>
          </a:prstGeom>
          <a:solidFill>
            <a:schemeClr val="accent6">
              <a:lumMod val="20000"/>
              <a:lumOff val="80000"/>
            </a:schemeClr>
          </a:solidFill>
        </p:spPr>
        <p:txBody>
          <a:bodyPr wrap="square">
            <a:spAutoFit/>
          </a:bodyPr>
          <a:lstStyle/>
          <a:p>
            <a:pPr algn="just"/>
            <a:r>
              <a:rPr lang="it-IT" dirty="0" smtClean="0">
                <a:latin typeface="Times New Roman" pitchFamily="18" charset="0"/>
                <a:cs typeface="Times New Roman" pitchFamily="18" charset="0"/>
              </a:rPr>
              <a:t>Le particelle </a:t>
            </a:r>
            <a:r>
              <a:rPr lang="it-IT" dirty="0" err="1" smtClean="0">
                <a:latin typeface="Times New Roman" pitchFamily="18" charset="0"/>
                <a:cs typeface="Times New Roman" pitchFamily="18" charset="0"/>
              </a:rPr>
              <a:t>Alpha</a:t>
            </a:r>
            <a:r>
              <a:rPr lang="it-IT" dirty="0" smtClean="0">
                <a:latin typeface="Times New Roman" pitchFamily="18" charset="0"/>
                <a:cs typeface="Times New Roman" pitchFamily="18" charset="0"/>
              </a:rPr>
              <a:t> derivanti dai prodotti di decadimento del Radon  (RDP) danneggiano i tessuti polmonari </a:t>
            </a:r>
          </a:p>
          <a:p>
            <a:pPr algn="just"/>
            <a:r>
              <a:rPr lang="it-IT" dirty="0" smtClean="0">
                <a:latin typeface="Times New Roman" pitchFamily="18" charset="0"/>
                <a:cs typeface="Times New Roman" pitchFamily="18" charset="0"/>
              </a:rPr>
              <a:t>Il Carcinoma Polmonare e' la malattia associata </a:t>
            </a:r>
            <a:r>
              <a:rPr lang="it-IT" dirty="0" err="1" smtClean="0">
                <a:latin typeface="Times New Roman" pitchFamily="18" charset="0"/>
                <a:cs typeface="Times New Roman" pitchFamily="18" charset="0"/>
              </a:rPr>
              <a:t>piu'</a:t>
            </a:r>
            <a:r>
              <a:rPr lang="it-IT" dirty="0" smtClean="0">
                <a:latin typeface="Times New Roman" pitchFamily="18" charset="0"/>
                <a:cs typeface="Times New Roman" pitchFamily="18" charset="0"/>
              </a:rPr>
              <a:t> diffusa. </a:t>
            </a:r>
            <a:endParaRPr lang="it-IT" dirty="0">
              <a:latin typeface="Times New Roman" pitchFamily="18" charset="0"/>
              <a:cs typeface="Times New Roman" pitchFamily="18" charset="0"/>
            </a:endParaRPr>
          </a:p>
        </p:txBody>
      </p:sp>
      <p:graphicFrame>
        <p:nvGraphicFramePr>
          <p:cNvPr id="5" name="Tabella 4"/>
          <p:cNvGraphicFramePr>
            <a:graphicFrameLocks noGrp="1"/>
          </p:cNvGraphicFramePr>
          <p:nvPr/>
        </p:nvGraphicFramePr>
        <p:xfrm>
          <a:off x="357158" y="3571876"/>
          <a:ext cx="2786082" cy="365760"/>
        </p:xfrm>
        <a:graphic>
          <a:graphicData uri="http://schemas.openxmlformats.org/drawingml/2006/table">
            <a:tbl>
              <a:tblPr/>
              <a:tblGrid>
                <a:gridCol w="2786082"/>
              </a:tblGrid>
              <a:tr h="0">
                <a:tc>
                  <a:txBody>
                    <a:bodyPr/>
                    <a:lstStyle/>
                    <a:p>
                      <a:pPr algn="ctr"/>
                      <a:r>
                        <a:rPr lang="it-IT" b="1" dirty="0"/>
                        <a:t>PICCOLA STORIA</a:t>
                      </a:r>
                    </a:p>
                  </a:txBody>
                  <a:tcPr anchor="ctr">
                    <a:lnL>
                      <a:noFill/>
                    </a:lnL>
                    <a:lnR>
                      <a:noFill/>
                    </a:lnR>
                    <a:lnT>
                      <a:noFill/>
                    </a:lnT>
                    <a:lnB>
                      <a:noFill/>
                    </a:lnB>
                  </a:tcPr>
                </a:tc>
              </a:tr>
            </a:tbl>
          </a:graphicData>
        </a:graphic>
      </p:graphicFrame>
      <p:graphicFrame>
        <p:nvGraphicFramePr>
          <p:cNvPr id="6" name="Tabella 5"/>
          <p:cNvGraphicFramePr>
            <a:graphicFrameLocks noGrp="1"/>
          </p:cNvGraphicFramePr>
          <p:nvPr/>
        </p:nvGraphicFramePr>
        <p:xfrm>
          <a:off x="642910" y="4143380"/>
          <a:ext cx="8001056" cy="2011680"/>
        </p:xfrm>
        <a:graphic>
          <a:graphicData uri="http://schemas.openxmlformats.org/drawingml/2006/table">
            <a:tbl>
              <a:tblPr/>
              <a:tblGrid>
                <a:gridCol w="8001056"/>
              </a:tblGrid>
              <a:tr h="0">
                <a:tc>
                  <a:txBody>
                    <a:bodyPr/>
                    <a:lstStyle/>
                    <a:p>
                      <a:pPr algn="l">
                        <a:buFont typeface="+mj-lt"/>
                        <a:buAutoNum type="arabicPeriod"/>
                      </a:pPr>
                      <a:r>
                        <a:rPr lang="it-IT" dirty="0">
                          <a:latin typeface="Times New Roman" pitchFamily="18" charset="0"/>
                          <a:cs typeface="Times New Roman" pitchFamily="18" charset="0"/>
                        </a:rPr>
                        <a:t>Una sconosciuta malattia polmonare nei minatori europei del 1400 </a:t>
                      </a:r>
                    </a:p>
                    <a:p>
                      <a:pPr algn="l">
                        <a:buFont typeface="+mj-lt"/>
                        <a:buAutoNum type="arabicPeriod"/>
                      </a:pPr>
                      <a:r>
                        <a:rPr lang="it-IT" dirty="0">
                          <a:latin typeface="Times New Roman" pitchFamily="18" charset="0"/>
                          <a:cs typeface="Times New Roman" pitchFamily="18" charset="0"/>
                        </a:rPr>
                        <a:t>Identificata nel 1879 in autopsie di minatori europei come cancro dei polmoni (</a:t>
                      </a:r>
                      <a:r>
                        <a:rPr lang="it-IT" dirty="0" err="1">
                          <a:latin typeface="Times New Roman" pitchFamily="18" charset="0"/>
                          <a:cs typeface="Times New Roman" pitchFamily="18" charset="0"/>
                        </a:rPr>
                        <a:t>lymphosarcoma</a:t>
                      </a:r>
                      <a:r>
                        <a:rPr lang="it-IT" dirty="0">
                          <a:latin typeface="Times New Roman" pitchFamily="18" charset="0"/>
                          <a:cs typeface="Times New Roman" pitchFamily="18" charset="0"/>
                        </a:rPr>
                        <a:t>) </a:t>
                      </a:r>
                    </a:p>
                    <a:p>
                      <a:pPr algn="l">
                        <a:buFont typeface="+mj-lt"/>
                        <a:buAutoNum type="arabicPeriod"/>
                      </a:pPr>
                      <a:r>
                        <a:rPr lang="it-IT" dirty="0">
                          <a:latin typeface="Times New Roman" pitchFamily="18" charset="0"/>
                          <a:cs typeface="Times New Roman" pitchFamily="18" charset="0"/>
                        </a:rPr>
                        <a:t>Osservazione di morti eccessive per cancro ai polmoni tra i minatori di moltissime nazioni </a:t>
                      </a:r>
                    </a:p>
                    <a:p>
                      <a:pPr algn="l">
                        <a:buFont typeface="+mj-lt"/>
                        <a:buAutoNum type="arabicPeriod"/>
                      </a:pPr>
                      <a:r>
                        <a:rPr lang="it-IT" dirty="0">
                          <a:latin typeface="Times New Roman" pitchFamily="18" charset="0"/>
                          <a:cs typeface="Times New Roman" pitchFamily="18" charset="0"/>
                        </a:rPr>
                        <a:t>Osservazione di morti eccessive per cancro ai polmoni tra i minatori di miniere di uranio in USA Cecoslovacchia, Francia, Canada etc. </a:t>
                      </a:r>
                    </a:p>
                  </a:txBody>
                  <a:tcPr anchor="ctr">
                    <a:lnL>
                      <a:noFill/>
                    </a:lnL>
                    <a:lnR>
                      <a:noFill/>
                    </a:lnR>
                    <a:lnT>
                      <a:noFill/>
                    </a:lnT>
                    <a:lnB>
                      <a:noFill/>
                    </a:lnB>
                  </a:tcPr>
                </a:tc>
              </a:tr>
            </a:tbl>
          </a:graphicData>
        </a:graphic>
      </p:graphicFrame>
      <p:pic>
        <p:nvPicPr>
          <p:cNvPr id="28673" name="Picture 1"/>
          <p:cNvPicPr>
            <a:picLocks noChangeAspect="1" noChangeArrowheads="1"/>
          </p:cNvPicPr>
          <p:nvPr/>
        </p:nvPicPr>
        <p:blipFill>
          <a:blip r:embed="rId2" cstate="print"/>
          <a:srcRect/>
          <a:stretch>
            <a:fillRect/>
          </a:stretch>
        </p:blipFill>
        <p:spPr bwMode="auto">
          <a:xfrm>
            <a:off x="6072198" y="1071546"/>
            <a:ext cx="2724150" cy="248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4387</TotalTime>
  <Words>2048</Words>
  <Application>Microsoft Office PowerPoint</Application>
  <PresentationFormat>Presentazione su schermo (4:3)</PresentationFormat>
  <Paragraphs>162</Paragraphs>
  <Slides>25</Slides>
  <Notes>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25</vt:i4>
      </vt:variant>
    </vt:vector>
  </HeadingPairs>
  <TitlesOfParts>
    <vt:vector size="27" baseType="lpstr">
      <vt:lpstr>Struttura predefinita</vt:lpstr>
      <vt:lpstr>Grafico</vt:lpstr>
      <vt:lpstr>Diapositiva 1</vt:lpstr>
      <vt:lpstr>Diapositiva 2</vt:lpstr>
      <vt:lpstr>Diapositiva 3</vt:lpstr>
      <vt:lpstr>Diapositiva 4</vt:lpstr>
      <vt:lpstr>Diapositiva 5</vt:lpstr>
      <vt:lpstr>Diapositiva 6</vt:lpstr>
      <vt:lpstr>Diapositiva 7</vt:lpstr>
      <vt:lpstr>Diapositiva 8</vt:lpstr>
      <vt:lpstr>IL RADON E' UN NOTO FATTORE CANCEROGENO </vt:lpstr>
      <vt:lpstr>MECCANISMO DI INDUZIONE DEL CANCRO AI POLMONI </vt:lpstr>
      <vt:lpstr>CASI DI MORTE PER RADON ED ALTRE CAUSE IN USA </vt:lpstr>
      <vt:lpstr>Diapositiva 12</vt:lpstr>
      <vt:lpstr>Diapositiva 13</vt:lpstr>
      <vt:lpstr>Diapositiva 14</vt:lpstr>
      <vt:lpstr>Diapositiva 15</vt:lpstr>
      <vt:lpstr>Diapositiva 16</vt:lpstr>
      <vt:lpstr>TAC</vt:lpstr>
      <vt:lpstr>PET</vt:lpstr>
      <vt:lpstr>Diapositiva 19</vt:lpstr>
      <vt:lpstr>La scintigrafia</vt:lpstr>
      <vt:lpstr>Radioterapia</vt:lpstr>
      <vt:lpstr>Diapositiva 22</vt:lpstr>
      <vt:lpstr>Diapositiva 23</vt:lpstr>
      <vt:lpstr>Diapositiva 24</vt:lpstr>
      <vt:lpstr>Diapositiva 25</vt:lpstr>
    </vt:vector>
  </TitlesOfParts>
  <Company>xxx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pugliese</dc:creator>
  <cp:lastModifiedBy>Gabriella</cp:lastModifiedBy>
  <cp:revision>77</cp:revision>
  <dcterms:created xsi:type="dcterms:W3CDTF">2005-03-04T05:31:48Z</dcterms:created>
  <dcterms:modified xsi:type="dcterms:W3CDTF">2010-01-14T14:47:05Z</dcterms:modified>
</cp:coreProperties>
</file>