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61" r:id="rId2"/>
    <p:sldId id="268" r:id="rId3"/>
    <p:sldId id="262" r:id="rId4"/>
    <p:sldId id="264" r:id="rId5"/>
    <p:sldId id="265" r:id="rId6"/>
    <p:sldId id="266" r:id="rId7"/>
    <p:sldId id="267" r:id="rId8"/>
    <p:sldId id="263" r:id="rId9"/>
    <p:sldId id="272" r:id="rId10"/>
    <p:sldId id="275" r:id="rId11"/>
    <p:sldId id="276" r:id="rId12"/>
    <p:sldId id="277" r:id="rId13"/>
    <p:sldId id="290" r:id="rId14"/>
    <p:sldId id="273" r:id="rId15"/>
    <p:sldId id="274" r:id="rId16"/>
    <p:sldId id="278" r:id="rId17"/>
    <p:sldId id="279" r:id="rId18"/>
    <p:sldId id="280" r:id="rId19"/>
    <p:sldId id="281" r:id="rId20"/>
    <p:sldId id="269" r:id="rId21"/>
    <p:sldId id="291" r:id="rId22"/>
    <p:sldId id="270" r:id="rId23"/>
    <p:sldId id="283" r:id="rId24"/>
    <p:sldId id="284" r:id="rId25"/>
    <p:sldId id="289" r:id="rId26"/>
    <p:sldId id="285" r:id="rId27"/>
    <p:sldId id="287" r:id="rId28"/>
    <p:sldId id="288" r:id="rId29"/>
    <p:sldId id="271" r:id="rId30"/>
    <p:sldId id="282" r:id="rId31"/>
    <p:sldId id="286" r:id="rId3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E1E1"/>
    <a:srgbClr val="CCECFF"/>
    <a:srgbClr val="CCFFFF"/>
    <a:srgbClr val="A2EDFC"/>
    <a:srgbClr val="FBC997"/>
    <a:srgbClr val="FF00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231" autoAdjust="0"/>
    <p:restoredTop sz="94737" autoAdjust="0"/>
  </p:normalViewPr>
  <p:slideViewPr>
    <p:cSldViewPr>
      <p:cViewPr>
        <p:scale>
          <a:sx n="66" d="100"/>
          <a:sy n="66" d="100"/>
        </p:scale>
        <p:origin x="-84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D28AC5-A29E-48B1-BFC2-02FDBB2B9B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G. Pugliese</a:t>
            </a:r>
          </a:p>
          <a:p>
            <a:pPr>
              <a:defRPr/>
            </a:pPr>
            <a:r>
              <a:rPr lang="it-IT"/>
              <a:t>Biofisica, a.a. 09-10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G. Pugliese</a:t>
            </a:r>
          </a:p>
          <a:p>
            <a:pPr>
              <a:defRPr/>
            </a:pPr>
            <a:r>
              <a:rPr lang="it-IT"/>
              <a:t>Biofisica, a.a. 09-10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G. Pugliese</a:t>
            </a:r>
          </a:p>
          <a:p>
            <a:pPr>
              <a:defRPr/>
            </a:pPr>
            <a:r>
              <a:rPr lang="it-IT"/>
              <a:t>Biofisica, a.a. 09-10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G. Pugliese</a:t>
            </a:r>
          </a:p>
          <a:p>
            <a:pPr>
              <a:defRPr/>
            </a:pPr>
            <a:r>
              <a:rPr lang="it-IT"/>
              <a:t>Biofisica, a.a. 09-10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G. Pugliese</a:t>
            </a:r>
          </a:p>
          <a:p>
            <a:pPr>
              <a:defRPr/>
            </a:pPr>
            <a:r>
              <a:rPr lang="it-IT"/>
              <a:t>Biofisica, a.a. 09-10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G. Pugliese</a:t>
            </a:r>
          </a:p>
          <a:p>
            <a:pPr>
              <a:defRPr/>
            </a:pPr>
            <a:r>
              <a:rPr lang="it-IT"/>
              <a:t>Biofisica, a.a. 09-10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G. Pugliese</a:t>
            </a:r>
          </a:p>
          <a:p>
            <a:pPr>
              <a:defRPr/>
            </a:pPr>
            <a:r>
              <a:rPr lang="it-IT"/>
              <a:t>Biofisica, a.a. 09-10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G. Pugliese</a:t>
            </a:r>
          </a:p>
          <a:p>
            <a:pPr>
              <a:defRPr/>
            </a:pPr>
            <a:r>
              <a:rPr lang="it-IT"/>
              <a:t>Biofisica, a.a. 09-10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G. Pugliese</a:t>
            </a:r>
          </a:p>
          <a:p>
            <a:pPr>
              <a:defRPr/>
            </a:pPr>
            <a:r>
              <a:rPr lang="it-IT"/>
              <a:t>Biofisica, a.a. 09-10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G. Pugliese</a:t>
            </a:r>
          </a:p>
          <a:p>
            <a:pPr>
              <a:defRPr/>
            </a:pPr>
            <a:r>
              <a:rPr lang="it-IT"/>
              <a:t>Biofisica, a.a. 09-10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G. Pugliese</a:t>
            </a:r>
          </a:p>
          <a:p>
            <a:pPr>
              <a:defRPr/>
            </a:pPr>
            <a:r>
              <a:rPr lang="it-IT"/>
              <a:t>Biofisica, a.a. 09-10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G. Pugliese</a:t>
            </a:r>
          </a:p>
          <a:p>
            <a:pPr>
              <a:defRPr/>
            </a:pPr>
            <a:r>
              <a:rPr lang="it-IT"/>
              <a:t>Biofisica, a.a. 09-10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G. Pugliese</a:t>
            </a:r>
          </a:p>
          <a:p>
            <a:pPr>
              <a:defRPr/>
            </a:pPr>
            <a:r>
              <a:rPr lang="it-IT"/>
              <a:t>Biofisica, a.a. 09-10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19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42200" y="6265863"/>
            <a:ext cx="2025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/>
            </a:lvl1pPr>
          </a:lstStyle>
          <a:p>
            <a:pPr>
              <a:defRPr/>
            </a:pPr>
            <a:r>
              <a:rPr lang="it-IT"/>
              <a:t>G. Pugliese</a:t>
            </a:r>
          </a:p>
          <a:p>
            <a:pPr>
              <a:defRPr/>
            </a:pPr>
            <a:r>
              <a:rPr lang="it-IT"/>
              <a:t>Biofisica, a.a. 09-10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51.jpeg"/><Relationship Id="rId4" Type="http://schemas.openxmlformats.org/officeDocument/2006/relationships/oleObject" Target="../embeddings/oleObject4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La </a:t>
            </a:r>
            <a:r>
              <a:rPr lang="en-US" sz="3200" dirty="0" err="1" smtClean="0">
                <a:solidFill>
                  <a:srgbClr val="FF0000"/>
                </a:solidFill>
                <a:cs typeface="Times New Roman" pitchFamily="18" charset="0"/>
              </a:rPr>
              <a:t>radioattività</a:t>
            </a:r>
            <a:endParaRPr lang="en-US" sz="3200" dirty="0"/>
          </a:p>
        </p:txBody>
      </p:sp>
      <p:sp>
        <p:nvSpPr>
          <p:cNvPr id="22531" name="Segnaposto data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it-IT" smtClean="0"/>
              <a:t>G. Pugliese</a:t>
            </a:r>
          </a:p>
          <a:p>
            <a:r>
              <a:rPr lang="it-IT" smtClean="0"/>
              <a:t>Biofisica, a.a. 09-10</a:t>
            </a:r>
          </a:p>
        </p:txBody>
      </p:sp>
      <p:sp>
        <p:nvSpPr>
          <p:cNvPr id="22534" name="Text Box 11"/>
          <p:cNvSpPr txBox="1">
            <a:spLocks noChangeArrowheads="1"/>
          </p:cNvSpPr>
          <p:nvPr/>
        </p:nvSpPr>
        <p:spPr bwMode="auto">
          <a:xfrm>
            <a:off x="381000" y="3733800"/>
            <a:ext cx="152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22538" name="AutoShape 18"/>
          <p:cNvCxnSpPr>
            <a:cxnSpLocks noChangeShapeType="1"/>
          </p:cNvCxnSpPr>
          <p:nvPr/>
        </p:nvCxnSpPr>
        <p:spPr bwMode="auto">
          <a:xfrm rot="16200000" flipV="1">
            <a:off x="3676650" y="5124450"/>
            <a:ext cx="381000" cy="342900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</p:spPr>
      </p:cxnSp>
      <p:sp>
        <p:nvSpPr>
          <p:cNvPr id="16" name="CasellaDiTesto 15"/>
          <p:cNvSpPr txBox="1"/>
          <p:nvPr/>
        </p:nvSpPr>
        <p:spPr>
          <a:xfrm>
            <a:off x="642910" y="1071546"/>
            <a:ext cx="7929618" cy="70788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Si definisce radioattività  la proprietà che hanno gli atomi di alcuni elementi di emettere spontaneamente radiazioni ionizzanti </a:t>
            </a:r>
            <a:endParaRPr lang="it-IT" sz="2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42910" y="2071678"/>
            <a:ext cx="8143932" cy="4093428"/>
          </a:xfrm>
          <a:prstGeom prst="rect">
            <a:avLst/>
          </a:prstGeom>
          <a:solidFill>
            <a:srgbClr val="FFE1E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Non è stata inventata dall’uomo ma scoperta: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2000" dirty="0"/>
              <a:t> </a:t>
            </a:r>
            <a:r>
              <a:rPr lang="it-IT" sz="2000" dirty="0" smtClean="0"/>
              <a:t>Nel 1896 </a:t>
            </a:r>
            <a:r>
              <a:rPr lang="it-IT" sz="2000" b="1" dirty="0" smtClean="0">
                <a:solidFill>
                  <a:srgbClr val="FF0000"/>
                </a:solidFill>
              </a:rPr>
              <a:t>Henry Becquerel </a:t>
            </a:r>
            <a:r>
              <a:rPr lang="it-IT" sz="2000" dirty="0" smtClean="0"/>
              <a:t>studiando i fenomeni di luminescenza di alcuni materiale, collegò l’annerimento di una lastra fotografica lasciata vicino a materiali </a:t>
            </a:r>
            <a:r>
              <a:rPr lang="it-IT" sz="2000" b="1" dirty="0" smtClean="0"/>
              <a:t>d’uranio.  </a:t>
            </a:r>
          </a:p>
          <a:p>
            <a:pPr marL="342900" indent="-342900" algn="just">
              <a:buFont typeface="+mj-lt"/>
              <a:buAutoNum type="arabicPeriod"/>
            </a:pPr>
            <a:endParaRPr lang="it-IT" sz="20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it-IT" sz="2000" dirty="0" smtClean="0"/>
              <a:t>Due anni più tardi </a:t>
            </a:r>
            <a:r>
              <a:rPr lang="it-IT" sz="2000" b="1" dirty="0" smtClean="0">
                <a:solidFill>
                  <a:srgbClr val="FF0000"/>
                </a:solidFill>
              </a:rPr>
              <a:t>Marie Curie </a:t>
            </a:r>
            <a:r>
              <a:rPr lang="it-IT" sz="2000" dirty="0" smtClean="0"/>
              <a:t>scopri che anche altre sostanze godevano della stessa proprietà dell’uranio (per esempio il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Th</a:t>
            </a:r>
            <a:r>
              <a:rPr lang="it-IT" sz="2000" dirty="0" smtClean="0"/>
              <a:t>) e suggerì di chiamare tali sostanze radio (radium = raggio) attive. </a:t>
            </a:r>
          </a:p>
          <a:p>
            <a:pPr marL="342900" indent="-342900" algn="just">
              <a:buFont typeface="+mj-lt"/>
              <a:buAutoNum type="arabicPeriod"/>
            </a:pPr>
            <a:endParaRPr lang="it-IT" sz="20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it-IT" sz="2000" dirty="0" smtClean="0"/>
              <a:t>Marie </a:t>
            </a:r>
            <a:r>
              <a:rPr lang="it-IT" sz="2000" dirty="0" err="1" smtClean="0"/>
              <a:t>Cuire</a:t>
            </a:r>
            <a:r>
              <a:rPr lang="it-IT" sz="2000" dirty="0" smtClean="0"/>
              <a:t> separò il </a:t>
            </a:r>
            <a:r>
              <a:rPr lang="it-IT" sz="2000" b="1" dirty="0" smtClean="0"/>
              <a:t>polonio e il radio</a:t>
            </a:r>
            <a:r>
              <a:rPr lang="it-IT" sz="2000" dirty="0" smtClean="0"/>
              <a:t>, la cui radioattività risultava rispettivamente 400 e 1.M di volte superiore a quella dei sali di uranio puri e riuscì a stabilire la natura dei raggi emessi.  Si trattava di 3 tipi di radiazioni e ne associò le prime tre lettere dell’alfabeto</a:t>
            </a:r>
            <a:r>
              <a:rPr lang="it-IT" sz="2000" dirty="0" smtClean="0">
                <a:latin typeface="Symbol" pitchFamily="18" charset="2"/>
              </a:rPr>
              <a:t>: </a:t>
            </a:r>
            <a:r>
              <a:rPr lang="it-IT" sz="2000" b="1" dirty="0" smtClean="0">
                <a:latin typeface="Symbol" pitchFamily="18" charset="2"/>
              </a:rPr>
              <a:t>a , b , g      </a:t>
            </a:r>
            <a:endParaRPr lang="it-IT" sz="2000" b="1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Cinematica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decadimento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alfa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85720" y="1142984"/>
            <a:ext cx="442915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>
                <a:cs typeface="Times New Roman" pitchFamily="18" charset="0"/>
              </a:rPr>
              <a:t>Imponendo le leggi della conservazione dell’energia e della quantità di moto</a:t>
            </a:r>
            <a:r>
              <a:rPr lang="it-IT" sz="1800" dirty="0">
                <a:cs typeface="Times New Roman" pitchFamily="18" charset="0"/>
              </a:rPr>
              <a:t> 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4643438" y="1214422"/>
          <a:ext cx="3248549" cy="428628"/>
        </p:xfrm>
        <a:graphic>
          <a:graphicData uri="http://schemas.openxmlformats.org/presentationml/2006/ole">
            <p:oleObj spid="_x0000_s78856" name="Equation" r:id="rId3" imgW="1828800" imgH="241200" progId="Equation.3">
              <p:embed/>
            </p:oleObj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1714480" y="2071678"/>
          <a:ext cx="3553101" cy="500066"/>
        </p:xfrm>
        <a:graphic>
          <a:graphicData uri="http://schemas.openxmlformats.org/presentationml/2006/ole">
            <p:oleObj spid="_x0000_s78857" name="Equation" r:id="rId4" imgW="1714320" imgH="241200" progId="Equation.3">
              <p:embed/>
            </p:oleObj>
          </a:graphicData>
        </a:graphic>
      </p:graphicFrame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285720" y="2786058"/>
            <a:ext cx="90846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>
                <a:cs typeface="Times New Roman" pitchFamily="18" charset="0"/>
              </a:rPr>
              <a:t>Definiamo </a:t>
            </a:r>
            <a:r>
              <a:rPr lang="it-IT" b="1" dirty="0" smtClean="0">
                <a:solidFill>
                  <a:srgbClr val="FF0000"/>
                </a:solidFill>
                <a:cs typeface="Times New Roman" pitchFamily="18" charset="0"/>
              </a:rPr>
              <a:t>Q </a:t>
            </a:r>
            <a:r>
              <a:rPr lang="it-IT" b="1" dirty="0">
                <a:solidFill>
                  <a:srgbClr val="FF0000"/>
                </a:solidFill>
                <a:cs typeface="Times New Roman" pitchFamily="18" charset="0"/>
              </a:rPr>
              <a:t>valore</a:t>
            </a:r>
            <a:r>
              <a:rPr lang="it-IT" dirty="0">
                <a:cs typeface="Times New Roman" pitchFamily="18" charset="0"/>
              </a:rPr>
              <a:t> come l’energia rilasciata nel </a:t>
            </a:r>
            <a:r>
              <a:rPr lang="it-IT" dirty="0" smtClean="0">
                <a:cs typeface="Times New Roman" pitchFamily="18" charset="0"/>
              </a:rPr>
              <a:t>decadimento:</a:t>
            </a:r>
            <a:endParaRPr lang="it-IT" dirty="0"/>
          </a:p>
        </p:txBody>
      </p:sp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6286512" y="2714620"/>
          <a:ext cx="2504089" cy="428628"/>
        </p:xfrm>
        <a:graphic>
          <a:graphicData uri="http://schemas.openxmlformats.org/presentationml/2006/ole">
            <p:oleObj spid="_x0000_s78858" name="Equation" r:id="rId5" imgW="1409400" imgH="241200" progId="Equation.3">
              <p:embed/>
            </p:oleObj>
          </a:graphicData>
        </a:graphic>
      </p:graphicFrame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85720" y="3354173"/>
            <a:ext cx="65008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>
                <a:cs typeface="Times New Roman" pitchFamily="18" charset="0"/>
              </a:rPr>
              <a:t>Sostituiamo le </a:t>
            </a:r>
            <a:r>
              <a:rPr lang="it-IT" u="sng" dirty="0">
                <a:cs typeface="Times New Roman" pitchFamily="18" charset="0"/>
              </a:rPr>
              <a:t>masse nucleari m</a:t>
            </a:r>
            <a:r>
              <a:rPr lang="it-IT" dirty="0">
                <a:cs typeface="Times New Roman" pitchFamily="18" charset="0"/>
              </a:rPr>
              <a:t> con le masse </a:t>
            </a:r>
            <a:r>
              <a:rPr lang="it-IT" u="sng" dirty="0">
                <a:cs typeface="Times New Roman" pitchFamily="18" charset="0"/>
              </a:rPr>
              <a:t>atomiche M</a:t>
            </a:r>
            <a:r>
              <a:rPr lang="it-IT" dirty="0">
                <a:cs typeface="Times New Roman" pitchFamily="18" charset="0"/>
              </a:rPr>
              <a:t> (potendo trascurare le energie di legame degli elettroni) </a:t>
            </a:r>
          </a:p>
        </p:txBody>
      </p:sp>
      <p:graphicFrame>
        <p:nvGraphicFramePr>
          <p:cNvPr id="22" name="Object 10"/>
          <p:cNvGraphicFramePr>
            <a:graphicFrameLocks noChangeAspect="1"/>
          </p:cNvGraphicFramePr>
          <p:nvPr/>
        </p:nvGraphicFramePr>
        <p:xfrm>
          <a:off x="500034" y="4214818"/>
          <a:ext cx="2426375" cy="384176"/>
        </p:xfrm>
        <a:graphic>
          <a:graphicData uri="http://schemas.openxmlformats.org/presentationml/2006/ole">
            <p:oleObj spid="_x0000_s78859" name="Equation" r:id="rId6" imgW="1523880" imgH="241200" progId="Equation.3">
              <p:embed/>
            </p:oleObj>
          </a:graphicData>
        </a:graphic>
      </p:graphicFrame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14282" y="4837113"/>
            <a:ext cx="82403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cs typeface="Times New Roman" pitchFamily="18" charset="0"/>
              </a:rPr>
              <a:t>Se esprimiamo </a:t>
            </a:r>
            <a:r>
              <a:rPr lang="it-IT" i="1" dirty="0">
                <a:cs typeface="Times New Roman" pitchFamily="18" charset="0"/>
              </a:rPr>
              <a:t>M</a:t>
            </a:r>
            <a:r>
              <a:rPr lang="it-IT" dirty="0">
                <a:cs typeface="Times New Roman" pitchFamily="18" charset="0"/>
              </a:rPr>
              <a:t> </a:t>
            </a:r>
            <a:r>
              <a:rPr lang="it-IT" b="1" dirty="0">
                <a:cs typeface="Times New Roman" pitchFamily="18" charset="0"/>
              </a:rPr>
              <a:t>in unità di masse atomiche (</a:t>
            </a:r>
            <a:r>
              <a:rPr lang="it-IT" b="1" dirty="0" err="1">
                <a:cs typeface="Times New Roman" pitchFamily="18" charset="0"/>
              </a:rPr>
              <a:t>amu</a:t>
            </a:r>
            <a:r>
              <a:rPr lang="it-IT" b="1" dirty="0">
                <a:cs typeface="Times New Roman" pitchFamily="18" charset="0"/>
              </a:rPr>
              <a:t>)</a:t>
            </a:r>
            <a:r>
              <a:rPr lang="it-IT" dirty="0">
                <a:cs typeface="Times New Roman" pitchFamily="18" charset="0"/>
              </a:rPr>
              <a:t> ed Q in </a:t>
            </a:r>
            <a:r>
              <a:rPr lang="it-IT" b="1" dirty="0" err="1">
                <a:cs typeface="Times New Roman" pitchFamily="18" charset="0"/>
              </a:rPr>
              <a:t>MeV</a:t>
            </a:r>
            <a:r>
              <a:rPr lang="it-IT" dirty="0">
                <a:cs typeface="Times New Roman" pitchFamily="18" charset="0"/>
              </a:rPr>
              <a:t> possiamo scrivere: </a:t>
            </a:r>
          </a:p>
        </p:txBody>
      </p:sp>
      <p:graphicFrame>
        <p:nvGraphicFramePr>
          <p:cNvPr id="24" name="Object 12"/>
          <p:cNvGraphicFramePr>
            <a:graphicFrameLocks noChangeAspect="1"/>
          </p:cNvGraphicFramePr>
          <p:nvPr/>
        </p:nvGraphicFramePr>
        <p:xfrm>
          <a:off x="500034" y="6000768"/>
          <a:ext cx="5048285" cy="500066"/>
        </p:xfrm>
        <a:graphic>
          <a:graphicData uri="http://schemas.openxmlformats.org/presentationml/2006/ole">
            <p:oleObj spid="_x0000_s78860" name="Equation" r:id="rId7" imgW="2311200" imgH="228600" progId="Equation.3">
              <p:embed/>
            </p:oleObj>
          </a:graphicData>
        </a:graphic>
      </p:graphicFrame>
      <p:graphicFrame>
        <p:nvGraphicFramePr>
          <p:cNvPr id="25" name="Object 15"/>
          <p:cNvGraphicFramePr>
            <a:graphicFrameLocks noChangeAspect="1"/>
          </p:cNvGraphicFramePr>
          <p:nvPr/>
        </p:nvGraphicFramePr>
        <p:xfrm>
          <a:off x="5724556" y="5473723"/>
          <a:ext cx="3276600" cy="1241425"/>
        </p:xfrm>
        <a:graphic>
          <a:graphicData uri="http://schemas.openxmlformats.org/presentationml/2006/ole">
            <p:oleObj spid="_x0000_s78861" name="Equation" r:id="rId8" imgW="2145960" imgH="812520" progId="Equation.3">
              <p:embed/>
            </p:oleObj>
          </a:graphicData>
        </a:graphic>
      </p:graphicFrame>
      <p:sp>
        <p:nvSpPr>
          <p:cNvPr id="26" name="Freccia a destra 25"/>
          <p:cNvSpPr/>
          <p:nvPr/>
        </p:nvSpPr>
        <p:spPr>
          <a:xfrm>
            <a:off x="8286776" y="1285860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ccia a destra 26"/>
          <p:cNvSpPr/>
          <p:nvPr/>
        </p:nvSpPr>
        <p:spPr>
          <a:xfrm>
            <a:off x="428596" y="5357826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Cinematica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decadimento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alfa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graphicFrame>
        <p:nvGraphicFramePr>
          <p:cNvPr id="5" name="Object 1024"/>
          <p:cNvGraphicFramePr>
            <a:graphicFrameLocks noChangeAspect="1"/>
          </p:cNvGraphicFramePr>
          <p:nvPr/>
        </p:nvGraphicFramePr>
        <p:xfrm>
          <a:off x="6143636" y="1142984"/>
          <a:ext cx="1820863" cy="442912"/>
        </p:xfrm>
        <a:graphic>
          <a:graphicData uri="http://schemas.openxmlformats.org/presentationml/2006/ole">
            <p:oleObj spid="_x0000_s79874" name="Equazione" r:id="rId3" imgW="939600" imgH="228600" progId="Equation.3">
              <p:embed/>
            </p:oleObj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2209800"/>
            <a:ext cx="407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cs typeface="Times New Roman" pitchFamily="18" charset="0"/>
              </a:rPr>
              <a:t>elevando al quadrato e moltiplicando per ½ otteniamo</a:t>
            </a:r>
            <a:r>
              <a:rPr lang="it-IT"/>
              <a:t>:</a:t>
            </a:r>
          </a:p>
        </p:txBody>
      </p:sp>
      <p:graphicFrame>
        <p:nvGraphicFramePr>
          <p:cNvPr id="7" name="Object 1025"/>
          <p:cNvGraphicFramePr>
            <a:graphicFrameLocks noChangeAspect="1"/>
          </p:cNvGraphicFramePr>
          <p:nvPr/>
        </p:nvGraphicFramePr>
        <p:xfrm>
          <a:off x="6538913" y="1928813"/>
          <a:ext cx="2052637" cy="684212"/>
        </p:xfrm>
        <a:graphic>
          <a:graphicData uri="http://schemas.openxmlformats.org/presentationml/2006/ole">
            <p:oleObj spid="_x0000_s79875" name="Equazione" r:id="rId4" imgW="1180800" imgH="393480" progId="Equation.3">
              <p:embed/>
            </p:oleObj>
          </a:graphicData>
        </a:graphic>
      </p:graphicFrame>
      <p:graphicFrame>
        <p:nvGraphicFramePr>
          <p:cNvPr id="8" name="Object 1026"/>
          <p:cNvGraphicFramePr>
            <a:graphicFrameLocks noChangeAspect="1"/>
          </p:cNvGraphicFramePr>
          <p:nvPr/>
        </p:nvGraphicFramePr>
        <p:xfrm>
          <a:off x="1785917" y="2928934"/>
          <a:ext cx="2114559" cy="514352"/>
        </p:xfrm>
        <a:graphic>
          <a:graphicData uri="http://schemas.openxmlformats.org/presentationml/2006/ole">
            <p:oleObj spid="_x0000_s79876" name="Equation" r:id="rId5" imgW="939600" imgH="228600" progId="Equation.3">
              <p:embed/>
            </p:oleObj>
          </a:graphicData>
        </a:graphic>
      </p:graphicFrame>
      <p:graphicFrame>
        <p:nvGraphicFramePr>
          <p:cNvPr id="11" name="Object 1027"/>
          <p:cNvGraphicFramePr>
            <a:graphicFrameLocks noChangeAspect="1"/>
          </p:cNvGraphicFramePr>
          <p:nvPr/>
        </p:nvGraphicFramePr>
        <p:xfrm>
          <a:off x="5286380" y="2786058"/>
          <a:ext cx="1345924" cy="788990"/>
        </p:xfrm>
        <a:graphic>
          <a:graphicData uri="http://schemas.openxmlformats.org/presentationml/2006/ole">
            <p:oleObj spid="_x0000_s79877" name="Equation" r:id="rId6" imgW="736560" imgH="431640" progId="Equation.3">
              <p:embed/>
            </p:oleObj>
          </a:graphicData>
        </a:graphic>
      </p:graphicFrame>
      <p:graphicFrame>
        <p:nvGraphicFramePr>
          <p:cNvPr id="13" name="Object 1028"/>
          <p:cNvGraphicFramePr>
            <a:graphicFrameLocks noChangeAspect="1"/>
          </p:cNvGraphicFramePr>
          <p:nvPr/>
        </p:nvGraphicFramePr>
        <p:xfrm>
          <a:off x="5357818" y="3786190"/>
          <a:ext cx="1451774" cy="442914"/>
        </p:xfrm>
        <a:graphic>
          <a:graphicData uri="http://schemas.openxmlformats.org/presentationml/2006/ole">
            <p:oleObj spid="_x0000_s79878" name="Equation" r:id="rId7" imgW="749160" imgH="228600" progId="Equation.3">
              <p:embed/>
            </p:oleObj>
          </a:graphicData>
        </a:graphic>
      </p:graphicFrame>
      <p:graphicFrame>
        <p:nvGraphicFramePr>
          <p:cNvPr id="14" name="Object 1029"/>
          <p:cNvGraphicFramePr>
            <a:graphicFrameLocks noChangeAspect="1"/>
          </p:cNvGraphicFramePr>
          <p:nvPr/>
        </p:nvGraphicFramePr>
        <p:xfrm>
          <a:off x="1071537" y="4000504"/>
          <a:ext cx="2195293" cy="873128"/>
        </p:xfrm>
        <a:graphic>
          <a:graphicData uri="http://schemas.openxmlformats.org/presentationml/2006/ole">
            <p:oleObj spid="_x0000_s79879" name="Equation" r:id="rId8" imgW="1117440" imgH="444240" progId="Equation.3">
              <p:embed/>
            </p:oleObj>
          </a:graphicData>
        </a:graphic>
      </p:graphicFrame>
      <p:graphicFrame>
        <p:nvGraphicFramePr>
          <p:cNvPr id="16" name="Object 1030"/>
          <p:cNvGraphicFramePr>
            <a:graphicFrameLocks noChangeAspect="1"/>
          </p:cNvGraphicFramePr>
          <p:nvPr/>
        </p:nvGraphicFramePr>
        <p:xfrm>
          <a:off x="928662" y="5214950"/>
          <a:ext cx="2356328" cy="937176"/>
        </p:xfrm>
        <a:graphic>
          <a:graphicData uri="http://schemas.openxmlformats.org/presentationml/2006/ole">
            <p:oleObj spid="_x0000_s79880" name="Equation" r:id="rId9" imgW="1117440" imgH="444240" progId="Equation.3">
              <p:embed/>
            </p:oleObj>
          </a:graphicData>
        </a:graphic>
      </p:graphicFrame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643306" y="5072074"/>
            <a:ext cx="5357818" cy="120032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dirty="0">
                <a:cs typeface="Times New Roman" pitchFamily="18" charset="0"/>
              </a:rPr>
              <a:t>Le energie cinetiche delle particelle α sono tipicamente dell’ordine del 98% del Q valore, mentre il restante 2% lo si ritrova sotto forma di energia cinetica del nucleo figlio (</a:t>
            </a:r>
            <a:r>
              <a:rPr lang="it-IT" b="1" dirty="0">
                <a:cs typeface="Times New Roman" pitchFamily="18" charset="0"/>
              </a:rPr>
              <a:t>energia di rinculo</a:t>
            </a:r>
            <a:r>
              <a:rPr lang="it-IT" dirty="0">
                <a:cs typeface="Times New Roman" pitchFamily="18" charset="0"/>
              </a:rPr>
              <a:t>).</a:t>
            </a:r>
            <a:r>
              <a:rPr lang="it-IT" dirty="0"/>
              <a:t> </a:t>
            </a: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428596" y="785794"/>
            <a:ext cx="48291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t-IT" dirty="0">
              <a:cs typeface="Times New Roman" pitchFamily="18" charset="0"/>
            </a:endParaRPr>
          </a:p>
          <a:p>
            <a:pPr algn="just"/>
            <a:r>
              <a:rPr lang="it-IT" dirty="0">
                <a:cs typeface="Times New Roman" pitchFamily="18" charset="0"/>
              </a:rPr>
              <a:t>Applicando il principio di conservazione della quantità di </a:t>
            </a:r>
            <a:r>
              <a:rPr lang="it-IT" dirty="0" smtClean="0">
                <a:cs typeface="Times New Roman" pitchFamily="18" charset="0"/>
              </a:rPr>
              <a:t>moto:</a:t>
            </a:r>
            <a:endParaRPr lang="it-IT" dirty="0">
              <a:cs typeface="Times New Roman" pitchFamily="18" charset="0"/>
            </a:endParaRPr>
          </a:p>
          <a:p>
            <a:endParaRPr lang="it-IT" dirty="0">
              <a:cs typeface="Times New Roman" pitchFamily="18" charset="0"/>
            </a:endParaRPr>
          </a:p>
        </p:txBody>
      </p:sp>
      <p:sp>
        <p:nvSpPr>
          <p:cNvPr id="21" name="Freccia a destra 20"/>
          <p:cNvSpPr/>
          <p:nvPr/>
        </p:nvSpPr>
        <p:spPr>
          <a:xfrm>
            <a:off x="1000100" y="3000372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ccia a destra 21"/>
          <p:cNvSpPr/>
          <p:nvPr/>
        </p:nvSpPr>
        <p:spPr>
          <a:xfrm>
            <a:off x="4500562" y="3000372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entesi graffa chiusa 22"/>
          <p:cNvSpPr/>
          <p:nvPr/>
        </p:nvSpPr>
        <p:spPr>
          <a:xfrm>
            <a:off x="6929454" y="2928934"/>
            <a:ext cx="428628" cy="114300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Decadimento</a:t>
            </a:r>
            <a:r>
              <a:rPr lang="en-US" dirty="0" smtClean="0">
                <a:solidFill>
                  <a:srgbClr val="FF0000"/>
                </a:solidFill>
              </a:rPr>
              <a:t> Alfa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5720" y="1428736"/>
            <a:ext cx="83216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dirty="0">
                <a:cs typeface="Times New Roman" pitchFamily="18" charset="0"/>
              </a:rPr>
              <a:t>Esistenza di una </a:t>
            </a:r>
            <a:r>
              <a:rPr lang="it-IT" sz="2000" b="1" dirty="0">
                <a:solidFill>
                  <a:srgbClr val="FF0000"/>
                </a:solidFill>
                <a:cs typeface="Times New Roman" pitchFamily="18" charset="0"/>
              </a:rPr>
              <a:t>struttura fine</a:t>
            </a:r>
            <a:r>
              <a:rPr lang="it-IT" sz="2000" b="1" dirty="0">
                <a:cs typeface="Times New Roman" pitchFamily="18" charset="0"/>
              </a:rPr>
              <a:t> </a:t>
            </a:r>
            <a:r>
              <a:rPr lang="it-IT" sz="2000" dirty="0">
                <a:cs typeface="Times New Roman" pitchFamily="18" charset="0"/>
              </a:rPr>
              <a:t>dovuta al fatto che il nucleo figlio, anziché essere generato direttamente nel suo stato fondamentale, viene prodotto in uno dei sui possibili stati eccitati. </a:t>
            </a:r>
            <a:endParaRPr lang="it-IT" sz="2000" dirty="0"/>
          </a:p>
        </p:txBody>
      </p:sp>
      <p:pic>
        <p:nvPicPr>
          <p:cNvPr id="5" name="Picture 3" descr="STRUTT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857628"/>
            <a:ext cx="4768580" cy="272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57158" y="3000372"/>
            <a:ext cx="78581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cs typeface="Times New Roman" pitchFamily="18" charset="0"/>
              </a:rPr>
              <a:t>Il nucleo figlio passerà poi dallo stato eccitato allo stato fondamentale emettendo uno o più </a:t>
            </a:r>
            <a:r>
              <a:rPr lang="it-IT" sz="2000" b="1" dirty="0">
                <a:cs typeface="Times New Roman" pitchFamily="18" charset="0"/>
              </a:rPr>
              <a:t>raggi γ</a:t>
            </a:r>
            <a:r>
              <a:rPr lang="it-IT" sz="2000" dirty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Sorgenti</a:t>
            </a:r>
            <a:r>
              <a:rPr lang="en-US" dirty="0" smtClean="0">
                <a:solidFill>
                  <a:srgbClr val="FF0000"/>
                </a:solidFill>
              </a:rPr>
              <a:t>  Alfa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Il decadimento beta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42910" y="1071546"/>
            <a:ext cx="8143932" cy="92333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>
                <a:cs typeface="Times New Roman" pitchFamily="18" charset="0"/>
              </a:rPr>
              <a:t>Col termine </a:t>
            </a:r>
            <a:r>
              <a:rPr lang="it-IT" b="1" dirty="0">
                <a:cs typeface="Times New Roman" pitchFamily="18" charset="0"/>
              </a:rPr>
              <a:t>decadimento β</a:t>
            </a:r>
            <a:r>
              <a:rPr lang="it-IT" dirty="0">
                <a:cs typeface="Times New Roman" pitchFamily="18" charset="0"/>
              </a:rPr>
              <a:t> intendiamo l’emissione spontanea da parte di un nucleo di </a:t>
            </a:r>
          </a:p>
          <a:p>
            <a:pPr>
              <a:buFontTx/>
              <a:buChar char="•"/>
            </a:pPr>
            <a:r>
              <a:rPr lang="it-IT" dirty="0" smtClean="0">
                <a:cs typeface="Times New Roman" pitchFamily="18" charset="0"/>
              </a:rPr>
              <a:t> un </a:t>
            </a:r>
            <a:r>
              <a:rPr lang="it-IT" b="1" dirty="0">
                <a:solidFill>
                  <a:srgbClr val="FF0000"/>
                </a:solidFill>
                <a:cs typeface="Times New Roman" pitchFamily="18" charset="0"/>
              </a:rPr>
              <a:t>elettrone</a:t>
            </a:r>
            <a:r>
              <a:rPr lang="it-IT" dirty="0">
                <a:cs typeface="Times New Roman" pitchFamily="18" charset="0"/>
              </a:rPr>
              <a:t> (</a:t>
            </a:r>
            <a:r>
              <a:rPr lang="it-IT" b="1" dirty="0">
                <a:cs typeface="Times New Roman" pitchFamily="18" charset="0"/>
              </a:rPr>
              <a:t>decadimento </a:t>
            </a:r>
            <a:r>
              <a:rPr lang="it-IT" b="1" dirty="0" err="1">
                <a:cs typeface="Times New Roman" pitchFamily="18" charset="0"/>
              </a:rPr>
              <a:t>β</a:t>
            </a:r>
            <a:r>
              <a:rPr lang="it-IT" b="1" baseline="30000" dirty="0" err="1">
                <a:cs typeface="Times New Roman" pitchFamily="18" charset="0"/>
              </a:rPr>
              <a:t>-</a:t>
            </a:r>
            <a:r>
              <a:rPr lang="it-IT" dirty="0" smtClean="0"/>
              <a:t>)</a:t>
            </a:r>
            <a:r>
              <a:rPr lang="it-IT" dirty="0" smtClean="0">
                <a:cs typeface="Times New Roman" pitchFamily="18" charset="0"/>
              </a:rPr>
              <a:t> o un </a:t>
            </a:r>
            <a:r>
              <a:rPr lang="it-IT" b="1" dirty="0">
                <a:solidFill>
                  <a:srgbClr val="FF0000"/>
                </a:solidFill>
                <a:cs typeface="Times New Roman" pitchFamily="18" charset="0"/>
              </a:rPr>
              <a:t>positrone</a:t>
            </a:r>
            <a:r>
              <a:rPr lang="it-IT" dirty="0">
                <a:cs typeface="Times New Roman" pitchFamily="18" charset="0"/>
              </a:rPr>
              <a:t> (</a:t>
            </a:r>
            <a:r>
              <a:rPr lang="it-IT" b="1" dirty="0">
                <a:cs typeface="Times New Roman" pitchFamily="18" charset="0"/>
              </a:rPr>
              <a:t>decadimento β</a:t>
            </a:r>
            <a:r>
              <a:rPr lang="it-IT" b="1" baseline="30000" dirty="0">
                <a:cs typeface="Times New Roman" pitchFamily="18" charset="0"/>
              </a:rPr>
              <a:t>+</a:t>
            </a:r>
            <a:r>
              <a:rPr lang="it-IT" dirty="0">
                <a:cs typeface="Times New Roman" pitchFamily="18" charset="0"/>
              </a:rPr>
              <a:t>)</a:t>
            </a:r>
          </a:p>
          <a:p>
            <a:r>
              <a:rPr lang="it-IT" dirty="0" err="1" smtClean="0"/>
              <a:t>Opp</a:t>
            </a:r>
            <a:r>
              <a:rPr lang="it-IT" dirty="0" smtClean="0"/>
              <a:t>. la </a:t>
            </a:r>
            <a:r>
              <a:rPr lang="it-IT" dirty="0"/>
              <a:t>cattura di un elettrone atomico (</a:t>
            </a:r>
            <a:r>
              <a:rPr lang="it-IT" b="1" dirty="0"/>
              <a:t>Cattura Elettronica </a:t>
            </a:r>
            <a:r>
              <a:rPr lang="it-IT" dirty="0"/>
              <a:t>o</a:t>
            </a:r>
            <a:r>
              <a:rPr lang="it-IT" b="1" dirty="0"/>
              <a:t> </a:t>
            </a:r>
            <a:r>
              <a:rPr lang="it-IT" b="1" dirty="0" err="1"/>
              <a:t>E.C</a:t>
            </a:r>
            <a:r>
              <a:rPr lang="it-IT" dirty="0" err="1"/>
              <a:t>.</a:t>
            </a:r>
            <a:r>
              <a:rPr lang="it-IT" dirty="0"/>
              <a:t>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2975" y="2786058"/>
          <a:ext cx="6880387" cy="1143008"/>
        </p:xfrm>
        <a:graphic>
          <a:graphicData uri="http://schemas.openxmlformats.org/presentationml/2006/ole">
            <p:oleObj spid="_x0000_s77826" name="Equation" r:id="rId3" imgW="4203360" imgH="698400" progId="Equation.3">
              <p:embed/>
            </p:oleObj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2910" y="2143116"/>
            <a:ext cx="6294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>
                <a:cs typeface="Times New Roman" pitchFamily="18" charset="0"/>
              </a:rPr>
              <a:t>Si tratta di un processo di </a:t>
            </a:r>
            <a:r>
              <a:rPr lang="it-IT" b="1" dirty="0">
                <a:cs typeface="Times New Roman" pitchFamily="18" charset="0"/>
              </a:rPr>
              <a:t>interazione debole</a:t>
            </a:r>
            <a:r>
              <a:rPr lang="it-IT" dirty="0">
                <a:cs typeface="Times New Roman" pitchFamily="18" charset="0"/>
              </a:rPr>
              <a:t> ed è preponderante tra i nuclei instabili.</a:t>
            </a:r>
            <a:endParaRPr lang="it-IT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5720" y="5000636"/>
            <a:ext cx="37818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>
                <a:cs typeface="Times New Roman" pitchFamily="18" charset="0"/>
              </a:rPr>
              <a:t>IN termini </a:t>
            </a:r>
            <a:r>
              <a:rPr lang="it-IT" dirty="0">
                <a:cs typeface="Times New Roman" pitchFamily="18" charset="0"/>
              </a:rPr>
              <a:t>di nucleo atomico abbiamo:</a:t>
            </a:r>
            <a:endParaRPr lang="it-IT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4282" y="5445146"/>
          <a:ext cx="8265255" cy="1270002"/>
        </p:xfrm>
        <a:graphic>
          <a:graphicData uri="http://schemas.openxmlformats.org/presentationml/2006/ole">
            <p:oleObj spid="_x0000_s77827" name="Equation" r:id="rId4" imgW="4546440" imgH="698400" progId="Equation.3">
              <p:embed/>
            </p:oleObj>
          </a:graphicData>
        </a:graphic>
      </p:graphicFrame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85720" y="4214818"/>
            <a:ext cx="73042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>
                <a:cs typeface="Times New Roman" pitchFamily="18" charset="0"/>
              </a:rPr>
              <a:t>decadimento </a:t>
            </a:r>
            <a:r>
              <a:rPr lang="it-IT" b="1" dirty="0" err="1">
                <a:cs typeface="Times New Roman" pitchFamily="18" charset="0"/>
              </a:rPr>
              <a:t>β</a:t>
            </a:r>
            <a:r>
              <a:rPr lang="it-IT" b="1" baseline="30000" dirty="0" err="1">
                <a:cs typeface="Times New Roman" pitchFamily="18" charset="0"/>
              </a:rPr>
              <a:t>-</a:t>
            </a:r>
            <a:r>
              <a:rPr lang="it-IT" b="1" dirty="0">
                <a:cs typeface="Times New Roman" pitchFamily="18" charset="0"/>
              </a:rPr>
              <a:t>:</a:t>
            </a:r>
            <a:r>
              <a:rPr lang="it-IT" dirty="0">
                <a:cs typeface="Times New Roman" pitchFamily="18" charset="0"/>
              </a:rPr>
              <a:t> avviene per quei nuclei in cui vi è un </a:t>
            </a:r>
            <a:r>
              <a:rPr lang="it-IT" b="1" u="sng" dirty="0">
                <a:cs typeface="Times New Roman" pitchFamily="18" charset="0"/>
              </a:rPr>
              <a:t>eccesso di neutroni</a:t>
            </a:r>
            <a:r>
              <a:rPr lang="it-IT" dirty="0">
                <a:cs typeface="Times New Roman" pitchFamily="18" charset="0"/>
              </a:rPr>
              <a:t>   </a:t>
            </a:r>
          </a:p>
          <a:p>
            <a:r>
              <a:rPr lang="it-IT" b="1" dirty="0">
                <a:cs typeface="Times New Roman" pitchFamily="18" charset="0"/>
              </a:rPr>
              <a:t>decadimento β</a:t>
            </a:r>
            <a:r>
              <a:rPr lang="it-IT" b="1" baseline="30000" dirty="0">
                <a:cs typeface="Times New Roman" pitchFamily="18" charset="0"/>
              </a:rPr>
              <a:t>+</a:t>
            </a:r>
            <a:r>
              <a:rPr lang="it-IT" b="1" dirty="0">
                <a:cs typeface="Times New Roman" pitchFamily="18" charset="0"/>
              </a:rPr>
              <a:t>:</a:t>
            </a:r>
            <a:r>
              <a:rPr lang="it-IT" dirty="0">
                <a:cs typeface="Times New Roman" pitchFamily="18" charset="0"/>
              </a:rPr>
              <a:t> avviene per quei nuclei in cui vi è un </a:t>
            </a:r>
            <a:r>
              <a:rPr lang="it-IT" b="1" u="sng" dirty="0">
                <a:cs typeface="Times New Roman" pitchFamily="18" charset="0"/>
              </a:rPr>
              <a:t>eccesso di protoni</a:t>
            </a:r>
            <a:endParaRPr lang="it-IT" dirty="0"/>
          </a:p>
        </p:txBody>
      </p:sp>
      <p:sp>
        <p:nvSpPr>
          <p:cNvPr id="11" name="Freccia a destra 10"/>
          <p:cNvSpPr/>
          <p:nvPr/>
        </p:nvSpPr>
        <p:spPr>
          <a:xfrm>
            <a:off x="8001024" y="4357694"/>
            <a:ext cx="42862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Spettro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decadimento</a:t>
            </a:r>
            <a:r>
              <a:rPr lang="en-US" dirty="0" smtClean="0">
                <a:solidFill>
                  <a:srgbClr val="FF0000"/>
                </a:solidFill>
              </a:rPr>
              <a:t> Beta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71472" y="1071546"/>
            <a:ext cx="8001056" cy="1323439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cs typeface="Times New Roman" pitchFamily="18" charset="0"/>
              </a:rPr>
              <a:t>A differenza del decadimento α, che essendo un decadimento a due corpi emette la particella α sempre con la medesima energia (</a:t>
            </a:r>
            <a:r>
              <a:rPr lang="it-IT" sz="2000" dirty="0" err="1">
                <a:cs typeface="Times New Roman" pitchFamily="18" charset="0"/>
              </a:rPr>
              <a:t>energia</a:t>
            </a:r>
            <a:r>
              <a:rPr lang="it-IT" sz="2000" dirty="0">
                <a:cs typeface="Times New Roman" pitchFamily="18" charset="0"/>
              </a:rPr>
              <a:t> monocromatica), l’elettrone nel decadimento </a:t>
            </a:r>
            <a:r>
              <a:rPr lang="it-IT" sz="2000" dirty="0" err="1">
                <a:cs typeface="Times New Roman" pitchFamily="18" charset="0"/>
              </a:rPr>
              <a:t>β</a:t>
            </a:r>
            <a:r>
              <a:rPr lang="it-IT" sz="2000" baseline="30000" dirty="0" err="1">
                <a:cs typeface="Times New Roman" pitchFamily="18" charset="0"/>
              </a:rPr>
              <a:t>-</a:t>
            </a:r>
            <a:r>
              <a:rPr lang="it-IT" sz="2000" dirty="0">
                <a:cs typeface="Times New Roman" pitchFamily="18" charset="0"/>
              </a:rPr>
              <a:t> condivide la propria energia con il neutrino e quindi ne risulta uno spettro continuo con energia massima </a:t>
            </a:r>
            <a:endParaRPr lang="en-US" sz="2000" dirty="0"/>
          </a:p>
        </p:txBody>
      </p:sp>
      <p:pic>
        <p:nvPicPr>
          <p:cNvPr id="6" name="Picture 6" descr="spettrobetapi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254374"/>
            <a:ext cx="3429024" cy="317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spettrobetamen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513668"/>
            <a:ext cx="3071834" cy="2844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28596" y="2714620"/>
            <a:ext cx="30908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i="1" dirty="0" err="1">
                <a:solidFill>
                  <a:srgbClr val="FF0000"/>
                </a:solidFill>
                <a:cs typeface="Times New Roman" pitchFamily="18" charset="0"/>
              </a:rPr>
              <a:t>Spettro</a:t>
            </a:r>
            <a:r>
              <a:rPr lang="en-US" sz="2000" i="1" dirty="0">
                <a:solidFill>
                  <a:srgbClr val="FF0000"/>
                </a:solidFill>
                <a:cs typeface="Times New Roman" pitchFamily="18" charset="0"/>
              </a:rPr>
              <a:t> del </a:t>
            </a:r>
            <a:r>
              <a:rPr lang="en-US" sz="2000" i="1" dirty="0" err="1">
                <a:solidFill>
                  <a:srgbClr val="FF0000"/>
                </a:solidFill>
                <a:cs typeface="Times New Roman" pitchFamily="18" charset="0"/>
              </a:rPr>
              <a:t>decadimento</a:t>
            </a:r>
            <a:r>
              <a:rPr lang="en-US" sz="2000" i="1" dirty="0">
                <a:solidFill>
                  <a:srgbClr val="FF0000"/>
                </a:solidFill>
                <a:cs typeface="Times New Roman" pitchFamily="18" charset="0"/>
              </a:rPr>
              <a:t> β,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561975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Cinematica del decadimento </a:t>
            </a:r>
            <a:r>
              <a:rPr lang="it-IT" dirty="0" err="1" smtClean="0">
                <a:solidFill>
                  <a:srgbClr val="FF0000"/>
                </a:solidFill>
                <a:cs typeface="Times New Roman" pitchFamily="18" charset="0"/>
              </a:rPr>
              <a:t>β</a:t>
            </a:r>
            <a:r>
              <a:rPr lang="it-IT" baseline="30000" dirty="0" err="1" smtClean="0">
                <a:solidFill>
                  <a:srgbClr val="FF0000"/>
                </a:solidFill>
                <a:cs typeface="Times New Roman" pitchFamily="18" charset="0"/>
              </a:rPr>
              <a:t>-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graphicFrame>
        <p:nvGraphicFramePr>
          <p:cNvPr id="4" name="Object 0"/>
          <p:cNvGraphicFramePr>
            <a:graphicFrameLocks noChangeAspect="1"/>
          </p:cNvGraphicFramePr>
          <p:nvPr/>
        </p:nvGraphicFramePr>
        <p:xfrm>
          <a:off x="571472" y="1428736"/>
          <a:ext cx="3021568" cy="531814"/>
        </p:xfrm>
        <a:graphic>
          <a:graphicData uri="http://schemas.openxmlformats.org/presentationml/2006/ole">
            <p:oleObj spid="_x0000_s80898" name="Equation" r:id="rId3" imgW="1587240" imgH="279360" progId="Equation.3">
              <p:embed/>
            </p:oleObj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14810" y="857232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dirty="0">
                <a:cs typeface="Times New Roman" pitchFamily="18" charset="0"/>
              </a:rPr>
              <a:t>masse nucleari</a:t>
            </a:r>
            <a:endParaRPr lang="it-IT" dirty="0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4714876" y="2071678"/>
          <a:ext cx="3200400" cy="622300"/>
        </p:xfrm>
        <a:graphic>
          <a:graphicData uri="http://schemas.openxmlformats.org/presentationml/2006/ole">
            <p:oleObj spid="_x0000_s80899" name="Equation" r:id="rId4" imgW="2349360" imgH="45720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500034" y="2928934"/>
          <a:ext cx="2967986" cy="615953"/>
        </p:xfrm>
        <a:graphic>
          <a:graphicData uri="http://schemas.openxmlformats.org/presentationml/2006/ole">
            <p:oleObj spid="_x0000_s80900" name="Equation" r:id="rId5" imgW="1346040" imgH="279360" progId="Equation.3">
              <p:embed/>
            </p:oleObj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5720" y="3786190"/>
            <a:ext cx="807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cs typeface="Times New Roman" pitchFamily="18" charset="0"/>
              </a:rPr>
              <a:t>Se esprimiamo, </a:t>
            </a:r>
            <a:r>
              <a:rPr lang="it-IT" i="1" dirty="0">
                <a:cs typeface="Times New Roman" pitchFamily="18" charset="0"/>
              </a:rPr>
              <a:t>M</a:t>
            </a:r>
            <a:r>
              <a:rPr lang="it-IT" dirty="0">
                <a:cs typeface="Times New Roman" pitchFamily="18" charset="0"/>
              </a:rPr>
              <a:t> in unità di masse atomiche ed Q in </a:t>
            </a:r>
            <a:r>
              <a:rPr lang="it-IT" dirty="0" err="1">
                <a:cs typeface="Times New Roman" pitchFamily="18" charset="0"/>
              </a:rPr>
              <a:t>MeV</a:t>
            </a:r>
            <a:r>
              <a:rPr lang="it-IT" dirty="0">
                <a:cs typeface="Times New Roman" pitchFamily="18" charset="0"/>
              </a:rPr>
              <a:t> possiamo riscrivere la precedente equazione nel seguente modo:</a:t>
            </a:r>
            <a:r>
              <a:rPr lang="en-US" dirty="0"/>
              <a:t> 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428596" y="4500570"/>
          <a:ext cx="5058632" cy="600068"/>
        </p:xfrm>
        <a:graphic>
          <a:graphicData uri="http://schemas.openxmlformats.org/presentationml/2006/ole">
            <p:oleObj spid="_x0000_s80901" name="Equation" r:id="rId6" imgW="2247840" imgH="266400" progId="Equation.3">
              <p:embed/>
            </p:oleObj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47680" y="5286388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u="sng" dirty="0">
                <a:cs typeface="Times New Roman" pitchFamily="18" charset="0"/>
              </a:rPr>
              <a:t>Condizione necessaria e sufficiente</a:t>
            </a:r>
            <a:r>
              <a:rPr lang="it-IT" dirty="0">
                <a:cs typeface="Times New Roman" pitchFamily="18" charset="0"/>
              </a:rPr>
              <a:t> affinché un decadimento </a:t>
            </a:r>
            <a:r>
              <a:rPr lang="it-IT" dirty="0" err="1">
                <a:cs typeface="Times New Roman" pitchFamily="18" charset="0"/>
              </a:rPr>
              <a:t>β</a:t>
            </a:r>
            <a:r>
              <a:rPr lang="it-IT" baseline="30000" dirty="0" err="1">
                <a:cs typeface="Times New Roman" pitchFamily="18" charset="0"/>
              </a:rPr>
              <a:t>-</a:t>
            </a:r>
            <a:r>
              <a:rPr lang="it-IT" dirty="0">
                <a:cs typeface="Times New Roman" pitchFamily="18" charset="0"/>
              </a:rPr>
              <a:t> possa avere luogo é che la massa atomica del nucleo padre sia superiore a quella del nucleo figlio: </a:t>
            </a:r>
            <a:endParaRPr lang="it-IT" dirty="0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857356" y="6143644"/>
          <a:ext cx="1337853" cy="433389"/>
        </p:xfrm>
        <a:graphic>
          <a:graphicData uri="http://schemas.openxmlformats.org/presentationml/2006/ole">
            <p:oleObj spid="_x0000_s80902" r:id="rId7" imgW="672808" imgH="215806" progId="Equation.3">
              <p:embed/>
            </p:oleObj>
          </a:graphicData>
        </a:graphic>
      </p:graphicFrame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1700210" y="1009632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2309810" y="1009632"/>
            <a:ext cx="1905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143768" y="1214422"/>
            <a:ext cx="1338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Masse atomiche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6572264" y="1428736"/>
            <a:ext cx="447676" cy="323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Schema del decadimento </a:t>
            </a:r>
            <a:r>
              <a:rPr lang="it-IT" dirty="0" err="1" smtClean="0">
                <a:solidFill>
                  <a:srgbClr val="FF0000"/>
                </a:solidFill>
                <a:cs typeface="Times New Roman" pitchFamily="18" charset="0"/>
              </a:rPr>
              <a:t>β</a:t>
            </a:r>
            <a:r>
              <a:rPr lang="it-IT" baseline="30000" dirty="0" err="1" smtClean="0">
                <a:solidFill>
                  <a:srgbClr val="FF0000"/>
                </a:solidFill>
                <a:cs typeface="Times New Roman" pitchFamily="18" charset="0"/>
              </a:rPr>
              <a:t>-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 del </a:t>
            </a:r>
            <a:r>
              <a:rPr lang="it-IT" baseline="30000" dirty="0" smtClean="0">
                <a:solidFill>
                  <a:srgbClr val="FF0000"/>
                </a:solidFill>
                <a:cs typeface="Times New Roman" pitchFamily="18" charset="0"/>
              </a:rPr>
              <a:t>60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Co.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pic>
        <p:nvPicPr>
          <p:cNvPr id="4" name="Picture 2" descr="SCHEMA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357298"/>
            <a:ext cx="4878176" cy="370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Cinematica del decadimento </a:t>
            </a:r>
            <a:r>
              <a:rPr lang="it-IT" dirty="0" err="1" smtClean="0">
                <a:solidFill>
                  <a:srgbClr val="FF0000"/>
                </a:solidFill>
                <a:cs typeface="Times New Roman" pitchFamily="18" charset="0"/>
              </a:rPr>
              <a:t>β</a:t>
            </a:r>
            <a:r>
              <a:rPr lang="it-IT" baseline="30000" dirty="0" err="1" smtClean="0">
                <a:solidFill>
                  <a:srgbClr val="FF0000"/>
                </a:solidFill>
                <a:cs typeface="Times New Roman" pitchFamily="18" charset="0"/>
              </a:rPr>
              <a:t>+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42910" y="1468426"/>
          <a:ext cx="2209800" cy="388938"/>
        </p:xfrm>
        <a:graphic>
          <a:graphicData uri="http://schemas.openxmlformats.org/presentationml/2006/ole">
            <p:oleObj spid="_x0000_s81922" name="Equation" r:id="rId3" imgW="1587240" imgH="279360" progId="Equation.3">
              <p:embed/>
            </p:oleObj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95710" y="935026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>
                <a:cs typeface="Times New Roman" pitchFamily="18" charset="0"/>
              </a:rPr>
              <a:t>masse nucleari</a:t>
            </a:r>
            <a:endParaRPr lang="it-IT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714876" y="2000240"/>
          <a:ext cx="3114675" cy="622300"/>
        </p:xfrm>
        <a:graphic>
          <a:graphicData uri="http://schemas.openxmlformats.org/presentationml/2006/ole">
            <p:oleObj spid="_x0000_s81923" name="Equation" r:id="rId4" imgW="2286000" imgH="45720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428596" y="2714620"/>
          <a:ext cx="3243959" cy="544515"/>
        </p:xfrm>
        <a:graphic>
          <a:graphicData uri="http://schemas.openxmlformats.org/presentationml/2006/ole">
            <p:oleObj spid="_x0000_s81924" name="Equation" r:id="rId5" imgW="1663560" imgH="279360" progId="Equation.3">
              <p:embed/>
            </p:oleObj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5720" y="3429000"/>
            <a:ext cx="807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cs typeface="Times New Roman" pitchFamily="18" charset="0"/>
              </a:rPr>
              <a:t>Se esprimiamo, </a:t>
            </a:r>
            <a:r>
              <a:rPr lang="it-IT" i="1" dirty="0">
                <a:cs typeface="Times New Roman" pitchFamily="18" charset="0"/>
              </a:rPr>
              <a:t>M</a:t>
            </a:r>
            <a:r>
              <a:rPr lang="it-IT" dirty="0">
                <a:cs typeface="Times New Roman" pitchFamily="18" charset="0"/>
              </a:rPr>
              <a:t> in unità di masse atomiche ed Q in </a:t>
            </a:r>
            <a:r>
              <a:rPr lang="it-IT" dirty="0" err="1">
                <a:cs typeface="Times New Roman" pitchFamily="18" charset="0"/>
              </a:rPr>
              <a:t>MeV</a:t>
            </a:r>
            <a:r>
              <a:rPr lang="it-IT" dirty="0">
                <a:cs typeface="Times New Roman" pitchFamily="18" charset="0"/>
              </a:rPr>
              <a:t> possiamo riscrivere la precedente equazione nel seguente modo:</a:t>
            </a:r>
            <a:r>
              <a:rPr lang="en-US" dirty="0"/>
              <a:t> </a:t>
            </a:r>
          </a:p>
        </p:txBody>
      </p:sp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1428728" y="4357694"/>
          <a:ext cx="5261663" cy="528630"/>
        </p:xfrm>
        <a:graphic>
          <a:graphicData uri="http://schemas.openxmlformats.org/presentationml/2006/ole">
            <p:oleObj spid="_x0000_s81925" name="Equation" r:id="rId6" imgW="2654280" imgH="266400" progId="Equation.3">
              <p:embed/>
            </p:oleObj>
          </a:graphicData>
        </a:graphic>
      </p:graphicFrame>
      <p:sp>
        <p:nvSpPr>
          <p:cNvPr id="12" name="Line 12"/>
          <p:cNvSpPr>
            <a:spLocks noChangeShapeType="1"/>
          </p:cNvSpPr>
          <p:nvPr/>
        </p:nvSpPr>
        <p:spPr bwMode="auto">
          <a:xfrm flipH="1">
            <a:off x="1481110" y="1087426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2090710" y="1087426"/>
            <a:ext cx="1905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215206" y="1214422"/>
            <a:ext cx="1338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Masse atomiche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6286512" y="1428736"/>
            <a:ext cx="571504" cy="428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0" y="5072074"/>
            <a:ext cx="8534400" cy="92333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  <a:cs typeface="Times New Roman" pitchFamily="18" charset="0"/>
              </a:rPr>
              <a:t>Condizione necessaria e sufficiente </a:t>
            </a:r>
            <a:r>
              <a:rPr lang="it-IT" dirty="0">
                <a:cs typeface="Times New Roman" pitchFamily="18" charset="0"/>
              </a:rPr>
              <a:t>affinché un decadimento β</a:t>
            </a:r>
            <a:r>
              <a:rPr lang="it-IT" baseline="30000" dirty="0">
                <a:cs typeface="Times New Roman" pitchFamily="18" charset="0"/>
              </a:rPr>
              <a:t>+</a:t>
            </a:r>
            <a:r>
              <a:rPr lang="it-IT" dirty="0">
                <a:cs typeface="Times New Roman" pitchFamily="18" charset="0"/>
              </a:rPr>
              <a:t> possa avere luogo é che la differenza delle due masse atomiche dei nuclei padre e figlio sia superiore a due volte la massa dell’elettrone: .</a:t>
            </a:r>
            <a:endParaRPr lang="it-IT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743200" y="6172200"/>
          <a:ext cx="2992746" cy="400072"/>
        </p:xfrm>
        <a:graphic>
          <a:graphicData uri="http://schemas.openxmlformats.org/presentationml/2006/ole">
            <p:oleObj spid="_x0000_s81926" r:id="rId7" imgW="17018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La cattura elettronica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1371600"/>
            <a:ext cx="7315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cs typeface="Times New Roman" pitchFamily="18" charset="0"/>
              </a:rPr>
              <a:t>Se un nucleo presenta un eccesso di protoni ed ha un’energia di poco inferiore a 1022 keV, può catturare un elettrone della shell atomica.</a:t>
            </a:r>
            <a:r>
              <a:rPr lang="it-IT" sz="1200">
                <a:cs typeface="Times New Roman" pitchFamily="18" charset="0"/>
              </a:rPr>
              <a:t> (generalmente dall’orbita K)</a:t>
            </a:r>
            <a:endParaRPr lang="it-IT" sz="240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303463" y="2268538"/>
          <a:ext cx="3775075" cy="658812"/>
        </p:xfrm>
        <a:graphic>
          <a:graphicData uri="http://schemas.openxmlformats.org/presentationml/2006/ole">
            <p:oleObj spid="_x0000_s82946" name="Equation" r:id="rId3" imgW="1384200" imgH="241200" progId="Equation.3">
              <p:embed/>
            </p:oleObj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81000" y="3124200"/>
            <a:ext cx="830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>
                <a:cs typeface="Times New Roman" pitchFamily="18" charset="0"/>
              </a:rPr>
              <a:t>I neutrini emessi durante il processo di cattura elettronica hanno tutti la stessa energia (</a:t>
            </a:r>
            <a:r>
              <a:rPr lang="it-IT" b="1">
                <a:solidFill>
                  <a:schemeClr val="accent2"/>
                </a:solidFill>
                <a:cs typeface="Times New Roman" pitchFamily="18" charset="0"/>
              </a:rPr>
              <a:t>neutrini monoenergetici</a:t>
            </a:r>
            <a:r>
              <a:rPr lang="it-IT">
                <a:cs typeface="Times New Roman" pitchFamily="18" charset="0"/>
              </a:rPr>
              <a:t>).</a:t>
            </a:r>
          </a:p>
        </p:txBody>
      </p:sp>
      <p:pic>
        <p:nvPicPr>
          <p:cNvPr id="8" name="Picture 6" descr="SCHECO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5814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86000" y="6172200"/>
            <a:ext cx="4267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i="1">
                <a:cs typeface="Times New Roman" pitchFamily="18" charset="0"/>
              </a:rPr>
              <a:t>Schema di decadimento per cattura elettronica del </a:t>
            </a:r>
            <a:r>
              <a:rPr lang="it-IT" i="1" baseline="30000">
                <a:cs typeface="Times New Roman" pitchFamily="18" charset="0"/>
              </a:rPr>
              <a:t>57</a:t>
            </a:r>
            <a:r>
              <a:rPr lang="it-IT" i="1">
                <a:cs typeface="Times New Roman" pitchFamily="18" charset="0"/>
              </a:rPr>
              <a:t>Co.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IL NUCLEO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ATOMICO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990600"/>
            <a:ext cx="8329642" cy="120032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dirty="0">
                <a:cs typeface="Times New Roman" pitchFamily="18" charset="0"/>
              </a:rPr>
              <a:t>Un </a:t>
            </a:r>
            <a:r>
              <a:rPr lang="it-IT" b="1" u="sng" dirty="0">
                <a:cs typeface="Times New Roman" pitchFamily="18" charset="0"/>
              </a:rPr>
              <a:t>nucleo atomico</a:t>
            </a:r>
            <a:r>
              <a:rPr lang="it-IT" dirty="0">
                <a:cs typeface="Times New Roman" pitchFamily="18" charset="0"/>
              </a:rPr>
              <a:t> è caratterizzato da</a:t>
            </a:r>
            <a:r>
              <a:rPr lang="it-IT" dirty="0" smtClean="0">
                <a:cs typeface="Times New Roman" pitchFamily="18" charset="0"/>
              </a:rPr>
              <a:t>:</a:t>
            </a:r>
            <a:endParaRPr lang="it-IT" dirty="0"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it-IT" dirty="0">
                <a:cs typeface="Times New Roman" pitchFamily="18" charset="0"/>
              </a:rPr>
              <a:t> un </a:t>
            </a:r>
            <a:r>
              <a:rPr lang="it-IT" b="1" dirty="0">
                <a:solidFill>
                  <a:srgbClr val="FF0000"/>
                </a:solidFill>
                <a:cs typeface="Times New Roman" pitchFamily="18" charset="0"/>
              </a:rPr>
              <a:t>numero atomico </a:t>
            </a:r>
            <a:r>
              <a:rPr lang="it-IT" b="1" dirty="0">
                <a:cs typeface="Times New Roman" pitchFamily="18" charset="0"/>
              </a:rPr>
              <a:t>(Z</a:t>
            </a:r>
            <a:r>
              <a:rPr lang="it-IT" dirty="0">
                <a:cs typeface="Times New Roman" pitchFamily="18" charset="0"/>
              </a:rPr>
              <a:t>), che indica il numero di </a:t>
            </a:r>
            <a:r>
              <a:rPr lang="it-IT" b="1" dirty="0">
                <a:solidFill>
                  <a:srgbClr val="FF0000"/>
                </a:solidFill>
                <a:cs typeface="Times New Roman" pitchFamily="18" charset="0"/>
              </a:rPr>
              <a:t>protoni</a:t>
            </a:r>
            <a:r>
              <a:rPr lang="it-IT" dirty="0">
                <a:cs typeface="Times New Roman" pitchFamily="18" charset="0"/>
              </a:rPr>
              <a:t> </a:t>
            </a:r>
          </a:p>
          <a:p>
            <a:pPr algn="just" eaLnBrk="0" hangingPunct="0">
              <a:buFontTx/>
              <a:buChar char="•"/>
            </a:pPr>
            <a:r>
              <a:rPr lang="it-IT" dirty="0">
                <a:cs typeface="Times New Roman" pitchFamily="18" charset="0"/>
              </a:rPr>
              <a:t> un</a:t>
            </a:r>
            <a:r>
              <a:rPr lang="it-IT" b="1" dirty="0">
                <a:cs typeface="Times New Roman" pitchFamily="18" charset="0"/>
              </a:rPr>
              <a:t> </a:t>
            </a:r>
            <a:r>
              <a:rPr lang="it-IT" b="1" dirty="0">
                <a:solidFill>
                  <a:srgbClr val="FF0000"/>
                </a:solidFill>
                <a:cs typeface="Times New Roman" pitchFamily="18" charset="0"/>
              </a:rPr>
              <a:t>numero di massa </a:t>
            </a:r>
            <a:r>
              <a:rPr lang="it-IT" b="1" dirty="0">
                <a:cs typeface="Times New Roman" pitchFamily="18" charset="0"/>
              </a:rPr>
              <a:t>(A</a:t>
            </a:r>
            <a:r>
              <a:rPr lang="it-IT" dirty="0">
                <a:cs typeface="Times New Roman" pitchFamily="18" charset="0"/>
              </a:rPr>
              <a:t>) che rappresenta il numero totale di nucleoni presenti nel nucleo atomico. </a:t>
            </a:r>
            <a:r>
              <a:rPr lang="it-IT" dirty="0" smtClean="0">
                <a:cs typeface="Times New Roman" pitchFamily="18" charset="0"/>
              </a:rPr>
              <a:t> Se N è </a:t>
            </a:r>
            <a:r>
              <a:rPr lang="it-IT" dirty="0">
                <a:cs typeface="Times New Roman" pitchFamily="18" charset="0"/>
              </a:rPr>
              <a:t>il numero di </a:t>
            </a:r>
            <a:r>
              <a:rPr lang="it-IT" b="1" dirty="0">
                <a:solidFill>
                  <a:srgbClr val="FF0000"/>
                </a:solidFill>
                <a:cs typeface="Times New Roman" pitchFamily="18" charset="0"/>
              </a:rPr>
              <a:t>neutron</a:t>
            </a:r>
            <a:r>
              <a:rPr lang="it-IT" dirty="0">
                <a:solidFill>
                  <a:schemeClr val="accent2"/>
                </a:solidFill>
                <a:cs typeface="Times New Roman" pitchFamily="18" charset="0"/>
              </a:rPr>
              <a:t>i</a:t>
            </a:r>
            <a:r>
              <a:rPr lang="it-IT" dirty="0">
                <a:cs typeface="Times New Roman" pitchFamily="18" charset="0"/>
              </a:rPr>
              <a:t>, possiamo scrivere: A=N+Z</a:t>
            </a:r>
            <a:r>
              <a:rPr lang="it-IT" dirty="0" smtClean="0">
                <a:cs typeface="Times New Roman" pitchFamily="18" charset="0"/>
              </a:rPr>
              <a:t>.</a:t>
            </a:r>
            <a:endParaRPr lang="it-IT" dirty="0"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500430" y="2643182"/>
            <a:ext cx="5214974" cy="147732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dirty="0">
                <a:cs typeface="Times New Roman" pitchFamily="18" charset="0"/>
              </a:rPr>
              <a:t>Per </a:t>
            </a:r>
            <a:r>
              <a:rPr lang="it-IT" b="1" dirty="0">
                <a:solidFill>
                  <a:srgbClr val="FF0000"/>
                </a:solidFill>
                <a:cs typeface="Times New Roman" pitchFamily="18" charset="0"/>
              </a:rPr>
              <a:t>nuclei leggeri </a:t>
            </a:r>
            <a:r>
              <a:rPr lang="it-IT" dirty="0">
                <a:cs typeface="Times New Roman" pitchFamily="18" charset="0"/>
              </a:rPr>
              <a:t>la configurazione nucleare risulta stabile quando Z = N. </a:t>
            </a:r>
            <a:r>
              <a:rPr lang="it-IT" dirty="0" smtClean="0">
                <a:cs typeface="Times New Roman" pitchFamily="18" charset="0"/>
              </a:rPr>
              <a:t> Al </a:t>
            </a:r>
            <a:r>
              <a:rPr lang="it-IT" dirty="0">
                <a:cs typeface="Times New Roman" pitchFamily="18" charset="0"/>
              </a:rPr>
              <a:t>crescere di Z il numero di neutroni necessari a garantire la stabilità aumenta. </a:t>
            </a:r>
          </a:p>
          <a:p>
            <a:pPr algn="just"/>
            <a:r>
              <a:rPr lang="it-IT" dirty="0">
                <a:cs typeface="Times New Roman" pitchFamily="18" charset="0"/>
              </a:rPr>
              <a:t>Tale andamento è ben descritto dalla così detta </a:t>
            </a:r>
            <a:r>
              <a:rPr lang="it-IT" b="1" dirty="0">
                <a:solidFill>
                  <a:srgbClr val="FF0000"/>
                </a:solidFill>
                <a:cs typeface="Times New Roman" pitchFamily="18" charset="0"/>
              </a:rPr>
              <a:t>curva di </a:t>
            </a:r>
            <a:r>
              <a:rPr lang="it-IT" b="1" dirty="0" smtClean="0">
                <a:solidFill>
                  <a:srgbClr val="FF0000"/>
                </a:solidFill>
                <a:cs typeface="Times New Roman" pitchFamily="18" charset="0"/>
              </a:rPr>
              <a:t>stabilità</a:t>
            </a:r>
            <a:endParaRPr lang="it-IT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7" name="Picture 8" descr="Nvs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428868"/>
            <a:ext cx="2857520" cy="4114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28596" y="6440510"/>
            <a:ext cx="33121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 i="1" dirty="0">
                <a:cs typeface="Times New Roman" pitchFamily="18" charset="0"/>
              </a:rPr>
              <a:t>Curva di stabilità dei nuclei atomici.</a:t>
            </a:r>
            <a:r>
              <a:rPr lang="it-IT" sz="1600" b="1" dirty="0"/>
              <a:t>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428992" y="4357694"/>
            <a:ext cx="5429288" cy="1754326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Un </a:t>
            </a:r>
            <a:r>
              <a:rPr lang="it-IT" b="1" dirty="0" smtClean="0">
                <a:solidFill>
                  <a:srgbClr val="FF0000"/>
                </a:solidFill>
              </a:rPr>
              <a:t>isotopo </a:t>
            </a:r>
            <a:r>
              <a:rPr lang="it-IT" dirty="0" smtClean="0"/>
              <a:t>è un atomo di uno stesso elemento chimico, (stesso numero atomico </a:t>
            </a:r>
            <a:r>
              <a:rPr lang="it-IT" i="1" dirty="0" smtClean="0"/>
              <a:t>Z)</a:t>
            </a:r>
            <a:r>
              <a:rPr lang="it-IT" dirty="0" smtClean="0"/>
              <a:t>, ma con differente numero di massa </a:t>
            </a:r>
            <a:r>
              <a:rPr lang="it-IT" i="1" dirty="0" smtClean="0"/>
              <a:t>A</a:t>
            </a:r>
            <a:r>
              <a:rPr lang="it-IT" dirty="0" smtClean="0"/>
              <a:t>, e quindi differente massa atomica </a:t>
            </a:r>
            <a:r>
              <a:rPr lang="it-IT" i="1" dirty="0" smtClean="0"/>
              <a:t>M</a:t>
            </a:r>
            <a:r>
              <a:rPr lang="it-IT" dirty="0" smtClean="0"/>
              <a:t>. La differenza dei numeri di massa è dovuta ad un diverso numero di </a:t>
            </a:r>
            <a:r>
              <a:rPr lang="it-IT" b="1" dirty="0" smtClean="0">
                <a:solidFill>
                  <a:srgbClr val="FF0000"/>
                </a:solidFill>
              </a:rPr>
              <a:t>neutroni</a:t>
            </a:r>
            <a:r>
              <a:rPr lang="it-IT" dirty="0" smtClean="0"/>
              <a:t> presenti nel nucleo dell'atomo a parità di numero atomico.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Tabella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isotopi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14282" y="1000108"/>
            <a:ext cx="8429684" cy="36933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Link molto utile</a:t>
            </a:r>
            <a:r>
              <a:rPr lang="en-US" i="1" dirty="0" smtClean="0"/>
              <a:t>: http://www.nndc.bnl.gov/nudat2/reCenter.jsp?z=55&amp;n=78</a:t>
            </a:r>
            <a:endParaRPr lang="en-US" i="1" dirty="0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6858048" cy="3935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500034" y="5643578"/>
            <a:ext cx="6929486" cy="92333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it-IT" dirty="0"/>
              <a:t>T</a:t>
            </a:r>
            <a:r>
              <a:rPr lang="it-IT" dirty="0" smtClean="0"/>
              <a:t>abella con tutti </a:t>
            </a:r>
            <a:r>
              <a:rPr lang="it-IT" b="1" dirty="0" smtClean="0">
                <a:solidFill>
                  <a:srgbClr val="FF0000"/>
                </a:solidFill>
              </a:rPr>
              <a:t>gli isotopi </a:t>
            </a:r>
            <a:r>
              <a:rPr lang="it-IT" dirty="0" smtClean="0"/>
              <a:t>conosciuti, ordinati per numero atomico crescente </a:t>
            </a:r>
            <a:r>
              <a:rPr lang="it-IT" dirty="0" smtClean="0"/>
              <a:t>dall'alto in basso e per numero neutronico crescente </a:t>
            </a:r>
            <a:r>
              <a:rPr lang="it-IT" dirty="0" smtClean="0"/>
              <a:t>da sinistra a destra e. I tempi di dimezzamento sono indicati con il colore.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Sorgenti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42910" y="1142984"/>
            <a:ext cx="8001056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Alfa: </a:t>
            </a:r>
            <a:r>
              <a:rPr lang="it-IT" sz="2000" dirty="0" smtClean="0"/>
              <a:t>hanno un percorso nella materia estremamente breve. Vengono fermati in pochi </a:t>
            </a:r>
            <a:r>
              <a:rPr lang="it-IT" sz="2000" i="1" dirty="0" smtClean="0"/>
              <a:t>cm</a:t>
            </a:r>
            <a:r>
              <a:rPr lang="it-IT" sz="2000" dirty="0" smtClean="0"/>
              <a:t>. </a:t>
            </a:r>
          </a:p>
          <a:p>
            <a:r>
              <a:rPr lang="it-IT" sz="2000" dirty="0" smtClean="0"/>
              <a:t>Pericolosi per contaminazione interna.    </a:t>
            </a:r>
            <a:endParaRPr lang="it-IT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 cstate="print"/>
          <a:srcRect t="64059"/>
          <a:stretch>
            <a:fillRect/>
          </a:stretch>
        </p:blipFill>
        <p:spPr bwMode="auto">
          <a:xfrm>
            <a:off x="4357654" y="4929198"/>
            <a:ext cx="4786346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928670"/>
            <a:ext cx="5857916" cy="3974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L’origine della radiazione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14546" y="1500174"/>
            <a:ext cx="4604146" cy="452431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it-IT" sz="2400" b="1" dirty="0">
                <a:solidFill>
                  <a:srgbClr val="FF0000"/>
                </a:solidFill>
              </a:rPr>
              <a:t>Radiazione cosmica</a:t>
            </a:r>
            <a:r>
              <a:rPr lang="it-IT" sz="2400" dirty="0">
                <a:solidFill>
                  <a:srgbClr val="FF0000"/>
                </a:solidFill>
              </a:rPr>
              <a:t>:</a:t>
            </a:r>
          </a:p>
          <a:p>
            <a:pPr marL="457200" indent="-457200"/>
            <a:r>
              <a:rPr lang="it-IT" sz="2400" dirty="0"/>
              <a:t>	</a:t>
            </a:r>
            <a:r>
              <a:rPr lang="it-IT" sz="2400" dirty="0" smtClean="0"/>
              <a:t>	Raggi </a:t>
            </a:r>
            <a:r>
              <a:rPr lang="it-IT" sz="2400" dirty="0"/>
              <a:t>cosmici primari</a:t>
            </a:r>
          </a:p>
          <a:p>
            <a:pPr marL="457200" indent="-457200"/>
            <a:r>
              <a:rPr lang="it-IT" sz="2400" dirty="0" smtClean="0"/>
              <a:t>		Raggi </a:t>
            </a:r>
            <a:r>
              <a:rPr lang="it-IT" sz="2400" dirty="0"/>
              <a:t>cosmici secondari</a:t>
            </a:r>
          </a:p>
          <a:p>
            <a:pPr marL="457200" indent="-457200">
              <a:buFont typeface="Wingdings" pitchFamily="2" charset="2"/>
              <a:buChar char="ü"/>
            </a:pPr>
            <a:endParaRPr lang="it-IT" sz="2400" dirty="0"/>
          </a:p>
          <a:p>
            <a:pPr marL="457200" indent="-457200">
              <a:buFont typeface="Wingdings" pitchFamily="2" charset="2"/>
              <a:buChar char="ü"/>
            </a:pPr>
            <a:endParaRPr lang="it-IT" sz="2400" dirty="0"/>
          </a:p>
          <a:p>
            <a:pPr marL="457200" indent="-457200">
              <a:buFont typeface="Wingdings" pitchFamily="2" charset="2"/>
              <a:buChar char="Ø"/>
            </a:pPr>
            <a:r>
              <a:rPr lang="it-IT" sz="2400" b="1" dirty="0">
                <a:solidFill>
                  <a:srgbClr val="FF0000"/>
                </a:solidFill>
              </a:rPr>
              <a:t>Radioattività naturale:</a:t>
            </a:r>
          </a:p>
          <a:p>
            <a:pPr marL="457200" indent="-457200"/>
            <a:r>
              <a:rPr lang="it-IT" sz="2400" dirty="0" smtClean="0"/>
              <a:t>	</a:t>
            </a:r>
            <a:r>
              <a:rPr lang="it-IT" sz="2400" dirty="0"/>
              <a:t>	Radionuclidi isolati</a:t>
            </a:r>
          </a:p>
          <a:p>
            <a:pPr marL="457200" indent="-457200"/>
            <a:r>
              <a:rPr lang="it-IT" sz="2400" dirty="0" smtClean="0"/>
              <a:t>	</a:t>
            </a:r>
            <a:r>
              <a:rPr lang="it-IT" sz="2400" dirty="0"/>
              <a:t>	Famiglie radioattive naturali</a:t>
            </a:r>
          </a:p>
          <a:p>
            <a:pPr marL="457200" indent="-457200">
              <a:buFont typeface="Wingdings" pitchFamily="2" charset="2"/>
              <a:buChar char="ü"/>
            </a:pPr>
            <a:endParaRPr lang="it-IT" sz="2400" dirty="0"/>
          </a:p>
          <a:p>
            <a:pPr marL="457200" indent="-457200">
              <a:buFont typeface="Wingdings" pitchFamily="2" charset="2"/>
              <a:buChar char="ü"/>
            </a:pPr>
            <a:endParaRPr lang="it-IT" sz="2400" dirty="0"/>
          </a:p>
          <a:p>
            <a:pPr marL="457200" indent="-457200">
              <a:buFont typeface="Wingdings" pitchFamily="2" charset="2"/>
              <a:buChar char="Ø"/>
            </a:pPr>
            <a:r>
              <a:rPr lang="it-IT" sz="2400" b="1" dirty="0">
                <a:solidFill>
                  <a:srgbClr val="FF0000"/>
                </a:solidFill>
              </a:rPr>
              <a:t>Radioattività artificiale.</a:t>
            </a:r>
          </a:p>
          <a:p>
            <a:pPr marL="914400" lvl="1" indent="-457200">
              <a:buFont typeface="Wingdings" pitchFamily="2" charset="2"/>
              <a:buChar char="ü"/>
            </a:pPr>
            <a:endParaRPr lang="it-IT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Radionuclidi isolati (1)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42910" y="1142984"/>
            <a:ext cx="80724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dirty="0" smtClean="0">
                <a:cs typeface="Times New Roman" pitchFamily="18" charset="0"/>
              </a:rPr>
              <a:t>Di </a:t>
            </a:r>
            <a:r>
              <a:rPr lang="it-IT" sz="2000" b="1" dirty="0">
                <a:solidFill>
                  <a:srgbClr val="FF0000"/>
                </a:solidFill>
                <a:cs typeface="Times New Roman" pitchFamily="18" charset="0"/>
              </a:rPr>
              <a:t>origine terrestre </a:t>
            </a:r>
            <a:r>
              <a:rPr lang="it-IT" sz="2000" dirty="0">
                <a:cs typeface="Times New Roman" pitchFamily="18" charset="0"/>
              </a:rPr>
              <a:t>(sono radioisotopi con tempo di dimezzamento confrontabile con l’età dell’Universo</a:t>
            </a:r>
            <a:r>
              <a:rPr lang="it-IT" sz="2000" dirty="0" smtClean="0">
                <a:cs typeface="Times New Roman" pitchFamily="18" charset="0"/>
              </a:rPr>
              <a:t>)</a:t>
            </a:r>
            <a:endParaRPr lang="it-IT" sz="2000" dirty="0">
              <a:cs typeface="Times New Roman" pitchFamily="18" charset="0"/>
            </a:endParaRPr>
          </a:p>
          <a:p>
            <a:r>
              <a:rPr lang="it-IT" sz="2000" dirty="0">
                <a:cs typeface="Times New Roman" pitchFamily="18" charset="0"/>
              </a:rPr>
              <a:t>  </a:t>
            </a:r>
          </a:p>
        </p:txBody>
      </p:sp>
      <p:pic>
        <p:nvPicPr>
          <p:cNvPr id="8" name="Picture 181" descr="tabell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950417"/>
            <a:ext cx="6715172" cy="490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Radionuclidi isolati (2)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642910" y="1428736"/>
            <a:ext cx="8501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cs typeface="Times New Roman" pitchFamily="18" charset="0"/>
              </a:rPr>
              <a:t>Generati dalle interazioni dei raggi cosmici con l’atmosfera (</a:t>
            </a:r>
            <a:r>
              <a:rPr lang="it-IT" dirty="0" err="1" smtClean="0">
                <a:cs typeface="Times New Roman" pitchFamily="18" charset="0"/>
              </a:rPr>
              <a:t>es</a:t>
            </a:r>
            <a:r>
              <a:rPr lang="it-IT" dirty="0" smtClean="0">
                <a:cs typeface="Times New Roman" pitchFamily="18" charset="0"/>
              </a:rPr>
              <a:t>: </a:t>
            </a:r>
            <a:r>
              <a:rPr lang="it-IT" baseline="30000" dirty="0" smtClean="0">
                <a:cs typeface="Times New Roman" pitchFamily="18" charset="0"/>
              </a:rPr>
              <a:t>3</a:t>
            </a:r>
            <a:r>
              <a:rPr lang="it-IT" dirty="0" smtClean="0">
                <a:cs typeface="Times New Roman" pitchFamily="18" charset="0"/>
              </a:rPr>
              <a:t>H,  </a:t>
            </a:r>
            <a:r>
              <a:rPr lang="it-IT" baseline="30000" dirty="0" smtClean="0">
                <a:cs typeface="Times New Roman" pitchFamily="18" charset="0"/>
              </a:rPr>
              <a:t>14</a:t>
            </a:r>
            <a:r>
              <a:rPr lang="it-IT" dirty="0" smtClean="0">
                <a:cs typeface="Times New Roman" pitchFamily="18" charset="0"/>
              </a:rPr>
              <a:t>C  ed </a:t>
            </a:r>
            <a:r>
              <a:rPr lang="it-IT" baseline="30000" dirty="0" smtClean="0">
                <a:cs typeface="Times New Roman" pitchFamily="18" charset="0"/>
              </a:rPr>
              <a:t>7</a:t>
            </a:r>
            <a:r>
              <a:rPr lang="it-IT" dirty="0" smtClean="0">
                <a:cs typeface="Times New Roman" pitchFamily="18" charset="0"/>
              </a:rPr>
              <a:t>Be)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0034" y="2000240"/>
          <a:ext cx="2230111" cy="455614"/>
        </p:xfrm>
        <a:graphic>
          <a:graphicData uri="http://schemas.openxmlformats.org/presentationml/2006/ole">
            <p:oleObj spid="_x0000_s91138" name="Equation" r:id="rId3" imgW="1180800" imgH="24120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357158" y="2571744"/>
          <a:ext cx="2468823" cy="527052"/>
        </p:xfrm>
        <a:graphic>
          <a:graphicData uri="http://schemas.openxmlformats.org/presentationml/2006/ole">
            <p:oleObj spid="_x0000_s91139" name="Equation" r:id="rId4" imgW="1130040" imgH="241200" progId="Equation.3">
              <p:embed/>
            </p:oleObj>
          </a:graphicData>
        </a:graphic>
      </p:graphicFrame>
      <p:pic>
        <p:nvPicPr>
          <p:cNvPr id="7" name="Picture 180" descr="tabella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1928802"/>
            <a:ext cx="626941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Famiglie radioattive naturali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714348" y="1285860"/>
            <a:ext cx="7929618" cy="286232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Gli isotopi naturali possono essere raggruppati in </a:t>
            </a:r>
            <a:r>
              <a:rPr lang="it-IT" sz="2000" b="1" dirty="0" smtClean="0">
                <a:solidFill>
                  <a:srgbClr val="FF0000"/>
                </a:solidFill>
              </a:rPr>
              <a:t>3 famiglie, </a:t>
            </a:r>
            <a:r>
              <a:rPr lang="it-IT" sz="2000" dirty="0" smtClean="0"/>
              <a:t>con un capostipite da cui prendono il nome : </a:t>
            </a:r>
          </a:p>
          <a:p>
            <a:endParaRPr lang="it-IT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Serie dell’uranio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Serie del torio 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 smtClean="0"/>
              <a:t>Serie dell’attinio </a:t>
            </a:r>
          </a:p>
          <a:p>
            <a:pPr marL="342900" indent="-342900"/>
            <a:endParaRPr lang="it-IT" sz="2000" dirty="0"/>
          </a:p>
          <a:p>
            <a:pPr marL="342900" indent="-342900"/>
            <a:r>
              <a:rPr lang="it-IT" sz="2000" dirty="0" smtClean="0"/>
              <a:t>	Ognuna delle serie presenta un elemento gassoso mentre tutti gli altri sono solidi e termina con un elemento stabile (isotopo del piombo) </a:t>
            </a:r>
            <a:endParaRPr lang="it-IT" sz="2000" dirty="0"/>
          </a:p>
        </p:txBody>
      </p:sp>
      <p:graphicFrame>
        <p:nvGraphicFramePr>
          <p:cNvPr id="88066" name="Object 888"/>
          <p:cNvGraphicFramePr>
            <a:graphicFrameLocks noChangeAspect="1"/>
          </p:cNvGraphicFramePr>
          <p:nvPr/>
        </p:nvGraphicFramePr>
        <p:xfrm>
          <a:off x="1106488" y="5072063"/>
          <a:ext cx="7313612" cy="547687"/>
        </p:xfrm>
        <a:graphic>
          <a:graphicData uri="http://schemas.openxmlformats.org/presentationml/2006/ole">
            <p:oleObj spid="_x0000_s88066" name="Equazione" r:id="rId3" imgW="3047760" imgH="228600" progId="Equation.3">
              <p:embed/>
            </p:oleObj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928794" y="585789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L</a:t>
            </a:r>
            <a:r>
              <a:rPr lang="en-US" baseline="-25000" dirty="0" smtClean="0">
                <a:latin typeface="+mj-lt"/>
              </a:rPr>
              <a:t>i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>
                <a:latin typeface="+mj-lt"/>
              </a:rPr>
              <a:t>le </a:t>
            </a:r>
            <a:r>
              <a:rPr lang="en-US" dirty="0" err="1" smtClean="0">
                <a:latin typeface="+mj-lt"/>
              </a:rPr>
              <a:t>costanti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decadimento</a:t>
            </a:r>
            <a:r>
              <a:rPr lang="en-US" dirty="0" smtClean="0">
                <a:latin typeface="+mj-lt"/>
              </a:rPr>
              <a:t>    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Famiglie radioattive naturali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5" name="Text Box 890"/>
          <p:cNvSpPr txBox="1">
            <a:spLocks noChangeArrowheads="1"/>
          </p:cNvSpPr>
          <p:nvPr/>
        </p:nvSpPr>
        <p:spPr bwMode="auto">
          <a:xfrm>
            <a:off x="428596" y="1142984"/>
            <a:ext cx="83582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>
                <a:cs typeface="Times New Roman" pitchFamily="18" charset="0"/>
              </a:rPr>
              <a:t>Il sistema di equazioni differenziali, dette </a:t>
            </a:r>
            <a:r>
              <a:rPr lang="it-IT" b="1" dirty="0">
                <a:cs typeface="Times New Roman" pitchFamily="18" charset="0"/>
              </a:rPr>
              <a:t>equazioni di </a:t>
            </a:r>
            <a:r>
              <a:rPr lang="it-IT" b="1" dirty="0" err="1">
                <a:cs typeface="Times New Roman" pitchFamily="18" charset="0"/>
              </a:rPr>
              <a:t>Bateman</a:t>
            </a:r>
            <a:r>
              <a:rPr lang="it-IT" dirty="0">
                <a:cs typeface="Times New Roman" pitchFamily="18" charset="0"/>
              </a:rPr>
              <a:t>, che regola la sua evoluzione é il seguente:</a:t>
            </a:r>
            <a:endParaRPr lang="it-IT" dirty="0"/>
          </a:p>
        </p:txBody>
      </p:sp>
      <p:graphicFrame>
        <p:nvGraphicFramePr>
          <p:cNvPr id="6" name="Object 891"/>
          <p:cNvGraphicFramePr>
            <a:graphicFrameLocks noChangeAspect="1"/>
          </p:cNvGraphicFramePr>
          <p:nvPr/>
        </p:nvGraphicFramePr>
        <p:xfrm>
          <a:off x="642910" y="2428868"/>
          <a:ext cx="4345810" cy="2857520"/>
        </p:xfrm>
        <a:graphic>
          <a:graphicData uri="http://schemas.openxmlformats.org/presentationml/2006/ole">
            <p:oleObj spid="_x0000_s87043" name="Equazione" r:id="rId3" imgW="2781000" imgH="1828800" progId="Equation.3">
              <p:embed/>
            </p:oleObj>
          </a:graphicData>
        </a:graphic>
      </p:graphicFrame>
      <p:sp>
        <p:nvSpPr>
          <p:cNvPr id="7" name="Text Box 893"/>
          <p:cNvSpPr txBox="1">
            <a:spLocks noChangeArrowheads="1"/>
          </p:cNvSpPr>
          <p:nvPr/>
        </p:nvSpPr>
        <p:spPr bwMode="auto">
          <a:xfrm>
            <a:off x="571472" y="5643578"/>
            <a:ext cx="74882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>
                <a:cs typeface="Times New Roman" pitchFamily="18" charset="0"/>
              </a:rPr>
              <a:t>dove N</a:t>
            </a:r>
            <a:r>
              <a:rPr lang="it-IT" baseline="-30000" dirty="0">
                <a:cs typeface="Times New Roman" pitchFamily="18" charset="0"/>
              </a:rPr>
              <a:t>i</a:t>
            </a:r>
            <a:r>
              <a:rPr lang="it-IT" dirty="0">
                <a:cs typeface="Times New Roman" pitchFamily="18" charset="0"/>
              </a:rPr>
              <a:t>(t) é il numero di nuclei dell’i-esimo elemento al tempo t, e λ</a:t>
            </a:r>
            <a:r>
              <a:rPr lang="it-IT" baseline="-30000" dirty="0">
                <a:cs typeface="Times New Roman" pitchFamily="18" charset="0"/>
              </a:rPr>
              <a:t>i</a:t>
            </a:r>
            <a:r>
              <a:rPr lang="it-IT" dirty="0">
                <a:cs typeface="Times New Roman" pitchFamily="18" charset="0"/>
              </a:rPr>
              <a:t> é la costante di </a:t>
            </a:r>
            <a:r>
              <a:rPr lang="it-IT" dirty="0" smtClean="0">
                <a:cs typeface="Times New Roman" pitchFamily="18" charset="0"/>
              </a:rPr>
              <a:t>decadimento  </a:t>
            </a:r>
            <a:r>
              <a:rPr lang="it-IT" dirty="0">
                <a:cs typeface="Times New Roman" pitchFamily="18" charset="0"/>
              </a:rPr>
              <a:t>associata.</a:t>
            </a:r>
            <a:r>
              <a:rPr lang="it-IT" dirty="0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Famiglie radioattive naturali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1472" y="1142984"/>
            <a:ext cx="82153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dirty="0">
                <a:cs typeface="Times New Roman" pitchFamily="18" charset="0"/>
              </a:rPr>
              <a:t>Nell’ipotesi che </a:t>
            </a:r>
            <a:r>
              <a:rPr lang="it-IT" dirty="0" smtClean="0">
                <a:cs typeface="Times New Roman" pitchFamily="18" charset="0"/>
              </a:rPr>
              <a:t>all’istante iniziale siano presenti N</a:t>
            </a:r>
            <a:r>
              <a:rPr lang="it-IT" baseline="-30000" dirty="0" smtClean="0">
                <a:cs typeface="Times New Roman" pitchFamily="18" charset="0"/>
              </a:rPr>
              <a:t>10</a:t>
            </a:r>
            <a:r>
              <a:rPr lang="it-IT" dirty="0">
                <a:cs typeface="Times New Roman" pitchFamily="18" charset="0"/>
              </a:rPr>
              <a:t> </a:t>
            </a:r>
            <a:r>
              <a:rPr lang="it-IT" dirty="0" smtClean="0">
                <a:cs typeface="Times New Roman" pitchFamily="18" charset="0"/>
              </a:rPr>
              <a:t>atomi del capostipite, il generico membro della serie: </a:t>
            </a:r>
            <a:endParaRPr lang="it-IT" dirty="0"/>
          </a:p>
        </p:txBody>
      </p:sp>
      <p:graphicFrame>
        <p:nvGraphicFramePr>
          <p:cNvPr id="89091" name="Object 891"/>
          <p:cNvGraphicFramePr>
            <a:graphicFrameLocks noChangeAspect="1"/>
          </p:cNvGraphicFramePr>
          <p:nvPr/>
        </p:nvGraphicFramePr>
        <p:xfrm>
          <a:off x="571472" y="1928802"/>
          <a:ext cx="4618921" cy="546102"/>
        </p:xfrm>
        <a:graphic>
          <a:graphicData uri="http://schemas.openxmlformats.org/presentationml/2006/ole">
            <p:oleObj spid="_x0000_s89091" name="Equazione" r:id="rId3" imgW="2044440" imgH="241200" progId="Equation.3">
              <p:embed/>
            </p:oleObj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6215074" y="200024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Dove:</a:t>
            </a:r>
            <a:endParaRPr lang="en-US" dirty="0"/>
          </a:p>
        </p:txBody>
      </p:sp>
      <p:graphicFrame>
        <p:nvGraphicFramePr>
          <p:cNvPr id="89092" name="Object 891"/>
          <p:cNvGraphicFramePr>
            <a:graphicFrameLocks noChangeAspect="1"/>
          </p:cNvGraphicFramePr>
          <p:nvPr/>
        </p:nvGraphicFramePr>
        <p:xfrm>
          <a:off x="428596" y="2786058"/>
          <a:ext cx="3571900" cy="1758355"/>
        </p:xfrm>
        <a:graphic>
          <a:graphicData uri="http://schemas.openxmlformats.org/presentationml/2006/ole">
            <p:oleObj spid="_x0000_s89092" name="Equazione" r:id="rId4" imgW="2273040" imgH="1117440" progId="Equation.3">
              <p:embed/>
            </p:oleObj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571472" y="5357826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parla di equilibrio quando la derivata rispetto al tempo di una certa funzione è nulla.   </a:t>
            </a:r>
            <a:endParaRPr lang="it-IT" dirty="0"/>
          </a:p>
        </p:txBody>
      </p:sp>
      <p:graphicFrame>
        <p:nvGraphicFramePr>
          <p:cNvPr id="89093" name="Object 891"/>
          <p:cNvGraphicFramePr>
            <a:graphicFrameLocks noChangeAspect="1"/>
          </p:cNvGraphicFramePr>
          <p:nvPr/>
        </p:nvGraphicFramePr>
        <p:xfrm>
          <a:off x="5000628" y="4000504"/>
          <a:ext cx="2238375" cy="2471738"/>
        </p:xfrm>
        <a:graphic>
          <a:graphicData uri="http://schemas.openxmlformats.org/presentationml/2006/ole">
            <p:oleObj spid="_x0000_s89093" name="Equazione" r:id="rId5" imgW="990360" imgH="1091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 </a:t>
            </a:r>
            <a:r>
              <a:rPr lang="en-US" dirty="0" err="1" smtClean="0">
                <a:solidFill>
                  <a:srgbClr val="FF0000"/>
                </a:solidFill>
              </a:rPr>
              <a:t>serie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radioattive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baseline="30000" dirty="0" smtClean="0">
                <a:solidFill>
                  <a:srgbClr val="FF0000"/>
                </a:solidFill>
              </a:rPr>
              <a:t>238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229116" y="271026"/>
            <a:ext cx="4357718" cy="5958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571472" y="5643578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Il capostipite è l’238U che emette a trasformandosi in 234 </a:t>
            </a:r>
            <a:r>
              <a:rPr lang="it-IT" sz="2000" dirty="0" err="1" smtClean="0"/>
              <a:t>Th</a:t>
            </a:r>
            <a:r>
              <a:rPr lang="it-IT" sz="2000" dirty="0" smtClean="0"/>
              <a:t>. Elemento gassoso è il 222Rn. L’elemento  stabile 206 </a:t>
            </a:r>
            <a:r>
              <a:rPr lang="it-IT" sz="2000" dirty="0" err="1" smtClean="0"/>
              <a:t>Pb</a:t>
            </a:r>
            <a:r>
              <a:rPr lang="it-IT" sz="2000" dirty="0" smtClean="0"/>
              <a:t> </a:t>
            </a:r>
            <a:endParaRPr lang="it-IT" sz="2000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6858016" y="1571612"/>
            <a:ext cx="5715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7643834" y="135729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itchFamily="18" charset="2"/>
              </a:rPr>
              <a:t>b</a:t>
            </a:r>
            <a:r>
              <a:rPr lang="en-US" dirty="0" smtClean="0"/>
              <a:t> o </a:t>
            </a:r>
            <a:r>
              <a:rPr lang="en-US" dirty="0" smtClean="0">
                <a:latin typeface="Symbol" pitchFamily="18" charset="2"/>
              </a:rPr>
              <a:t>g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0" name="Connettore 1 9"/>
          <p:cNvCxnSpPr/>
          <p:nvPr/>
        </p:nvCxnSpPr>
        <p:spPr>
          <a:xfrm>
            <a:off x="6858016" y="1988098"/>
            <a:ext cx="57150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7715272" y="177378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609600" y="214290"/>
            <a:ext cx="8229600" cy="5619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La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radioattività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: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attività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00034" y="1214422"/>
            <a:ext cx="8143932" cy="1323439"/>
          </a:xfrm>
          <a:prstGeom prst="rect">
            <a:avLst/>
          </a:prstGeom>
          <a:solidFill>
            <a:srgbClr val="FFE1E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In modo più rigoroso oggi sappiamo che la radioattività è un processo per cui il nucleo di un elemento o radionuclide si trasforma nel nucleo di un elemento diverso o raggiunge uno stato energetico minore, emettendo </a:t>
            </a:r>
            <a:r>
              <a:rPr lang="it-IT" sz="2000" b="1" dirty="0" smtClean="0">
                <a:solidFill>
                  <a:srgbClr val="FF0000"/>
                </a:solidFill>
              </a:rPr>
              <a:t>radiazioni ionizzanti.   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71472" y="3286124"/>
            <a:ext cx="5715040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Si definisce </a:t>
            </a:r>
            <a:r>
              <a:rPr lang="it-IT" sz="2000" b="1" dirty="0" smtClean="0">
                <a:solidFill>
                  <a:srgbClr val="FF0000"/>
                </a:solidFill>
              </a:rPr>
              <a:t>l’attività </a:t>
            </a:r>
            <a:r>
              <a:rPr lang="it-IT" sz="2000" dirty="0" smtClean="0"/>
              <a:t>di una sorgente radioattiva:  </a:t>
            </a:r>
            <a:endParaRPr lang="it-IT" sz="2000" dirty="0"/>
          </a:p>
        </p:txBody>
      </p:sp>
      <p:graphicFrame>
        <p:nvGraphicFramePr>
          <p:cNvPr id="14" name="Object 1024"/>
          <p:cNvGraphicFramePr>
            <a:graphicFrameLocks noChangeAspect="1"/>
          </p:cNvGraphicFramePr>
          <p:nvPr/>
        </p:nvGraphicFramePr>
        <p:xfrm>
          <a:off x="6715140" y="3010372"/>
          <a:ext cx="1357322" cy="1023464"/>
        </p:xfrm>
        <a:graphic>
          <a:graphicData uri="http://schemas.openxmlformats.org/presentationml/2006/ole">
            <p:oleObj spid="_x0000_s69635" name="Equazione" r:id="rId3" imgW="520560" imgH="393480" progId="Equation.3">
              <p:embed/>
            </p:oleObj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642910" y="4792816"/>
            <a:ext cx="7929618" cy="70788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Dove </a:t>
            </a:r>
            <a:r>
              <a:rPr lang="it-IT" sz="2000" dirty="0" err="1" smtClean="0"/>
              <a:t>dN</a:t>
            </a:r>
            <a:r>
              <a:rPr lang="it-IT" sz="2000" dirty="0" smtClean="0"/>
              <a:t> è il numero di trasformazioni nucleari che avviene nella quantità di radionuclide  nell’intervallo di tempo </a:t>
            </a:r>
            <a:r>
              <a:rPr lang="it-IT" sz="2000" dirty="0" err="1" smtClean="0"/>
              <a:t>dt</a:t>
            </a:r>
            <a:r>
              <a:rPr lang="it-IT" sz="2000" dirty="0" smtClean="0"/>
              <a:t>.  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 </a:t>
            </a:r>
            <a:r>
              <a:rPr lang="en-US" dirty="0" err="1" smtClean="0">
                <a:solidFill>
                  <a:srgbClr val="FF0000"/>
                </a:solidFill>
              </a:rPr>
              <a:t>serie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radioattive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baseline="30000" dirty="0" smtClean="0">
                <a:solidFill>
                  <a:srgbClr val="FF0000"/>
                </a:solidFill>
              </a:rPr>
              <a:t>232</a:t>
            </a:r>
            <a:r>
              <a:rPr lang="en-US" dirty="0" smtClean="0">
                <a:solidFill>
                  <a:srgbClr val="FF0000"/>
                </a:solidFill>
              </a:rPr>
              <a:t>Th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519210" y="266685"/>
            <a:ext cx="427672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642910" y="5715016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Il capostipite è l’237Th che emette </a:t>
            </a:r>
            <a:r>
              <a:rPr lang="it-IT" sz="2000" dirty="0" smtClean="0">
                <a:latin typeface="Symbol" pitchFamily="18" charset="2"/>
              </a:rPr>
              <a:t>a</a:t>
            </a:r>
            <a:r>
              <a:rPr lang="it-IT" sz="2000" dirty="0" smtClean="0"/>
              <a:t> trasformandosi in 228 </a:t>
            </a:r>
            <a:r>
              <a:rPr lang="it-IT" sz="2000" dirty="0" err="1" smtClean="0"/>
              <a:t>Rn</a:t>
            </a:r>
            <a:r>
              <a:rPr lang="it-IT" sz="2000" dirty="0" smtClean="0"/>
              <a:t>. Elemento gassoso è il 224Rn. L’elemento  stabile 208 </a:t>
            </a:r>
            <a:r>
              <a:rPr lang="it-IT" sz="2000" dirty="0" err="1" smtClean="0"/>
              <a:t>Pb</a:t>
            </a:r>
            <a:r>
              <a:rPr lang="it-IT" sz="2000" dirty="0" smtClean="0"/>
              <a:t> </a:t>
            </a:r>
            <a:endParaRPr lang="it-IT" sz="2000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6929454" y="1571612"/>
            <a:ext cx="5715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7715272" y="135729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itchFamily="18" charset="2"/>
              </a:rPr>
              <a:t>b</a:t>
            </a:r>
            <a:r>
              <a:rPr lang="en-US" dirty="0" smtClean="0"/>
              <a:t> o </a:t>
            </a:r>
            <a:r>
              <a:rPr lang="en-US" dirty="0" smtClean="0">
                <a:latin typeface="Symbol" pitchFamily="18" charset="2"/>
              </a:rPr>
              <a:t>g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6929454" y="1988098"/>
            <a:ext cx="57150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7786710" y="177378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 </a:t>
            </a:r>
            <a:r>
              <a:rPr lang="en-US" dirty="0" err="1" smtClean="0">
                <a:solidFill>
                  <a:srgbClr val="FF0000"/>
                </a:solidFill>
              </a:rPr>
              <a:t>serie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radioattive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baseline="30000" dirty="0" smtClean="0">
                <a:solidFill>
                  <a:srgbClr val="FF0000"/>
                </a:solidFill>
              </a:rPr>
              <a:t>235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cxnSp>
        <p:nvCxnSpPr>
          <p:cNvPr id="4" name="Connettore 1 3"/>
          <p:cNvCxnSpPr/>
          <p:nvPr/>
        </p:nvCxnSpPr>
        <p:spPr>
          <a:xfrm>
            <a:off x="6357950" y="1571612"/>
            <a:ext cx="5715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7143768" y="135729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itchFamily="18" charset="2"/>
              </a:rPr>
              <a:t>b</a:t>
            </a:r>
            <a:r>
              <a:rPr lang="en-US" dirty="0" smtClean="0"/>
              <a:t> o </a:t>
            </a:r>
            <a:r>
              <a:rPr lang="en-US" dirty="0" smtClean="0">
                <a:latin typeface="Symbol" pitchFamily="18" charset="2"/>
              </a:rPr>
              <a:t>g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6357950" y="1988098"/>
            <a:ext cx="57150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7215206" y="177378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a</a:t>
            </a:r>
            <a:endParaRPr lang="en-US" dirty="0"/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800110" y="371459"/>
            <a:ext cx="4572000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L’attività: unità di misura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714348" y="1214422"/>
            <a:ext cx="8143932" cy="3170099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  <a:cs typeface="Times New Roman" pitchFamily="18" charset="0"/>
              </a:rPr>
              <a:t>L’unità di misura </a:t>
            </a:r>
            <a:r>
              <a:rPr lang="it-IT" sz="2000" dirty="0" smtClean="0">
                <a:cs typeface="Times New Roman" pitchFamily="18" charset="0"/>
              </a:rPr>
              <a:t>della radioattività fu proposta all’inizio del secolo scorso da Marie Curie come l‘attività di 1 g di radio. </a:t>
            </a:r>
          </a:p>
          <a:p>
            <a:pPr algn="just"/>
            <a:endParaRPr lang="it-IT" sz="2000" dirty="0" smtClean="0">
              <a:cs typeface="Times New Roman" pitchFamily="18" charset="0"/>
            </a:endParaRPr>
          </a:p>
          <a:p>
            <a:pPr algn="just"/>
            <a:r>
              <a:rPr lang="it-IT" sz="2000" dirty="0" smtClean="0">
                <a:cs typeface="Times New Roman" pitchFamily="18" charset="0"/>
              </a:rPr>
              <a:t>Nel 1950 la definizione di tale unità è stata modificata in modo da corrispondere esattamente a 37 miliardi di disintegrazioni al secondo; tale grandezza è chiamata </a:t>
            </a:r>
            <a:r>
              <a:rPr lang="it-IT" sz="2000" b="1" dirty="0" smtClean="0">
                <a:solidFill>
                  <a:srgbClr val="FF0000"/>
                </a:solidFill>
                <a:cs typeface="Times New Roman" pitchFamily="18" charset="0"/>
              </a:rPr>
              <a:t>curie (Ci)</a:t>
            </a:r>
            <a:r>
              <a:rPr lang="it-IT" sz="2000" dirty="0" smtClean="0">
                <a:cs typeface="Times New Roman" pitchFamily="18" charset="0"/>
              </a:rPr>
              <a:t> e corrisponde approssimativamente a circa 1 g di </a:t>
            </a:r>
            <a:r>
              <a:rPr lang="it-IT" sz="2000" baseline="30000" dirty="0" smtClean="0">
                <a:cs typeface="Times New Roman" pitchFamily="18" charset="0"/>
              </a:rPr>
              <a:t>226</a:t>
            </a:r>
            <a:r>
              <a:rPr lang="it-IT" sz="2000" dirty="0" smtClean="0">
                <a:cs typeface="Times New Roman" pitchFamily="18" charset="0"/>
              </a:rPr>
              <a:t>Ra.</a:t>
            </a:r>
          </a:p>
          <a:p>
            <a:pPr algn="just"/>
            <a:endParaRPr lang="it-IT" sz="2000" dirty="0" smtClean="0">
              <a:cs typeface="Times New Roman" pitchFamily="18" charset="0"/>
            </a:endParaRPr>
          </a:p>
          <a:p>
            <a:pPr algn="just"/>
            <a:r>
              <a:rPr lang="it-IT" sz="2000" dirty="0" smtClean="0">
                <a:cs typeface="Times New Roman" pitchFamily="18" charset="0"/>
              </a:rPr>
              <a:t>Attualmente l’unità che esprime la quantità di radioattività è misurata in </a:t>
            </a:r>
            <a:r>
              <a:rPr lang="it-IT" sz="2000" b="1" dirty="0" smtClean="0">
                <a:solidFill>
                  <a:srgbClr val="FF0000"/>
                </a:solidFill>
                <a:cs typeface="Times New Roman" pitchFamily="18" charset="0"/>
              </a:rPr>
              <a:t>becquerel (</a:t>
            </a:r>
            <a:r>
              <a:rPr lang="it-IT" sz="2000" b="1" dirty="0" err="1" smtClean="0">
                <a:solidFill>
                  <a:srgbClr val="FF0000"/>
                </a:solidFill>
                <a:cs typeface="Times New Roman" pitchFamily="18" charset="0"/>
              </a:rPr>
              <a:t>Bq</a:t>
            </a:r>
            <a:r>
              <a:rPr lang="it-IT" sz="2000" b="1" dirty="0" smtClean="0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it-IT" sz="2000" dirty="0" smtClean="0">
                <a:cs typeface="Times New Roman" pitchFamily="18" charset="0"/>
              </a:rPr>
              <a:t> e corrisponde ad una disintegrazione al secondo. </a:t>
            </a:r>
            <a:endParaRPr lang="it-IT" sz="2000" dirty="0">
              <a:cs typeface="Times New Roman" pitchFamily="18" charset="0"/>
            </a:endParaRPr>
          </a:p>
        </p:txBody>
      </p:sp>
      <p:sp>
        <p:nvSpPr>
          <p:cNvPr id="7" name="Text Box 4" descr="Carta di giornale"/>
          <p:cNvSpPr txBox="1">
            <a:spLocks noChangeArrowheads="1"/>
          </p:cNvSpPr>
          <p:nvPr/>
        </p:nvSpPr>
        <p:spPr bwMode="auto">
          <a:xfrm>
            <a:off x="571472" y="5000636"/>
            <a:ext cx="5022850" cy="7016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 b="1" dirty="0">
                <a:solidFill>
                  <a:srgbClr val="FF0000"/>
                </a:solidFill>
                <a:cs typeface="Times New Roman" pitchFamily="18" charset="0"/>
              </a:rPr>
              <a:t>Curie (Ci)</a:t>
            </a:r>
            <a:r>
              <a:rPr lang="it-IT" sz="2000" b="1" dirty="0">
                <a:cs typeface="Times New Roman" pitchFamily="18" charset="0"/>
              </a:rPr>
              <a:t>:</a:t>
            </a:r>
            <a:r>
              <a:rPr lang="it-IT" sz="1800" b="1" dirty="0">
                <a:cs typeface="Times New Roman" pitchFamily="18" charset="0"/>
              </a:rPr>
              <a:t> </a:t>
            </a:r>
            <a:r>
              <a:rPr lang="it-IT" sz="1800" b="1" dirty="0">
                <a:solidFill>
                  <a:schemeClr val="accent2"/>
                </a:solidFill>
                <a:cs typeface="Times New Roman" pitchFamily="18" charset="0"/>
              </a:rPr>
              <a:t>attività di 1 g di </a:t>
            </a:r>
            <a:r>
              <a:rPr lang="it-IT" sz="1800" b="1" baseline="30000" dirty="0">
                <a:solidFill>
                  <a:schemeClr val="accent2"/>
                </a:solidFill>
                <a:cs typeface="Times New Roman" pitchFamily="18" charset="0"/>
              </a:rPr>
              <a:t>226</a:t>
            </a:r>
            <a:r>
              <a:rPr lang="it-IT" sz="1800" b="1" dirty="0">
                <a:solidFill>
                  <a:schemeClr val="accent2"/>
                </a:solidFill>
                <a:cs typeface="Times New Roman" pitchFamily="18" charset="0"/>
              </a:rPr>
              <a:t>Ra</a:t>
            </a:r>
          </a:p>
          <a:p>
            <a:pPr>
              <a:defRPr/>
            </a:pPr>
            <a:r>
              <a:rPr lang="it-IT" sz="2000" b="1" dirty="0" err="1">
                <a:solidFill>
                  <a:srgbClr val="FF0000"/>
                </a:solidFill>
                <a:cs typeface="Times New Roman" pitchFamily="18" charset="0"/>
              </a:rPr>
              <a:t>Becquerels</a:t>
            </a:r>
            <a:r>
              <a:rPr lang="it-IT" sz="2000" b="1" dirty="0">
                <a:solidFill>
                  <a:srgbClr val="FF0000"/>
                </a:solidFill>
                <a:cs typeface="Times New Roman" pitchFamily="18" charset="0"/>
              </a:rPr>
              <a:t> (</a:t>
            </a:r>
            <a:r>
              <a:rPr lang="it-IT" sz="2000" b="1" dirty="0" err="1">
                <a:solidFill>
                  <a:srgbClr val="FF0000"/>
                </a:solidFill>
                <a:cs typeface="Times New Roman" pitchFamily="18" charset="0"/>
              </a:rPr>
              <a:t>Bq</a:t>
            </a:r>
            <a:r>
              <a:rPr lang="it-IT" sz="2000" b="1" dirty="0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it-IT" sz="1800" b="1" dirty="0">
                <a:cs typeface="Times New Roman" pitchFamily="18" charset="0"/>
              </a:rPr>
              <a:t>: </a:t>
            </a:r>
            <a:r>
              <a:rPr lang="it-IT" sz="1800" b="1" dirty="0">
                <a:solidFill>
                  <a:schemeClr val="accent2"/>
                </a:solidFill>
                <a:cs typeface="Times New Roman" pitchFamily="18" charset="0"/>
              </a:rPr>
              <a:t>una disintegrazione al secondo</a:t>
            </a:r>
          </a:p>
        </p:txBody>
      </p:sp>
      <p:graphicFrame>
        <p:nvGraphicFramePr>
          <p:cNvPr id="8" name="Object 1024"/>
          <p:cNvGraphicFramePr>
            <a:graphicFrameLocks noChangeAspect="1"/>
          </p:cNvGraphicFramePr>
          <p:nvPr/>
        </p:nvGraphicFramePr>
        <p:xfrm>
          <a:off x="6286512" y="5214950"/>
          <a:ext cx="2475282" cy="517525"/>
        </p:xfrm>
        <a:graphic>
          <a:graphicData uri="http://schemas.openxmlformats.org/presentationml/2006/ole">
            <p:oleObj spid="_x0000_s70659" name="Equation" r:id="rId4" imgW="10918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Costante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di decadimento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14348" y="3000372"/>
            <a:ext cx="7858180" cy="163121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cs typeface="Times New Roman" pitchFamily="18" charset="0"/>
              </a:rPr>
              <a:t>Questa probabilità di disintegrazione radioattiva spontanea per unità di tempo è detta </a:t>
            </a:r>
            <a:r>
              <a:rPr lang="it-IT" sz="2000" b="1" dirty="0">
                <a:solidFill>
                  <a:srgbClr val="FF0000"/>
                </a:solidFill>
                <a:cs typeface="Times New Roman" pitchFamily="18" charset="0"/>
              </a:rPr>
              <a:t>costante </a:t>
            </a:r>
            <a:r>
              <a:rPr lang="it-IT" sz="2000" b="1" dirty="0" smtClean="0">
                <a:solidFill>
                  <a:srgbClr val="FF0000"/>
                </a:solidFill>
                <a:cs typeface="Times New Roman" pitchFamily="18" charset="0"/>
              </a:rPr>
              <a:t>di decadimento </a:t>
            </a:r>
            <a:r>
              <a:rPr lang="it-IT" sz="2000" dirty="0" smtClean="0">
                <a:cs typeface="Times New Roman" pitchFamily="18" charset="0"/>
              </a:rPr>
              <a:t>, </a:t>
            </a:r>
            <a:r>
              <a:rPr lang="it-IT" sz="2000" dirty="0">
                <a:cs typeface="Times New Roman" pitchFamily="18" charset="0"/>
              </a:rPr>
              <a:t>si esprime in </a:t>
            </a:r>
            <a:r>
              <a:rPr lang="it-IT" sz="2000" dirty="0" smtClean="0">
                <a:cs typeface="Times New Roman" pitchFamily="18" charset="0"/>
              </a:rPr>
              <a:t>s</a:t>
            </a:r>
            <a:r>
              <a:rPr lang="it-IT" sz="2000" baseline="30000" dirty="0" smtClean="0">
                <a:cs typeface="Times New Roman" pitchFamily="18" charset="0"/>
              </a:rPr>
              <a:t>-1</a:t>
            </a:r>
            <a:r>
              <a:rPr lang="it-IT" sz="2000" dirty="0" smtClean="0">
                <a:cs typeface="Times New Roman" pitchFamily="18" charset="0"/>
              </a:rPr>
              <a:t> </a:t>
            </a:r>
            <a:r>
              <a:rPr lang="it-IT" sz="2000" dirty="0">
                <a:cs typeface="Times New Roman" pitchFamily="18" charset="0"/>
              </a:rPr>
              <a:t>e si indica con </a:t>
            </a:r>
            <a:r>
              <a:rPr lang="it-IT" sz="2000" b="1" dirty="0" smtClean="0">
                <a:solidFill>
                  <a:srgbClr val="FF0000"/>
                </a:solidFill>
                <a:cs typeface="Times New Roman" pitchFamily="18" charset="0"/>
              </a:rPr>
              <a:t>λ.</a:t>
            </a:r>
            <a:endParaRPr lang="it-IT" sz="2000" b="1" dirty="0">
              <a:solidFill>
                <a:srgbClr val="FF0000"/>
              </a:solidFill>
              <a:cs typeface="Times New Roman" pitchFamily="18" charset="0"/>
            </a:endParaRPr>
          </a:p>
          <a:p>
            <a:pPr algn="just"/>
            <a:endParaRPr lang="it-IT" sz="20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just"/>
            <a:r>
              <a:rPr lang="it-IT" sz="2000" dirty="0" smtClean="0">
                <a:cs typeface="Times New Roman" pitchFamily="18" charset="0"/>
              </a:rPr>
              <a:t>Se </a:t>
            </a:r>
            <a:r>
              <a:rPr lang="it-IT" sz="2000" dirty="0">
                <a:cs typeface="Times New Roman" pitchFamily="18" charset="0"/>
              </a:rPr>
              <a:t>indichiamo con N il numero di nuclei instabili, λN rappresenterà il numero di nuclei che decadono nell’unità di tempo.</a:t>
            </a:r>
            <a:endParaRPr lang="it-IT" sz="2000" dirty="0"/>
          </a:p>
        </p:txBody>
      </p:sp>
      <p:sp>
        <p:nvSpPr>
          <p:cNvPr id="5" name="Rettangolo 4"/>
          <p:cNvSpPr/>
          <p:nvPr/>
        </p:nvSpPr>
        <p:spPr>
          <a:xfrm>
            <a:off x="642910" y="1214422"/>
            <a:ext cx="7929618" cy="1323439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cs typeface="Times New Roman" pitchFamily="18" charset="0"/>
              </a:rPr>
              <a:t>E’ </a:t>
            </a:r>
            <a:r>
              <a:rPr lang="it-IT" sz="2000" dirty="0" smtClean="0">
                <a:solidFill>
                  <a:schemeClr val="accent2"/>
                </a:solidFill>
                <a:cs typeface="Times New Roman" pitchFamily="18" charset="0"/>
              </a:rPr>
              <a:t>impossibile prevedere</a:t>
            </a:r>
            <a:r>
              <a:rPr lang="it-IT" sz="2000" dirty="0" smtClean="0">
                <a:cs typeface="Times New Roman" pitchFamily="18" charset="0"/>
              </a:rPr>
              <a:t> quando un dato nucleo si trasformerà; possiamo solamente definire una certa </a:t>
            </a:r>
            <a:r>
              <a:rPr lang="it-IT" sz="2000" b="1" dirty="0" smtClean="0">
                <a:solidFill>
                  <a:schemeClr val="accent2"/>
                </a:solidFill>
                <a:cs typeface="Times New Roman" pitchFamily="18" charset="0"/>
              </a:rPr>
              <a:t>probabilità di trasformazione</a:t>
            </a:r>
            <a:r>
              <a:rPr lang="it-IT" sz="2000" dirty="0" smtClean="0">
                <a:cs typeface="Times New Roman" pitchFamily="18" charset="0"/>
              </a:rPr>
              <a:t> in un’unità di tempo data. Questa probabilità è la stessa per tutti i nuclei di un dato nuclide e si mantiene costante nel tempo. </a:t>
            </a:r>
            <a:endParaRPr lang="en-US" sz="2000" dirty="0"/>
          </a:p>
        </p:txBody>
      </p:sp>
      <p:graphicFrame>
        <p:nvGraphicFramePr>
          <p:cNvPr id="71682" name="Object 1024"/>
          <p:cNvGraphicFramePr>
            <a:graphicFrameLocks noChangeAspect="1"/>
          </p:cNvGraphicFramePr>
          <p:nvPr/>
        </p:nvGraphicFramePr>
        <p:xfrm>
          <a:off x="871538" y="5072063"/>
          <a:ext cx="1670050" cy="890587"/>
        </p:xfrm>
        <a:graphic>
          <a:graphicData uri="http://schemas.openxmlformats.org/presentationml/2006/ole">
            <p:oleObj spid="_x0000_s71682" name="Equazione" r:id="rId3" imgW="736560" imgH="393480" progId="Equation.3">
              <p:embed/>
            </p:oleObj>
          </a:graphicData>
        </a:graphic>
      </p:graphicFrame>
      <p:sp>
        <p:nvSpPr>
          <p:cNvPr id="7" name="Freccia a destra 6"/>
          <p:cNvSpPr/>
          <p:nvPr/>
        </p:nvSpPr>
        <p:spPr>
          <a:xfrm>
            <a:off x="3143240" y="5214950"/>
            <a:ext cx="571504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1683" name="Object 1024"/>
          <p:cNvGraphicFramePr>
            <a:graphicFrameLocks noChangeAspect="1"/>
          </p:cNvGraphicFramePr>
          <p:nvPr/>
        </p:nvGraphicFramePr>
        <p:xfrm>
          <a:off x="3870325" y="5200650"/>
          <a:ext cx="2073275" cy="633413"/>
        </p:xfrm>
        <a:graphic>
          <a:graphicData uri="http://schemas.openxmlformats.org/presentationml/2006/ole">
            <p:oleObj spid="_x0000_s71683" name="Equazione" r:id="rId4" imgW="91440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Vita media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428596" y="1357298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cs typeface="Times New Roman" pitchFamily="18" charset="0"/>
              </a:rPr>
              <a:t>Moltiplicando per λ e ricordando che la quantità λN rappresenta l’attività della sostanza, che indicheremo con A, avremo:</a:t>
            </a:r>
            <a:r>
              <a:rPr lang="it-IT" sz="2000" dirty="0"/>
              <a:t> </a:t>
            </a:r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857224" y="2857496"/>
          <a:ext cx="2067942" cy="714380"/>
        </p:xfrm>
        <a:graphic>
          <a:graphicData uri="http://schemas.openxmlformats.org/presentationml/2006/ole">
            <p:oleObj spid="_x0000_s72707" name="Equation" r:id="rId3" imgW="698400" imgH="241200" progId="Equation.3">
              <p:embed/>
            </p:oleObj>
          </a:graphicData>
        </a:graphic>
      </p:graphicFrame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4000496" y="2786058"/>
            <a:ext cx="40401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dirty="0">
                <a:cs typeface="Times New Roman" pitchFamily="18" charset="0"/>
              </a:rPr>
              <a:t>dove con </a:t>
            </a:r>
            <a:r>
              <a:rPr lang="it-IT" sz="2000" i="1" dirty="0">
                <a:cs typeface="Times New Roman" pitchFamily="18" charset="0"/>
              </a:rPr>
              <a:t>A</a:t>
            </a:r>
            <a:r>
              <a:rPr lang="it-IT" sz="2000" i="1" baseline="-30000" dirty="0">
                <a:cs typeface="Times New Roman" pitchFamily="18" charset="0"/>
              </a:rPr>
              <a:t>0</a:t>
            </a:r>
            <a:r>
              <a:rPr lang="it-IT" sz="2000" dirty="0">
                <a:cs typeface="Times New Roman" pitchFamily="18" charset="0"/>
              </a:rPr>
              <a:t> abbiamo indicato l’attività al tempo t = 0.</a:t>
            </a:r>
          </a:p>
          <a:p>
            <a:endParaRPr lang="it-IT" sz="2000" dirty="0"/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500034" y="4643446"/>
            <a:ext cx="4143404" cy="40011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cs typeface="Times New Roman" pitchFamily="18" charset="0"/>
              </a:rPr>
              <a:t>Si definisce </a:t>
            </a:r>
            <a:r>
              <a:rPr lang="it-IT" sz="2000" b="1" dirty="0" smtClean="0">
                <a:solidFill>
                  <a:srgbClr val="FF0000"/>
                </a:solidFill>
                <a:cs typeface="Times New Roman" pitchFamily="18" charset="0"/>
              </a:rPr>
              <a:t>vita media</a:t>
            </a:r>
            <a:r>
              <a:rPr lang="it-IT" sz="2000" b="1" dirty="0" smtClean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 t:</a:t>
            </a:r>
            <a:endParaRPr lang="it-IT" sz="2000" dirty="0">
              <a:latin typeface="+mj-lt"/>
            </a:endParaRPr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5857884" y="4286256"/>
          <a:ext cx="892175" cy="893762"/>
        </p:xfrm>
        <a:graphic>
          <a:graphicData uri="http://schemas.openxmlformats.org/presentationml/2006/ole">
            <p:oleObj spid="_x0000_s72708" name="Equazione" r:id="rId4" imgW="393480" imgH="393480" progId="Equation.3">
              <p:embed/>
            </p:oleObj>
          </a:graphicData>
        </a:graphic>
      </p:graphicFrame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500034" y="5357826"/>
            <a:ext cx="8072494" cy="70788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latin typeface="+mj-lt"/>
                <a:cs typeface="Times New Roman" pitchFamily="18" charset="0"/>
              </a:rPr>
              <a:t>l’intervallo di tempo nel quale l’attività di un radionuclide   si riduce di un fattore</a:t>
            </a:r>
            <a:r>
              <a:rPr lang="it-IT" sz="2000" i="1" dirty="0" smtClean="0">
                <a:latin typeface="+mj-lt"/>
                <a:cs typeface="Times New Roman" pitchFamily="18" charset="0"/>
              </a:rPr>
              <a:t> e </a:t>
            </a:r>
            <a:r>
              <a:rPr lang="it-IT" sz="2000" dirty="0" smtClean="0">
                <a:latin typeface="+mj-lt"/>
                <a:cs typeface="Times New Roman" pitchFamily="18" charset="0"/>
              </a:rPr>
              <a:t>rispetto al suo valore iniziale. </a:t>
            </a:r>
            <a:endParaRPr lang="it-IT" sz="20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Tempo di </a:t>
            </a:r>
            <a:r>
              <a:rPr lang="it-IT" smtClean="0">
                <a:solidFill>
                  <a:srgbClr val="FF0000"/>
                </a:solidFill>
              </a:rPr>
              <a:t>dimezzamento</a:t>
            </a:r>
            <a:endParaRPr lang="it-IT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285720" y="1571612"/>
            <a:ext cx="4143404" cy="1323439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  <a:cs typeface="Times New Roman" pitchFamily="18" charset="0"/>
              </a:rPr>
              <a:t>Tempo </a:t>
            </a:r>
            <a:r>
              <a:rPr lang="it-IT" sz="2000" b="1" dirty="0">
                <a:solidFill>
                  <a:srgbClr val="FF0000"/>
                </a:solidFill>
                <a:cs typeface="Times New Roman" pitchFamily="18" charset="0"/>
              </a:rPr>
              <a:t>di dimezzamento</a:t>
            </a:r>
            <a:r>
              <a:rPr lang="it-IT" sz="20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it-IT" sz="2000" b="1" i="1" dirty="0" err="1">
                <a:solidFill>
                  <a:srgbClr val="FF0000"/>
                </a:solidFill>
                <a:cs typeface="Times New Roman" pitchFamily="18" charset="0"/>
              </a:rPr>
              <a:t>τ</a:t>
            </a:r>
            <a:r>
              <a:rPr lang="it-IT" sz="2000" b="1" i="1" baseline="-25000" dirty="0" err="1">
                <a:solidFill>
                  <a:srgbClr val="FF0000"/>
                </a:solidFill>
                <a:cs typeface="Times New Roman" pitchFamily="18" charset="0"/>
              </a:rPr>
              <a:t>½</a:t>
            </a:r>
            <a:r>
              <a:rPr lang="it-IT" sz="2000" dirty="0">
                <a:cs typeface="Times New Roman" pitchFamily="18" charset="0"/>
              </a:rPr>
              <a:t> di una sostanza radioattiva è il tempo necessario affinché questa si riduca della metà. </a:t>
            </a:r>
          </a:p>
        </p:txBody>
      </p:sp>
      <p:pic>
        <p:nvPicPr>
          <p:cNvPr id="5" name="Picture 27" descr="LEGGE"/>
          <p:cNvPicPr>
            <a:picLocks noChangeAspect="1" noChangeArrowheads="1"/>
          </p:cNvPicPr>
          <p:nvPr/>
        </p:nvPicPr>
        <p:blipFill>
          <a:blip r:embed="rId3" cstate="print"/>
          <a:srcRect t="28749" r="29440"/>
          <a:stretch>
            <a:fillRect/>
          </a:stretch>
        </p:blipFill>
        <p:spPr bwMode="auto">
          <a:xfrm>
            <a:off x="4857752" y="1000108"/>
            <a:ext cx="403860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3730" name="Object 7"/>
          <p:cNvGraphicFramePr>
            <a:graphicFrameLocks noChangeAspect="1"/>
          </p:cNvGraphicFramePr>
          <p:nvPr/>
        </p:nvGraphicFramePr>
        <p:xfrm>
          <a:off x="773098" y="4964129"/>
          <a:ext cx="2068513" cy="714375"/>
        </p:xfrm>
        <a:graphic>
          <a:graphicData uri="http://schemas.openxmlformats.org/presentationml/2006/ole">
            <p:oleObj spid="_x0000_s73730" name="Equation" r:id="rId4" imgW="698400" imgH="241200" progId="Equation.3">
              <p:embed/>
            </p:oleObj>
          </a:graphicData>
        </a:graphic>
      </p:graphicFrame>
      <p:sp>
        <p:nvSpPr>
          <p:cNvPr id="7" name="Freccia a destra 6"/>
          <p:cNvSpPr/>
          <p:nvPr/>
        </p:nvSpPr>
        <p:spPr>
          <a:xfrm>
            <a:off x="3273428" y="5107005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4130684" y="4892691"/>
          <a:ext cx="1727200" cy="893763"/>
        </p:xfrm>
        <a:graphic>
          <a:graphicData uri="http://schemas.openxmlformats.org/presentationml/2006/ole">
            <p:oleObj spid="_x0000_s73731" name="Equazione" r:id="rId5" imgW="7617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L’attività: esempi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42910" y="1500174"/>
            <a:ext cx="8001056" cy="101566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dirty="0" smtClean="0">
                <a:cs typeface="Times New Roman" pitchFamily="18" charset="0"/>
              </a:rPr>
              <a:t>Un </a:t>
            </a:r>
            <a:r>
              <a:rPr lang="it-IT" sz="2000" dirty="0">
                <a:cs typeface="Times New Roman" pitchFamily="18" charset="0"/>
              </a:rPr>
              <a:t>grammo di </a:t>
            </a:r>
            <a:r>
              <a:rPr lang="it-IT" sz="2000" baseline="30000" dirty="0">
                <a:cs typeface="Times New Roman" pitchFamily="18" charset="0"/>
              </a:rPr>
              <a:t>60</a:t>
            </a:r>
            <a:r>
              <a:rPr lang="it-IT" sz="2000" dirty="0">
                <a:cs typeface="Times New Roman" pitchFamily="18" charset="0"/>
              </a:rPr>
              <a:t>Co (τ = 5.27 anni) avrà un’attività di 4.185 10</a:t>
            </a:r>
            <a:r>
              <a:rPr lang="it-IT" sz="2000" baseline="30000" dirty="0">
                <a:cs typeface="Times New Roman" pitchFamily="18" charset="0"/>
              </a:rPr>
              <a:t>13</a:t>
            </a:r>
            <a:r>
              <a:rPr lang="it-IT" sz="2000" dirty="0">
                <a:cs typeface="Times New Roman" pitchFamily="18" charset="0"/>
              </a:rPr>
              <a:t> </a:t>
            </a:r>
            <a:r>
              <a:rPr lang="it-IT" sz="2000" dirty="0" err="1" smtClean="0">
                <a:cs typeface="Times New Roman" pitchFamily="18" charset="0"/>
              </a:rPr>
              <a:t>Bq</a:t>
            </a:r>
            <a:endParaRPr lang="it-IT" sz="2000" dirty="0" smtClean="0">
              <a:cs typeface="Times New Roman" pitchFamily="18" charset="0"/>
            </a:endParaRPr>
          </a:p>
          <a:p>
            <a:endParaRPr lang="it-IT" sz="2000" dirty="0">
              <a:cs typeface="Times New Roman" pitchFamily="18" charset="0"/>
            </a:endParaRPr>
          </a:p>
          <a:p>
            <a:r>
              <a:rPr lang="it-IT" sz="2000" dirty="0" smtClean="0">
                <a:cs typeface="Times New Roman" pitchFamily="18" charset="0"/>
              </a:rPr>
              <a:t>Un </a:t>
            </a:r>
            <a:r>
              <a:rPr lang="it-IT" sz="2000" dirty="0">
                <a:cs typeface="Times New Roman" pitchFamily="18" charset="0"/>
              </a:rPr>
              <a:t>grammo di </a:t>
            </a:r>
            <a:r>
              <a:rPr lang="it-IT" sz="2000" baseline="30000" dirty="0">
                <a:cs typeface="Times New Roman" pitchFamily="18" charset="0"/>
              </a:rPr>
              <a:t>238</a:t>
            </a:r>
            <a:r>
              <a:rPr lang="it-IT" sz="2000" dirty="0">
                <a:cs typeface="Times New Roman" pitchFamily="18" charset="0"/>
              </a:rPr>
              <a:t>U  (τ = 4.47 10</a:t>
            </a:r>
            <a:r>
              <a:rPr lang="it-IT" sz="2000" baseline="30000" dirty="0">
                <a:cs typeface="Times New Roman" pitchFamily="18" charset="0"/>
              </a:rPr>
              <a:t>9</a:t>
            </a:r>
            <a:r>
              <a:rPr lang="it-IT" sz="2000" dirty="0">
                <a:cs typeface="Times New Roman" pitchFamily="18" charset="0"/>
              </a:rPr>
              <a:t> anni) avrà un’attività di 12500 </a:t>
            </a:r>
            <a:r>
              <a:rPr lang="it-IT" sz="2000" dirty="0" err="1">
                <a:cs typeface="Times New Roman" pitchFamily="18" charset="0"/>
              </a:rPr>
              <a:t>Bq</a:t>
            </a:r>
            <a:endParaRPr lang="it-IT" sz="2000" dirty="0">
              <a:cs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71472" y="3143248"/>
            <a:ext cx="8358246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2000" dirty="0"/>
              <a:t>Nella </a:t>
            </a:r>
            <a:r>
              <a:rPr lang="it-IT" sz="2000" dirty="0">
                <a:solidFill>
                  <a:schemeClr val="accent2"/>
                </a:solidFill>
              </a:rPr>
              <a:t>roccia</a:t>
            </a:r>
            <a:r>
              <a:rPr lang="it-IT" sz="2000" dirty="0"/>
              <a:t> (terreno) il contenuto di </a:t>
            </a:r>
            <a:r>
              <a:rPr lang="it-IT" sz="2000" dirty="0">
                <a:solidFill>
                  <a:srgbClr val="FF5050"/>
                </a:solidFill>
              </a:rPr>
              <a:t>Uranio</a:t>
            </a:r>
            <a:r>
              <a:rPr lang="it-IT" sz="2000" dirty="0"/>
              <a:t> è dell’ordine del </a:t>
            </a:r>
            <a:r>
              <a:rPr lang="it-IT" sz="2000" dirty="0">
                <a:solidFill>
                  <a:schemeClr val="accent2"/>
                </a:solidFill>
              </a:rPr>
              <a:t>ppm (10</a:t>
            </a:r>
            <a:r>
              <a:rPr lang="it-IT" sz="2000" baseline="30000" dirty="0">
                <a:solidFill>
                  <a:schemeClr val="accent2"/>
                </a:solidFill>
              </a:rPr>
              <a:t>-6</a:t>
            </a:r>
            <a:r>
              <a:rPr lang="it-IT" sz="2000" dirty="0">
                <a:solidFill>
                  <a:schemeClr val="accent2"/>
                </a:solidFill>
              </a:rPr>
              <a:t> g/</a:t>
            </a:r>
            <a:r>
              <a:rPr lang="it-IT" sz="2000" dirty="0" err="1">
                <a:solidFill>
                  <a:schemeClr val="accent2"/>
                </a:solidFill>
              </a:rPr>
              <a:t>g</a:t>
            </a:r>
            <a:r>
              <a:rPr lang="it-IT" sz="2000" dirty="0">
                <a:solidFill>
                  <a:schemeClr val="accent2"/>
                </a:solidFill>
              </a:rPr>
              <a:t>)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Quindi in </a:t>
            </a:r>
            <a:r>
              <a:rPr lang="it-IT" sz="2000" dirty="0">
                <a:solidFill>
                  <a:schemeClr val="accent2"/>
                </a:solidFill>
              </a:rPr>
              <a:t>1 kg di </a:t>
            </a:r>
            <a:r>
              <a:rPr lang="it-IT" sz="2000" b="1" dirty="0">
                <a:solidFill>
                  <a:schemeClr val="accent2"/>
                </a:solidFill>
              </a:rPr>
              <a:t>roccia</a:t>
            </a:r>
            <a:r>
              <a:rPr lang="it-IT" sz="2000" dirty="0"/>
              <a:t> si hanno qualche </a:t>
            </a:r>
            <a:r>
              <a:rPr lang="it-IT" sz="2000" dirty="0">
                <a:solidFill>
                  <a:schemeClr val="accent2"/>
                </a:solidFill>
              </a:rPr>
              <a:t>decina di </a:t>
            </a:r>
            <a:r>
              <a:rPr lang="it-IT" sz="2000" dirty="0" err="1">
                <a:solidFill>
                  <a:schemeClr val="accent2"/>
                </a:solidFill>
              </a:rPr>
              <a:t>Bq</a:t>
            </a:r>
            <a:r>
              <a:rPr lang="it-IT" sz="2000" dirty="0"/>
              <a:t>! 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857224" y="4857760"/>
            <a:ext cx="28671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Sorgenti usate in laboratorio:</a:t>
            </a:r>
          </a:p>
          <a:p>
            <a:pPr algn="ctr"/>
            <a:r>
              <a:rPr lang="it-IT" dirty="0">
                <a:solidFill>
                  <a:srgbClr val="FF0000"/>
                </a:solidFill>
                <a:cs typeface="Times New Roman" pitchFamily="18" charset="0"/>
              </a:rPr>
              <a:t>~  1- 10 </a:t>
            </a:r>
            <a:r>
              <a:rPr lang="it-IT" dirty="0" err="1">
                <a:solidFill>
                  <a:srgbClr val="FF0000"/>
                </a:solidFill>
                <a:cs typeface="Times New Roman" pitchFamily="18" charset="0"/>
              </a:rPr>
              <a:t>kBq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Il decadimento alfa</a:t>
            </a:r>
            <a:r>
              <a:rPr lang="it-IT" sz="1400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G. Pugliese</a:t>
            </a:r>
          </a:p>
          <a:p>
            <a:pPr>
              <a:defRPr/>
            </a:pPr>
            <a:r>
              <a:rPr lang="it-IT" smtClean="0"/>
              <a:t>Biofisica, a.a. 09-10</a:t>
            </a:r>
            <a:endParaRPr lang="it-IT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14282" y="1142984"/>
            <a:ext cx="8534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 smtClean="0">
                <a:cs typeface="Times New Roman" pitchFamily="18" charset="0"/>
              </a:rPr>
              <a:t>Le </a:t>
            </a:r>
            <a:r>
              <a:rPr lang="it-IT" b="1" dirty="0">
                <a:cs typeface="Times New Roman" pitchFamily="18" charset="0"/>
              </a:rPr>
              <a:t>particelle α</a:t>
            </a:r>
            <a:r>
              <a:rPr lang="it-IT" dirty="0">
                <a:cs typeface="Times New Roman" pitchFamily="18" charset="0"/>
              </a:rPr>
              <a:t> sono </a:t>
            </a:r>
            <a:r>
              <a:rPr lang="it-IT" b="1" dirty="0">
                <a:solidFill>
                  <a:srgbClr val="FF0000"/>
                </a:solidFill>
                <a:cs typeface="Times New Roman" pitchFamily="18" charset="0"/>
              </a:rPr>
              <a:t>nuclei di elio</a:t>
            </a:r>
            <a:r>
              <a:rPr lang="it-IT" dirty="0">
                <a:cs typeface="Times New Roman" pitchFamily="18" charset="0"/>
              </a:rPr>
              <a:t>, cioè nuclei particolarmente stabili formati da due protoni e due neutroni (Z=2 ed A=4).</a:t>
            </a:r>
          </a:p>
          <a:p>
            <a:endParaRPr lang="it-IT" dirty="0">
              <a:cs typeface="Times New Roman" pitchFamily="18" charset="0"/>
            </a:endParaRPr>
          </a:p>
          <a:p>
            <a:endParaRPr lang="it-IT" dirty="0">
              <a:cs typeface="Times New Roman" pitchFamily="18" charset="0"/>
            </a:endParaRPr>
          </a:p>
          <a:p>
            <a:endParaRPr lang="it-IT" dirty="0">
              <a:cs typeface="Times New Roman" pitchFamily="18" charset="0"/>
            </a:endParaRPr>
          </a:p>
          <a:p>
            <a:endParaRPr lang="it-IT" dirty="0">
              <a:cs typeface="Times New Roman" pitchFamily="18" charset="0"/>
            </a:endParaRPr>
          </a:p>
          <a:p>
            <a:endParaRPr lang="it-IT" dirty="0">
              <a:cs typeface="Times New Roman" pitchFamily="18" charset="0"/>
            </a:endParaRPr>
          </a:p>
          <a:p>
            <a:r>
              <a:rPr lang="it-IT" dirty="0">
                <a:cs typeface="Times New Roman" pitchFamily="18" charset="0"/>
              </a:rPr>
              <a:t>Sono soprattutto i </a:t>
            </a:r>
            <a:r>
              <a:rPr lang="it-IT" b="1" u="sng" dirty="0">
                <a:cs typeface="Times New Roman" pitchFamily="18" charset="0"/>
              </a:rPr>
              <a:t>nuclei pesanti</a:t>
            </a:r>
            <a:r>
              <a:rPr lang="it-IT" b="1" dirty="0">
                <a:cs typeface="Times New Roman" pitchFamily="18" charset="0"/>
              </a:rPr>
              <a:t> (A&gt;200) e </a:t>
            </a:r>
            <a:r>
              <a:rPr lang="it-IT" b="1" u="sng" dirty="0">
                <a:cs typeface="Times New Roman" pitchFamily="18" charset="0"/>
              </a:rPr>
              <a:t>deficienti in neutroni</a:t>
            </a:r>
            <a:r>
              <a:rPr lang="it-IT" dirty="0">
                <a:cs typeface="Times New Roman" pitchFamily="18" charset="0"/>
              </a:rPr>
              <a:t> ad essere interessati da questo processo nucleare. </a:t>
            </a:r>
          </a:p>
        </p:txBody>
      </p:sp>
      <p:graphicFrame>
        <p:nvGraphicFramePr>
          <p:cNvPr id="5" name="Object 0"/>
          <p:cNvGraphicFramePr>
            <a:graphicFrameLocks noChangeAspect="1"/>
          </p:cNvGraphicFramePr>
          <p:nvPr/>
        </p:nvGraphicFramePr>
        <p:xfrm>
          <a:off x="428596" y="3786190"/>
          <a:ext cx="5181600" cy="855663"/>
        </p:xfrm>
        <a:graphic>
          <a:graphicData uri="http://schemas.openxmlformats.org/presentationml/2006/ole">
            <p:oleObj spid="_x0000_s76802" name="Equation" r:id="rId3" imgW="1384200" imgH="228600" progId="Equation.3">
              <p:embed/>
            </p:oleObj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4714876" y="2143116"/>
          <a:ext cx="1416050" cy="592138"/>
        </p:xfrm>
        <a:graphic>
          <a:graphicData uri="http://schemas.openxmlformats.org/presentationml/2006/ole">
            <p:oleObj spid="_x0000_s76803" name="Equation" r:id="rId4" imgW="545760" imgH="228600" progId="Equation.3">
              <p:embed/>
            </p:oleObj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57158" y="4929198"/>
            <a:ext cx="8556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Esempio:</a:t>
            </a:r>
          </a:p>
          <a:p>
            <a:endParaRPr lang="it-IT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142976" y="5500703"/>
          <a:ext cx="2939110" cy="1357298"/>
        </p:xfrm>
        <a:graphic>
          <a:graphicData uri="http://schemas.openxmlformats.org/presentationml/2006/ole">
            <p:oleObj spid="_x0000_s76804" name="Equazione" r:id="rId5" imgW="990360" imgH="457200" progId="Equation.3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4714876" y="5357826"/>
          <a:ext cx="2500330" cy="1169113"/>
        </p:xfrm>
        <a:graphic>
          <a:graphicData uri="http://schemas.openxmlformats.org/presentationml/2006/ole">
            <p:oleObj spid="_x0000_s76805" name="Equation" r:id="rId6" imgW="1739880" imgH="81252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14918</TotalTime>
  <Words>1861</Words>
  <Application>Microsoft Office PowerPoint</Application>
  <PresentationFormat>Presentazione su schermo (4:3)</PresentationFormat>
  <Paragraphs>210</Paragraphs>
  <Slides>31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9" baseType="lpstr">
      <vt:lpstr>Times New Roman</vt:lpstr>
      <vt:lpstr>Arial</vt:lpstr>
      <vt:lpstr>Wingdings</vt:lpstr>
      <vt:lpstr>Verdana</vt:lpstr>
      <vt:lpstr>Symbol</vt:lpstr>
      <vt:lpstr>Goudy Old Style</vt:lpstr>
      <vt:lpstr>Struttura predefinita</vt:lpstr>
      <vt:lpstr>Microsoft Equation 3.0</vt:lpstr>
      <vt:lpstr>La radioattività</vt:lpstr>
      <vt:lpstr>IL NUCLEO ATOMICO</vt:lpstr>
      <vt:lpstr>Diapositiva 3</vt:lpstr>
      <vt:lpstr>L’attività: unità di misura</vt:lpstr>
      <vt:lpstr>Costante di decadimento</vt:lpstr>
      <vt:lpstr>Vita media</vt:lpstr>
      <vt:lpstr>Tempo di dimezzamento</vt:lpstr>
      <vt:lpstr>L’attività: esempi</vt:lpstr>
      <vt:lpstr>Il decadimento alfa </vt:lpstr>
      <vt:lpstr>Cinematica decadimento alfa</vt:lpstr>
      <vt:lpstr>Cinematica decadimento alfa</vt:lpstr>
      <vt:lpstr>Decadimento Alfa</vt:lpstr>
      <vt:lpstr>Sorgenti  Alfa</vt:lpstr>
      <vt:lpstr>Il decadimento beta</vt:lpstr>
      <vt:lpstr>Spettro decadimento Beta</vt:lpstr>
      <vt:lpstr>Cinematica del decadimento β-:</vt:lpstr>
      <vt:lpstr>Schema del decadimento β- del 60Co. </vt:lpstr>
      <vt:lpstr>Cinematica del decadimento β+:</vt:lpstr>
      <vt:lpstr>La cattura elettronica</vt:lpstr>
      <vt:lpstr>Tabella degli isotopi</vt:lpstr>
      <vt:lpstr>Sorgenti</vt:lpstr>
      <vt:lpstr>Diapositiva 22</vt:lpstr>
      <vt:lpstr>L’origine della radiazione </vt:lpstr>
      <vt:lpstr>Radionuclidi isolati (1)</vt:lpstr>
      <vt:lpstr>Radionuclidi isolati (2)</vt:lpstr>
      <vt:lpstr>Famiglie radioattive naturali</vt:lpstr>
      <vt:lpstr>Famiglie radioattive naturali</vt:lpstr>
      <vt:lpstr>Famiglie radioattive naturali</vt:lpstr>
      <vt:lpstr>Le serie radioattive: 238U</vt:lpstr>
      <vt:lpstr>Le serie radioattive: 232Th</vt:lpstr>
      <vt:lpstr>Le serie radioattive: 235U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Gabriella</dc:creator>
  <cp:lastModifiedBy>Utente Windows</cp:lastModifiedBy>
  <cp:revision>247</cp:revision>
  <dcterms:created xsi:type="dcterms:W3CDTF">2009-09-16T16:10:42Z</dcterms:created>
  <dcterms:modified xsi:type="dcterms:W3CDTF">2009-11-01T17:29:48Z</dcterms:modified>
</cp:coreProperties>
</file>