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88" r:id="rId2"/>
    <p:sldId id="280" r:id="rId3"/>
    <p:sldId id="289" r:id="rId4"/>
    <p:sldId id="285" r:id="rId5"/>
    <p:sldId id="286" r:id="rId6"/>
    <p:sldId id="291" r:id="rId7"/>
    <p:sldId id="281" r:id="rId8"/>
    <p:sldId id="287" r:id="rId9"/>
    <p:sldId id="283" r:id="rId10"/>
    <p:sldId id="260" r:id="rId11"/>
    <p:sldId id="261" r:id="rId12"/>
    <p:sldId id="262" r:id="rId13"/>
    <p:sldId id="303" r:id="rId14"/>
    <p:sldId id="348" r:id="rId15"/>
    <p:sldId id="267" r:id="rId16"/>
    <p:sldId id="322" r:id="rId17"/>
    <p:sldId id="306" r:id="rId18"/>
    <p:sldId id="307" r:id="rId19"/>
    <p:sldId id="308" r:id="rId20"/>
    <p:sldId id="323" r:id="rId21"/>
    <p:sldId id="309" r:id="rId22"/>
    <p:sldId id="346" r:id="rId23"/>
    <p:sldId id="345" r:id="rId24"/>
    <p:sldId id="313" r:id="rId25"/>
    <p:sldId id="312" r:id="rId26"/>
    <p:sldId id="352" r:id="rId27"/>
    <p:sldId id="314" r:id="rId28"/>
    <p:sldId id="324" r:id="rId29"/>
    <p:sldId id="315" r:id="rId30"/>
    <p:sldId id="325" r:id="rId31"/>
    <p:sldId id="370" r:id="rId32"/>
    <p:sldId id="371" r:id="rId33"/>
    <p:sldId id="318" r:id="rId34"/>
    <p:sldId id="319" r:id="rId35"/>
    <p:sldId id="320" r:id="rId36"/>
    <p:sldId id="362" r:id="rId37"/>
    <p:sldId id="363" r:id="rId38"/>
    <p:sldId id="364" r:id="rId39"/>
    <p:sldId id="365" r:id="rId40"/>
    <p:sldId id="366" r:id="rId41"/>
    <p:sldId id="367" r:id="rId42"/>
    <p:sldId id="368" r:id="rId43"/>
    <p:sldId id="369" r:id="rId44"/>
    <p:sldId id="337" r:id="rId45"/>
    <p:sldId id="342" r:id="rId46"/>
    <p:sldId id="349" r:id="rId47"/>
    <p:sldId id="350" r:id="rId48"/>
    <p:sldId id="353" r:id="rId49"/>
    <p:sldId id="354" r:id="rId50"/>
    <p:sldId id="343" r:id="rId51"/>
    <p:sldId id="344" r:id="rId52"/>
    <p:sldId id="340" r:id="rId53"/>
    <p:sldId id="336" r:id="rId54"/>
    <p:sldId id="300" r:id="rId55"/>
    <p:sldId id="301" r:id="rId56"/>
    <p:sldId id="302" r:id="rId57"/>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80" d="100"/>
          <a:sy n="80" d="100"/>
        </p:scale>
        <p:origin x="-12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21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it-IT"/>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it-IT"/>
          </a:p>
        </p:txBody>
      </p:sp>
      <p:sp>
        <p:nvSpPr>
          <p:cNvPr id="645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it-IT"/>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5D2A9B92-BC74-4050-A5EB-D7CF5B5803F7}"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8F51F66-DC8A-4C5E-A9D6-41BFAD680DF8}" type="slidenum">
              <a:rPr lang="it-IT" smtClean="0"/>
              <a:pPr/>
              <a:t>2</a:t>
            </a:fld>
            <a:endParaRPr lang="it-IT"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E7AC2EAC-C125-44AB-B8E7-71B7CF89CA29}"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8006174A-A0BA-46DD-91BA-13D9C819BCAC}"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238A3E8-282F-4412-BBC9-2E132BD7CDF5}"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457200" y="274638"/>
            <a:ext cx="8229600" cy="1143000"/>
          </a:xfrm>
        </p:spPr>
        <p:txBody>
          <a:bodyPr/>
          <a:lstStyle/>
          <a:p>
            <a:r>
              <a:rPr lang="it-IT" smtClean="0"/>
              <a:t>Fare clic per modificare lo stile del titolo</a:t>
            </a:r>
            <a:endParaRPr lang="en-US"/>
          </a:p>
        </p:txBody>
      </p:sp>
      <p:sp>
        <p:nvSpPr>
          <p:cNvPr id="3" name="Segnaposto contenuto 2"/>
          <p:cNvSpPr>
            <a:spLocks noGrp="1"/>
          </p:cNvSpPr>
          <p:nvPr>
            <p:ph sz="quarter" idx="1"/>
          </p:nvPr>
        </p:nvSpPr>
        <p:spPr>
          <a:xfrm>
            <a:off x="457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quarter" idx="2"/>
          </p:nvPr>
        </p:nvSpPr>
        <p:spPr>
          <a:xfrm>
            <a:off x="4648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contenuto 4"/>
          <p:cNvSpPr>
            <a:spLocks noGrp="1"/>
          </p:cNvSpPr>
          <p:nvPr>
            <p:ph sz="quarter" idx="3"/>
          </p:nvPr>
        </p:nvSpPr>
        <p:spPr>
          <a:xfrm>
            <a:off x="457200" y="393858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contenuto 5"/>
          <p:cNvSpPr>
            <a:spLocks noGrp="1"/>
          </p:cNvSpPr>
          <p:nvPr>
            <p:ph sz="quarter" idx="4"/>
          </p:nvPr>
        </p:nvSpPr>
        <p:spPr>
          <a:xfrm>
            <a:off x="4648200" y="393858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lvl1pPr>
              <a:defRPr/>
            </a:lvl1pPr>
          </a:lstStyle>
          <a:p>
            <a:pPr>
              <a:defRPr/>
            </a:pPr>
            <a:endParaRPr lang="en-US"/>
          </a:p>
        </p:txBody>
      </p:sp>
      <p:sp>
        <p:nvSpPr>
          <p:cNvPr id="8" name="Segnaposto piè di pagina 7"/>
          <p:cNvSpPr>
            <a:spLocks noGrp="1"/>
          </p:cNvSpPr>
          <p:nvPr>
            <p:ph type="ftr" sz="quarter" idx="11"/>
          </p:nvPr>
        </p:nvSpPr>
        <p:spPr/>
        <p:txBody>
          <a:bodyPr/>
          <a:lstStyle>
            <a:lvl1pPr>
              <a:defRPr/>
            </a:lvl1pPr>
          </a:lstStyle>
          <a:p>
            <a:pPr>
              <a:defRPr/>
            </a:pPr>
            <a:endParaRPr lang="en-US"/>
          </a:p>
        </p:txBody>
      </p:sp>
      <p:sp>
        <p:nvSpPr>
          <p:cNvPr id="9" name="Segnaposto numero diapositiva 8"/>
          <p:cNvSpPr>
            <a:spLocks noGrp="1"/>
          </p:cNvSpPr>
          <p:nvPr>
            <p:ph type="sldNum" sz="quarter" idx="12"/>
          </p:nvPr>
        </p:nvSpPr>
        <p:spPr/>
        <p:txBody>
          <a:bodyPr/>
          <a:lstStyle>
            <a:lvl1pPr>
              <a:defRPr/>
            </a:lvl1pPr>
          </a:lstStyle>
          <a:p>
            <a:pPr>
              <a:defRPr/>
            </a:pPr>
            <a:fld id="{47EDFCE7-6BBB-4DD3-A996-7404A9D1F773}"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5437FE8-AA18-4C23-A11B-9D4215211359}"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E0DCA5F5-7519-4AA9-9DE0-8C0AC19FFFED}"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D28DCBFA-B54C-4402-AA10-FEE7DB6A29F6}"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720D2512-E9B7-4BD4-9C32-7F2802265DEA}"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AC8DAF2D-5F95-4D00-9226-30996F5C3681}"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51474E9D-0C4A-40E3-B019-516B5AC8E52C}"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CFF285F6-7D2A-40B0-844E-05E28FC3883B}"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C84A6F7B-28BB-4256-A92E-1CBAC78C8B22}"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0A114A1D-C4BF-409D-A361-B8023271BC2F}"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ct.infn.it/~rivel/Tipi/Ioniz/moltiplicazione.html" TargetMode="Externa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2.png"/><Relationship Id="rId4" Type="http://schemas.openxmlformats.org/officeDocument/2006/relationships/oleObject" Target="../embeddings/oleObject17.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19.bin"/></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ct.infn.it/~rivel/Tipi/Ioniz/ricombinazione.html"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ct.infn.it/~rivel/Tipi/Ioniz/moltiplicazione.html"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oleObject" Target="../embeddings/oleObject20.bin"/></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2.v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3.v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oleObject" Target="../embeddings/oleObject23.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oleObject" Target="../embeddings/oleObject8.bin"/><Relationship Id="rId7" Type="http://schemas.openxmlformats.org/officeDocument/2006/relationships/oleObject" Target="../embeddings/oleObject12.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1"/>
          <p:cNvSpPr>
            <a:spLocks noGrp="1"/>
          </p:cNvSpPr>
          <p:nvPr>
            <p:ph type="sldNum" sz="quarter" idx="12"/>
          </p:nvPr>
        </p:nvSpPr>
        <p:spPr>
          <a:noFill/>
        </p:spPr>
        <p:txBody>
          <a:bodyPr/>
          <a:lstStyle/>
          <a:p>
            <a:fld id="{F15878CB-DF49-44C0-8392-FBFE627E62A8}" type="slidenum">
              <a:rPr lang="it-IT" smtClean="0"/>
              <a:pPr/>
              <a:t>1</a:t>
            </a:fld>
            <a:endParaRPr lang="it-IT" smtClean="0"/>
          </a:p>
        </p:txBody>
      </p:sp>
      <p:sp>
        <p:nvSpPr>
          <p:cNvPr id="17411" name="Text Box 2"/>
          <p:cNvSpPr txBox="1">
            <a:spLocks noChangeArrowheads="1"/>
          </p:cNvSpPr>
          <p:nvPr/>
        </p:nvSpPr>
        <p:spPr bwMode="auto">
          <a:xfrm>
            <a:off x="857250" y="1143000"/>
            <a:ext cx="2843213" cy="1006475"/>
          </a:xfrm>
          <a:prstGeom prst="rect">
            <a:avLst/>
          </a:prstGeom>
          <a:noFill/>
          <a:ln w="9525">
            <a:noFill/>
            <a:miter lim="800000"/>
            <a:headEnd/>
            <a:tailEnd/>
          </a:ln>
        </p:spPr>
        <p:txBody>
          <a:bodyPr wrap="none">
            <a:spAutoFit/>
          </a:bodyPr>
          <a:lstStyle/>
          <a:p>
            <a:pPr algn="ctr"/>
            <a:r>
              <a:rPr lang="it-IT" sz="2000">
                <a:latin typeface="Times New Roman" pitchFamily="18" charset="0"/>
                <a:cs typeface="Times New Roman" pitchFamily="18" charset="0"/>
              </a:rPr>
              <a:t>mezzo materiale uniforme</a:t>
            </a:r>
          </a:p>
          <a:p>
            <a:pPr algn="ctr"/>
            <a:r>
              <a:rPr lang="it-IT" sz="2000">
                <a:latin typeface="Times New Roman" pitchFamily="18" charset="0"/>
                <a:cs typeface="Times New Roman" pitchFamily="18" charset="0"/>
              </a:rPr>
              <a:t>immerso in un campo di </a:t>
            </a:r>
          </a:p>
          <a:p>
            <a:pPr algn="ctr"/>
            <a:r>
              <a:rPr lang="it-IT" sz="2000">
                <a:latin typeface="Times New Roman" pitchFamily="18" charset="0"/>
                <a:cs typeface="Times New Roman" pitchFamily="18" charset="0"/>
              </a:rPr>
              <a:t>radiazioni ionizzanti</a:t>
            </a:r>
          </a:p>
        </p:txBody>
      </p:sp>
      <p:sp>
        <p:nvSpPr>
          <p:cNvPr id="17412" name="Text Box 4"/>
          <p:cNvSpPr txBox="1">
            <a:spLocks noChangeArrowheads="1"/>
          </p:cNvSpPr>
          <p:nvPr/>
        </p:nvSpPr>
        <p:spPr bwMode="auto">
          <a:xfrm>
            <a:off x="2214563" y="3357563"/>
            <a:ext cx="1333500" cy="430212"/>
          </a:xfrm>
          <a:prstGeom prst="rect">
            <a:avLst/>
          </a:prstGeom>
          <a:noFill/>
          <a:ln w="9525">
            <a:solidFill>
              <a:schemeClr val="accent1"/>
            </a:solidFill>
            <a:miter lim="800000"/>
            <a:headEnd/>
            <a:tailEnd/>
          </a:ln>
        </p:spPr>
        <p:txBody>
          <a:bodyPr>
            <a:spAutoFit/>
          </a:bodyPr>
          <a:lstStyle/>
          <a:p>
            <a:pPr>
              <a:spcBef>
                <a:spcPct val="50000"/>
              </a:spcBef>
            </a:pPr>
            <a:r>
              <a:rPr lang="it-IT" sz="2200" b="1">
                <a:latin typeface="Times New Roman" pitchFamily="18" charset="0"/>
                <a:cs typeface="Times New Roman" pitchFamily="18" charset="0"/>
              </a:rPr>
              <a:t>scopo</a:t>
            </a:r>
          </a:p>
        </p:txBody>
      </p:sp>
      <p:sp>
        <p:nvSpPr>
          <p:cNvPr id="17413" name="AutoShape 5"/>
          <p:cNvSpPr>
            <a:spLocks noChangeArrowheads="1"/>
          </p:cNvSpPr>
          <p:nvPr/>
        </p:nvSpPr>
        <p:spPr bwMode="auto">
          <a:xfrm>
            <a:off x="3857625" y="3429000"/>
            <a:ext cx="457200" cy="203200"/>
          </a:xfrm>
          <a:prstGeom prst="rightArrow">
            <a:avLst>
              <a:gd name="adj1" fmla="val 50000"/>
              <a:gd name="adj2" fmla="val 56250"/>
            </a:avLst>
          </a:prstGeom>
          <a:solidFill>
            <a:schemeClr val="tx1"/>
          </a:solidFill>
          <a:ln w="9525">
            <a:solidFill>
              <a:schemeClr val="tx1"/>
            </a:solidFill>
            <a:miter lim="800000"/>
            <a:headEnd/>
            <a:tailEnd/>
          </a:ln>
        </p:spPr>
        <p:txBody>
          <a:bodyPr wrap="none" anchor="ctr"/>
          <a:lstStyle/>
          <a:p>
            <a:pPr algn="ctr"/>
            <a:endParaRPr lang="it-IT"/>
          </a:p>
        </p:txBody>
      </p:sp>
      <p:sp>
        <p:nvSpPr>
          <p:cNvPr id="17414" name="Text Box 6"/>
          <p:cNvSpPr txBox="1">
            <a:spLocks noChangeArrowheads="1"/>
          </p:cNvSpPr>
          <p:nvPr/>
        </p:nvSpPr>
        <p:spPr bwMode="auto">
          <a:xfrm>
            <a:off x="4487863" y="3214688"/>
            <a:ext cx="3965575" cy="769937"/>
          </a:xfrm>
          <a:prstGeom prst="rect">
            <a:avLst/>
          </a:prstGeom>
          <a:noFill/>
          <a:ln w="9525">
            <a:solidFill>
              <a:schemeClr val="accent1"/>
            </a:solidFill>
            <a:miter lim="800000"/>
            <a:headEnd/>
            <a:tailEnd/>
          </a:ln>
        </p:spPr>
        <p:txBody>
          <a:bodyPr wrap="none">
            <a:spAutoFit/>
          </a:bodyPr>
          <a:lstStyle/>
          <a:p>
            <a:pPr algn="ctr"/>
            <a:r>
              <a:rPr lang="it-IT" sz="2200" b="1">
                <a:latin typeface="Times New Roman" pitchFamily="18" charset="0"/>
                <a:cs typeface="Times New Roman" pitchFamily="18" charset="0"/>
              </a:rPr>
              <a:t>misurare la dose assorbita (</a:t>
            </a:r>
            <a:r>
              <a:rPr lang="it-IT" sz="2200" b="1" i="1">
                <a:latin typeface="Times New Roman" pitchFamily="18" charset="0"/>
                <a:cs typeface="Times New Roman" pitchFamily="18" charset="0"/>
              </a:rPr>
              <a:t>D</a:t>
            </a:r>
            <a:r>
              <a:rPr lang="it-IT" sz="2200" b="1" i="1" baseline="-25000">
                <a:latin typeface="Times New Roman" pitchFamily="18" charset="0"/>
                <a:cs typeface="Times New Roman" pitchFamily="18" charset="0"/>
              </a:rPr>
              <a:t>M</a:t>
            </a:r>
            <a:r>
              <a:rPr lang="it-IT" sz="2200" b="1">
                <a:latin typeface="Times New Roman" pitchFamily="18" charset="0"/>
                <a:cs typeface="Times New Roman" pitchFamily="18" charset="0"/>
              </a:rPr>
              <a:t>)</a:t>
            </a:r>
          </a:p>
          <a:p>
            <a:pPr algn="ctr"/>
            <a:r>
              <a:rPr lang="it-IT" sz="2200" b="1">
                <a:latin typeface="Times New Roman" pitchFamily="18" charset="0"/>
                <a:cs typeface="Times New Roman" pitchFamily="18" charset="0"/>
              </a:rPr>
              <a:t>in un punto (P) di tale mezzo</a:t>
            </a:r>
          </a:p>
        </p:txBody>
      </p:sp>
      <p:sp>
        <p:nvSpPr>
          <p:cNvPr id="17415" name="Text Box 8"/>
          <p:cNvSpPr txBox="1">
            <a:spLocks noChangeArrowheads="1"/>
          </p:cNvSpPr>
          <p:nvPr/>
        </p:nvSpPr>
        <p:spPr bwMode="auto">
          <a:xfrm>
            <a:off x="642938" y="4214813"/>
            <a:ext cx="2628900" cy="1016000"/>
          </a:xfrm>
          <a:prstGeom prst="rect">
            <a:avLst/>
          </a:prstGeom>
          <a:noFill/>
          <a:ln w="9525">
            <a:noFill/>
            <a:miter lim="800000"/>
            <a:headEnd/>
            <a:tailEnd/>
          </a:ln>
        </p:spPr>
        <p:txBody>
          <a:bodyPr>
            <a:spAutoFit/>
          </a:bodyPr>
          <a:lstStyle/>
          <a:p>
            <a:pPr algn="ctr">
              <a:spcBef>
                <a:spcPct val="50000"/>
              </a:spcBef>
            </a:pPr>
            <a:r>
              <a:rPr lang="it-IT" sz="2000">
                <a:latin typeface="Times New Roman" pitchFamily="18" charset="0"/>
                <a:cs typeface="Times New Roman" pitchFamily="18" charset="0"/>
              </a:rPr>
              <a:t>cavità intorno a P e si introduce un “dosimetro</a:t>
            </a:r>
            <a:r>
              <a:rPr lang="it-IT">
                <a:latin typeface="Times New Roman" pitchFamily="18" charset="0"/>
                <a:cs typeface="Times New Roman" pitchFamily="18" charset="0"/>
              </a:rPr>
              <a:t>” (</a:t>
            </a:r>
            <a:r>
              <a:rPr lang="it-IT" i="1">
                <a:latin typeface="Times New Roman" pitchFamily="18" charset="0"/>
                <a:cs typeface="Times New Roman" pitchFamily="18" charset="0"/>
              </a:rPr>
              <a:t>D</a:t>
            </a:r>
            <a:r>
              <a:rPr lang="it-IT" i="1" baseline="-25000">
                <a:latin typeface="Times New Roman" pitchFamily="18" charset="0"/>
                <a:cs typeface="Times New Roman" pitchFamily="18" charset="0"/>
              </a:rPr>
              <a:t>c</a:t>
            </a:r>
            <a:r>
              <a:rPr lang="it-IT">
                <a:latin typeface="Times New Roman" pitchFamily="18" charset="0"/>
                <a:cs typeface="Times New Roman" pitchFamily="18" charset="0"/>
              </a:rPr>
              <a:t>)</a:t>
            </a:r>
          </a:p>
        </p:txBody>
      </p:sp>
      <p:sp>
        <p:nvSpPr>
          <p:cNvPr id="17416" name="AutoShape 12"/>
          <p:cNvSpPr>
            <a:spLocks noChangeArrowheads="1"/>
          </p:cNvSpPr>
          <p:nvPr/>
        </p:nvSpPr>
        <p:spPr bwMode="auto">
          <a:xfrm>
            <a:off x="1928813" y="5429250"/>
            <a:ext cx="114300" cy="609600"/>
          </a:xfrm>
          <a:prstGeom prst="downArrow">
            <a:avLst>
              <a:gd name="adj1" fmla="val 50000"/>
              <a:gd name="adj2" fmla="val 133333"/>
            </a:avLst>
          </a:prstGeom>
          <a:solidFill>
            <a:schemeClr val="tx1"/>
          </a:solidFill>
          <a:ln w="9525">
            <a:solidFill>
              <a:schemeClr val="tx1"/>
            </a:solidFill>
            <a:miter lim="800000"/>
            <a:headEnd/>
            <a:tailEnd/>
          </a:ln>
        </p:spPr>
        <p:txBody>
          <a:bodyPr wrap="none" anchor="ctr"/>
          <a:lstStyle/>
          <a:p>
            <a:endParaRPr lang="en-US"/>
          </a:p>
        </p:txBody>
      </p:sp>
      <p:sp>
        <p:nvSpPr>
          <p:cNvPr id="17417" name="Text Box 13"/>
          <p:cNvSpPr txBox="1">
            <a:spLocks noChangeArrowheads="1"/>
          </p:cNvSpPr>
          <p:nvPr/>
        </p:nvSpPr>
        <p:spPr bwMode="auto">
          <a:xfrm>
            <a:off x="428625" y="6072188"/>
            <a:ext cx="2960688" cy="369887"/>
          </a:xfrm>
          <a:prstGeom prst="rect">
            <a:avLst/>
          </a:prstGeom>
          <a:noFill/>
          <a:ln w="9525">
            <a:noFill/>
            <a:miter lim="800000"/>
            <a:headEnd/>
            <a:tailEnd/>
          </a:ln>
        </p:spPr>
        <p:txBody>
          <a:bodyPr wrap="none">
            <a:spAutoFit/>
          </a:bodyPr>
          <a:lstStyle/>
          <a:p>
            <a:r>
              <a:rPr lang="it-IT">
                <a:latin typeface="Times New Roman" pitchFamily="18" charset="0"/>
                <a:cs typeface="Times New Roman" pitchFamily="18" charset="0"/>
              </a:rPr>
              <a:t>perturba il campo preesistente</a:t>
            </a:r>
          </a:p>
        </p:txBody>
      </p:sp>
      <p:grpSp>
        <p:nvGrpSpPr>
          <p:cNvPr id="17418" name="Gruppo 10"/>
          <p:cNvGrpSpPr>
            <a:grpSpLocks/>
          </p:cNvGrpSpPr>
          <p:nvPr/>
        </p:nvGrpSpPr>
        <p:grpSpPr bwMode="auto">
          <a:xfrm>
            <a:off x="5357813" y="928688"/>
            <a:ext cx="3200400" cy="2057400"/>
            <a:chOff x="3657600" y="609600"/>
            <a:chExt cx="3200400" cy="2057400"/>
          </a:xfrm>
        </p:grpSpPr>
        <p:sp>
          <p:nvSpPr>
            <p:cNvPr id="17452" name="Line 14"/>
            <p:cNvSpPr>
              <a:spLocks noChangeShapeType="1"/>
            </p:cNvSpPr>
            <p:nvPr/>
          </p:nvSpPr>
          <p:spPr bwMode="auto">
            <a:xfrm>
              <a:off x="4267200" y="685800"/>
              <a:ext cx="0" cy="1981200"/>
            </a:xfrm>
            <a:prstGeom prst="line">
              <a:avLst/>
            </a:prstGeom>
            <a:noFill/>
            <a:ln w="9525">
              <a:solidFill>
                <a:schemeClr val="tx1"/>
              </a:solidFill>
              <a:round/>
              <a:headEnd/>
              <a:tailEnd/>
            </a:ln>
          </p:spPr>
          <p:txBody>
            <a:bodyPr wrap="none">
              <a:spAutoFit/>
            </a:bodyPr>
            <a:lstStyle/>
            <a:p>
              <a:endParaRPr lang="en-US"/>
            </a:p>
          </p:txBody>
        </p:sp>
        <p:sp>
          <p:nvSpPr>
            <p:cNvPr id="17453" name="Line 15"/>
            <p:cNvSpPr>
              <a:spLocks noChangeShapeType="1"/>
            </p:cNvSpPr>
            <p:nvPr/>
          </p:nvSpPr>
          <p:spPr bwMode="auto">
            <a:xfrm>
              <a:off x="3657600" y="914400"/>
              <a:ext cx="609600" cy="0"/>
            </a:xfrm>
            <a:prstGeom prst="line">
              <a:avLst/>
            </a:prstGeom>
            <a:noFill/>
            <a:ln w="9525">
              <a:solidFill>
                <a:schemeClr val="tx1"/>
              </a:solidFill>
              <a:round/>
              <a:headEnd/>
              <a:tailEnd type="triangle" w="med" len="med"/>
            </a:ln>
          </p:spPr>
          <p:txBody>
            <a:bodyPr wrap="none">
              <a:spAutoFit/>
            </a:bodyPr>
            <a:lstStyle/>
            <a:p>
              <a:endParaRPr lang="en-US"/>
            </a:p>
          </p:txBody>
        </p:sp>
        <p:sp>
          <p:nvSpPr>
            <p:cNvPr id="17454" name="Line 16"/>
            <p:cNvSpPr>
              <a:spLocks noChangeShapeType="1"/>
            </p:cNvSpPr>
            <p:nvPr/>
          </p:nvSpPr>
          <p:spPr bwMode="auto">
            <a:xfrm>
              <a:off x="3657600" y="1219200"/>
              <a:ext cx="609600" cy="0"/>
            </a:xfrm>
            <a:prstGeom prst="line">
              <a:avLst/>
            </a:prstGeom>
            <a:noFill/>
            <a:ln w="9525">
              <a:solidFill>
                <a:schemeClr val="tx1"/>
              </a:solidFill>
              <a:round/>
              <a:headEnd/>
              <a:tailEnd type="triangle" w="med" len="med"/>
            </a:ln>
          </p:spPr>
          <p:txBody>
            <a:bodyPr wrap="none">
              <a:spAutoFit/>
            </a:bodyPr>
            <a:lstStyle/>
            <a:p>
              <a:endParaRPr lang="en-US"/>
            </a:p>
          </p:txBody>
        </p:sp>
        <p:sp>
          <p:nvSpPr>
            <p:cNvPr id="17455" name="Line 17"/>
            <p:cNvSpPr>
              <a:spLocks noChangeShapeType="1"/>
            </p:cNvSpPr>
            <p:nvPr/>
          </p:nvSpPr>
          <p:spPr bwMode="auto">
            <a:xfrm>
              <a:off x="3657600" y="1447800"/>
              <a:ext cx="609600" cy="0"/>
            </a:xfrm>
            <a:prstGeom prst="line">
              <a:avLst/>
            </a:prstGeom>
            <a:noFill/>
            <a:ln w="9525">
              <a:solidFill>
                <a:schemeClr val="tx1"/>
              </a:solidFill>
              <a:round/>
              <a:headEnd/>
              <a:tailEnd type="triangle" w="med" len="med"/>
            </a:ln>
          </p:spPr>
          <p:txBody>
            <a:bodyPr wrap="none">
              <a:spAutoFit/>
            </a:bodyPr>
            <a:lstStyle/>
            <a:p>
              <a:endParaRPr lang="en-US"/>
            </a:p>
          </p:txBody>
        </p:sp>
        <p:sp>
          <p:nvSpPr>
            <p:cNvPr id="17456" name="Line 18"/>
            <p:cNvSpPr>
              <a:spLocks noChangeShapeType="1"/>
            </p:cNvSpPr>
            <p:nvPr/>
          </p:nvSpPr>
          <p:spPr bwMode="auto">
            <a:xfrm>
              <a:off x="3657600" y="1676400"/>
              <a:ext cx="609600" cy="0"/>
            </a:xfrm>
            <a:prstGeom prst="line">
              <a:avLst/>
            </a:prstGeom>
            <a:noFill/>
            <a:ln w="9525">
              <a:solidFill>
                <a:schemeClr val="tx1"/>
              </a:solidFill>
              <a:round/>
              <a:headEnd/>
              <a:tailEnd type="triangle" w="med" len="med"/>
            </a:ln>
          </p:spPr>
          <p:txBody>
            <a:bodyPr wrap="none">
              <a:spAutoFit/>
            </a:bodyPr>
            <a:lstStyle/>
            <a:p>
              <a:endParaRPr lang="en-US"/>
            </a:p>
          </p:txBody>
        </p:sp>
        <p:sp>
          <p:nvSpPr>
            <p:cNvPr id="17457" name="Line 19"/>
            <p:cNvSpPr>
              <a:spLocks noChangeShapeType="1"/>
            </p:cNvSpPr>
            <p:nvPr/>
          </p:nvSpPr>
          <p:spPr bwMode="auto">
            <a:xfrm>
              <a:off x="3657600" y="1981200"/>
              <a:ext cx="609600" cy="0"/>
            </a:xfrm>
            <a:prstGeom prst="line">
              <a:avLst/>
            </a:prstGeom>
            <a:noFill/>
            <a:ln w="9525">
              <a:solidFill>
                <a:schemeClr val="tx1"/>
              </a:solidFill>
              <a:round/>
              <a:headEnd/>
              <a:tailEnd type="triangle" w="med" len="med"/>
            </a:ln>
          </p:spPr>
          <p:txBody>
            <a:bodyPr wrap="none">
              <a:spAutoFit/>
            </a:bodyPr>
            <a:lstStyle/>
            <a:p>
              <a:endParaRPr lang="en-US"/>
            </a:p>
          </p:txBody>
        </p:sp>
        <p:sp>
          <p:nvSpPr>
            <p:cNvPr id="17458" name="Line 20"/>
            <p:cNvSpPr>
              <a:spLocks noChangeShapeType="1"/>
            </p:cNvSpPr>
            <p:nvPr/>
          </p:nvSpPr>
          <p:spPr bwMode="auto">
            <a:xfrm>
              <a:off x="3657600" y="2286000"/>
              <a:ext cx="609600" cy="0"/>
            </a:xfrm>
            <a:prstGeom prst="line">
              <a:avLst/>
            </a:prstGeom>
            <a:noFill/>
            <a:ln w="9525">
              <a:solidFill>
                <a:schemeClr val="tx1"/>
              </a:solidFill>
              <a:round/>
              <a:headEnd/>
              <a:tailEnd type="triangle" w="med" len="med"/>
            </a:ln>
          </p:spPr>
          <p:txBody>
            <a:bodyPr wrap="none">
              <a:spAutoFit/>
            </a:bodyPr>
            <a:lstStyle/>
            <a:p>
              <a:endParaRPr lang="en-US"/>
            </a:p>
          </p:txBody>
        </p:sp>
        <p:sp>
          <p:nvSpPr>
            <p:cNvPr id="17459" name="Freeform 32"/>
            <p:cNvSpPr>
              <a:spLocks/>
            </p:cNvSpPr>
            <p:nvPr/>
          </p:nvSpPr>
          <p:spPr bwMode="auto">
            <a:xfrm>
              <a:off x="4876800" y="838200"/>
              <a:ext cx="481013" cy="84138"/>
            </a:xfrm>
            <a:custGeom>
              <a:avLst/>
              <a:gdLst>
                <a:gd name="T0" fmla="*/ 0 w 303"/>
                <a:gd name="T1" fmla="*/ 2147483647 h 53"/>
                <a:gd name="T2" fmla="*/ 2147483647 w 303"/>
                <a:gd name="T3" fmla="*/ 2147483647 h 53"/>
                <a:gd name="T4" fmla="*/ 2147483647 w 303"/>
                <a:gd name="T5" fmla="*/ 2147483647 h 53"/>
                <a:gd name="T6" fmla="*/ 2147483647 w 303"/>
                <a:gd name="T7" fmla="*/ 2147483647 h 53"/>
                <a:gd name="T8" fmla="*/ 2147483647 w 303"/>
                <a:gd name="T9" fmla="*/ 2147483647 h 53"/>
                <a:gd name="T10" fmla="*/ 0 60000 65536"/>
                <a:gd name="T11" fmla="*/ 0 60000 65536"/>
                <a:gd name="T12" fmla="*/ 0 60000 65536"/>
                <a:gd name="T13" fmla="*/ 0 60000 65536"/>
                <a:gd name="T14" fmla="*/ 0 60000 65536"/>
                <a:gd name="T15" fmla="*/ 0 w 303"/>
                <a:gd name="T16" fmla="*/ 0 h 53"/>
                <a:gd name="T17" fmla="*/ 303 w 303"/>
                <a:gd name="T18" fmla="*/ 53 h 53"/>
              </a:gdLst>
              <a:ahLst/>
              <a:cxnLst>
                <a:cxn ang="T10">
                  <a:pos x="T0" y="T1"/>
                </a:cxn>
                <a:cxn ang="T11">
                  <a:pos x="T2" y="T3"/>
                </a:cxn>
                <a:cxn ang="T12">
                  <a:pos x="T4" y="T5"/>
                </a:cxn>
                <a:cxn ang="T13">
                  <a:pos x="T6" y="T7"/>
                </a:cxn>
                <a:cxn ang="T14">
                  <a:pos x="T8" y="T9"/>
                </a:cxn>
              </a:cxnLst>
              <a:rect l="T15" t="T16" r="T17" b="T18"/>
              <a:pathLst>
                <a:path w="303" h="53">
                  <a:moveTo>
                    <a:pt x="0" y="32"/>
                  </a:moveTo>
                  <a:cubicBezTo>
                    <a:pt x="47" y="0"/>
                    <a:pt x="58" y="0"/>
                    <a:pt x="115" y="11"/>
                  </a:cubicBezTo>
                  <a:cubicBezTo>
                    <a:pt x="125" y="18"/>
                    <a:pt x="135" y="27"/>
                    <a:pt x="146" y="32"/>
                  </a:cubicBezTo>
                  <a:cubicBezTo>
                    <a:pt x="166" y="41"/>
                    <a:pt x="209" y="53"/>
                    <a:pt x="209" y="53"/>
                  </a:cubicBezTo>
                  <a:cubicBezTo>
                    <a:pt x="244" y="45"/>
                    <a:pt x="278" y="39"/>
                    <a:pt x="303" y="11"/>
                  </a:cubicBezTo>
                </a:path>
              </a:pathLst>
            </a:custGeom>
            <a:noFill/>
            <a:ln w="9525" cap="flat" cmpd="sng">
              <a:solidFill>
                <a:schemeClr val="tx1"/>
              </a:solidFill>
              <a:prstDash val="solid"/>
              <a:round/>
              <a:headEnd/>
              <a:tailEnd/>
            </a:ln>
          </p:spPr>
          <p:txBody>
            <a:bodyPr wrap="none">
              <a:spAutoFit/>
            </a:bodyPr>
            <a:lstStyle/>
            <a:p>
              <a:endParaRPr lang="en-US"/>
            </a:p>
          </p:txBody>
        </p:sp>
        <p:sp>
          <p:nvSpPr>
            <p:cNvPr id="17460" name="Line 37"/>
            <p:cNvSpPr>
              <a:spLocks noChangeShapeType="1"/>
            </p:cNvSpPr>
            <p:nvPr/>
          </p:nvSpPr>
          <p:spPr bwMode="auto">
            <a:xfrm>
              <a:off x="5378450" y="854075"/>
              <a:ext cx="76200" cy="0"/>
            </a:xfrm>
            <a:prstGeom prst="line">
              <a:avLst/>
            </a:prstGeom>
            <a:noFill/>
            <a:ln w="9525">
              <a:solidFill>
                <a:schemeClr val="tx1"/>
              </a:solidFill>
              <a:round/>
              <a:headEnd/>
              <a:tailEnd type="triangle" w="med" len="med"/>
            </a:ln>
          </p:spPr>
          <p:txBody>
            <a:bodyPr wrap="none">
              <a:spAutoFit/>
            </a:bodyPr>
            <a:lstStyle/>
            <a:p>
              <a:endParaRPr lang="en-US"/>
            </a:p>
          </p:txBody>
        </p:sp>
        <p:sp>
          <p:nvSpPr>
            <p:cNvPr id="17461" name="Freeform 38"/>
            <p:cNvSpPr>
              <a:spLocks/>
            </p:cNvSpPr>
            <p:nvPr/>
          </p:nvSpPr>
          <p:spPr bwMode="auto">
            <a:xfrm>
              <a:off x="5029200" y="1363663"/>
              <a:ext cx="481013" cy="84137"/>
            </a:xfrm>
            <a:custGeom>
              <a:avLst/>
              <a:gdLst>
                <a:gd name="T0" fmla="*/ 0 w 303"/>
                <a:gd name="T1" fmla="*/ 2147483647 h 53"/>
                <a:gd name="T2" fmla="*/ 2147483647 w 303"/>
                <a:gd name="T3" fmla="*/ 2147483647 h 53"/>
                <a:gd name="T4" fmla="*/ 2147483647 w 303"/>
                <a:gd name="T5" fmla="*/ 2147483647 h 53"/>
                <a:gd name="T6" fmla="*/ 2147483647 w 303"/>
                <a:gd name="T7" fmla="*/ 2147483647 h 53"/>
                <a:gd name="T8" fmla="*/ 2147483647 w 303"/>
                <a:gd name="T9" fmla="*/ 2147483647 h 53"/>
                <a:gd name="T10" fmla="*/ 0 60000 65536"/>
                <a:gd name="T11" fmla="*/ 0 60000 65536"/>
                <a:gd name="T12" fmla="*/ 0 60000 65536"/>
                <a:gd name="T13" fmla="*/ 0 60000 65536"/>
                <a:gd name="T14" fmla="*/ 0 60000 65536"/>
                <a:gd name="T15" fmla="*/ 0 w 303"/>
                <a:gd name="T16" fmla="*/ 0 h 53"/>
                <a:gd name="T17" fmla="*/ 303 w 303"/>
                <a:gd name="T18" fmla="*/ 53 h 53"/>
              </a:gdLst>
              <a:ahLst/>
              <a:cxnLst>
                <a:cxn ang="T10">
                  <a:pos x="T0" y="T1"/>
                </a:cxn>
                <a:cxn ang="T11">
                  <a:pos x="T2" y="T3"/>
                </a:cxn>
                <a:cxn ang="T12">
                  <a:pos x="T4" y="T5"/>
                </a:cxn>
                <a:cxn ang="T13">
                  <a:pos x="T6" y="T7"/>
                </a:cxn>
                <a:cxn ang="T14">
                  <a:pos x="T8" y="T9"/>
                </a:cxn>
              </a:cxnLst>
              <a:rect l="T15" t="T16" r="T17" b="T18"/>
              <a:pathLst>
                <a:path w="303" h="53">
                  <a:moveTo>
                    <a:pt x="0" y="32"/>
                  </a:moveTo>
                  <a:cubicBezTo>
                    <a:pt x="47" y="0"/>
                    <a:pt x="58" y="0"/>
                    <a:pt x="115" y="11"/>
                  </a:cubicBezTo>
                  <a:cubicBezTo>
                    <a:pt x="125" y="18"/>
                    <a:pt x="135" y="27"/>
                    <a:pt x="146" y="32"/>
                  </a:cubicBezTo>
                  <a:cubicBezTo>
                    <a:pt x="166" y="41"/>
                    <a:pt x="209" y="53"/>
                    <a:pt x="209" y="53"/>
                  </a:cubicBezTo>
                  <a:cubicBezTo>
                    <a:pt x="244" y="45"/>
                    <a:pt x="278" y="39"/>
                    <a:pt x="303" y="11"/>
                  </a:cubicBezTo>
                </a:path>
              </a:pathLst>
            </a:custGeom>
            <a:noFill/>
            <a:ln w="9525" cap="flat" cmpd="sng">
              <a:solidFill>
                <a:schemeClr val="tx1"/>
              </a:solidFill>
              <a:prstDash val="solid"/>
              <a:round/>
              <a:headEnd/>
              <a:tailEnd/>
            </a:ln>
          </p:spPr>
          <p:txBody>
            <a:bodyPr wrap="none">
              <a:spAutoFit/>
            </a:bodyPr>
            <a:lstStyle/>
            <a:p>
              <a:endParaRPr lang="en-US"/>
            </a:p>
          </p:txBody>
        </p:sp>
        <p:sp>
          <p:nvSpPr>
            <p:cNvPr id="17462" name="Line 39"/>
            <p:cNvSpPr>
              <a:spLocks noChangeShapeType="1"/>
            </p:cNvSpPr>
            <p:nvPr/>
          </p:nvSpPr>
          <p:spPr bwMode="auto">
            <a:xfrm>
              <a:off x="5530850" y="1379538"/>
              <a:ext cx="76200" cy="0"/>
            </a:xfrm>
            <a:prstGeom prst="line">
              <a:avLst/>
            </a:prstGeom>
            <a:noFill/>
            <a:ln w="9525">
              <a:solidFill>
                <a:schemeClr val="tx1"/>
              </a:solidFill>
              <a:round/>
              <a:headEnd/>
              <a:tailEnd type="triangle" w="med" len="med"/>
            </a:ln>
          </p:spPr>
          <p:txBody>
            <a:bodyPr wrap="none">
              <a:spAutoFit/>
            </a:bodyPr>
            <a:lstStyle/>
            <a:p>
              <a:endParaRPr lang="en-US"/>
            </a:p>
          </p:txBody>
        </p:sp>
        <p:sp>
          <p:nvSpPr>
            <p:cNvPr id="17463" name="Freeform 40"/>
            <p:cNvSpPr>
              <a:spLocks/>
            </p:cNvSpPr>
            <p:nvPr/>
          </p:nvSpPr>
          <p:spPr bwMode="auto">
            <a:xfrm>
              <a:off x="5822950" y="990600"/>
              <a:ext cx="481013" cy="84138"/>
            </a:xfrm>
            <a:custGeom>
              <a:avLst/>
              <a:gdLst>
                <a:gd name="T0" fmla="*/ 0 w 303"/>
                <a:gd name="T1" fmla="*/ 2147483647 h 53"/>
                <a:gd name="T2" fmla="*/ 2147483647 w 303"/>
                <a:gd name="T3" fmla="*/ 2147483647 h 53"/>
                <a:gd name="T4" fmla="*/ 2147483647 w 303"/>
                <a:gd name="T5" fmla="*/ 2147483647 h 53"/>
                <a:gd name="T6" fmla="*/ 2147483647 w 303"/>
                <a:gd name="T7" fmla="*/ 2147483647 h 53"/>
                <a:gd name="T8" fmla="*/ 2147483647 w 303"/>
                <a:gd name="T9" fmla="*/ 2147483647 h 53"/>
                <a:gd name="T10" fmla="*/ 0 60000 65536"/>
                <a:gd name="T11" fmla="*/ 0 60000 65536"/>
                <a:gd name="T12" fmla="*/ 0 60000 65536"/>
                <a:gd name="T13" fmla="*/ 0 60000 65536"/>
                <a:gd name="T14" fmla="*/ 0 60000 65536"/>
                <a:gd name="T15" fmla="*/ 0 w 303"/>
                <a:gd name="T16" fmla="*/ 0 h 53"/>
                <a:gd name="T17" fmla="*/ 303 w 303"/>
                <a:gd name="T18" fmla="*/ 53 h 53"/>
              </a:gdLst>
              <a:ahLst/>
              <a:cxnLst>
                <a:cxn ang="T10">
                  <a:pos x="T0" y="T1"/>
                </a:cxn>
                <a:cxn ang="T11">
                  <a:pos x="T2" y="T3"/>
                </a:cxn>
                <a:cxn ang="T12">
                  <a:pos x="T4" y="T5"/>
                </a:cxn>
                <a:cxn ang="T13">
                  <a:pos x="T6" y="T7"/>
                </a:cxn>
                <a:cxn ang="T14">
                  <a:pos x="T8" y="T9"/>
                </a:cxn>
              </a:cxnLst>
              <a:rect l="T15" t="T16" r="T17" b="T18"/>
              <a:pathLst>
                <a:path w="303" h="53">
                  <a:moveTo>
                    <a:pt x="0" y="32"/>
                  </a:moveTo>
                  <a:cubicBezTo>
                    <a:pt x="47" y="0"/>
                    <a:pt x="58" y="0"/>
                    <a:pt x="115" y="11"/>
                  </a:cubicBezTo>
                  <a:cubicBezTo>
                    <a:pt x="125" y="18"/>
                    <a:pt x="135" y="27"/>
                    <a:pt x="146" y="32"/>
                  </a:cubicBezTo>
                  <a:cubicBezTo>
                    <a:pt x="166" y="41"/>
                    <a:pt x="209" y="53"/>
                    <a:pt x="209" y="53"/>
                  </a:cubicBezTo>
                  <a:cubicBezTo>
                    <a:pt x="244" y="45"/>
                    <a:pt x="278" y="39"/>
                    <a:pt x="303" y="11"/>
                  </a:cubicBezTo>
                </a:path>
              </a:pathLst>
            </a:custGeom>
            <a:noFill/>
            <a:ln w="9525" cap="flat" cmpd="sng">
              <a:solidFill>
                <a:schemeClr val="tx1"/>
              </a:solidFill>
              <a:prstDash val="solid"/>
              <a:round/>
              <a:headEnd/>
              <a:tailEnd/>
            </a:ln>
          </p:spPr>
          <p:txBody>
            <a:bodyPr wrap="none">
              <a:spAutoFit/>
            </a:bodyPr>
            <a:lstStyle/>
            <a:p>
              <a:endParaRPr lang="en-US"/>
            </a:p>
          </p:txBody>
        </p:sp>
        <p:sp>
          <p:nvSpPr>
            <p:cNvPr id="17464" name="Line 41"/>
            <p:cNvSpPr>
              <a:spLocks noChangeShapeType="1"/>
            </p:cNvSpPr>
            <p:nvPr/>
          </p:nvSpPr>
          <p:spPr bwMode="auto">
            <a:xfrm>
              <a:off x="6324600" y="1006475"/>
              <a:ext cx="76200" cy="0"/>
            </a:xfrm>
            <a:prstGeom prst="line">
              <a:avLst/>
            </a:prstGeom>
            <a:noFill/>
            <a:ln w="9525">
              <a:solidFill>
                <a:schemeClr val="tx1"/>
              </a:solidFill>
              <a:round/>
              <a:headEnd/>
              <a:tailEnd type="triangle" w="med" len="med"/>
            </a:ln>
          </p:spPr>
          <p:txBody>
            <a:bodyPr wrap="none">
              <a:spAutoFit/>
            </a:bodyPr>
            <a:lstStyle/>
            <a:p>
              <a:endParaRPr lang="en-US"/>
            </a:p>
          </p:txBody>
        </p:sp>
        <p:sp>
          <p:nvSpPr>
            <p:cNvPr id="17465" name="Freeform 42"/>
            <p:cNvSpPr>
              <a:spLocks/>
            </p:cNvSpPr>
            <p:nvPr/>
          </p:nvSpPr>
          <p:spPr bwMode="auto">
            <a:xfrm>
              <a:off x="4419600" y="1668463"/>
              <a:ext cx="481013" cy="84137"/>
            </a:xfrm>
            <a:custGeom>
              <a:avLst/>
              <a:gdLst>
                <a:gd name="T0" fmla="*/ 0 w 303"/>
                <a:gd name="T1" fmla="*/ 2147483647 h 53"/>
                <a:gd name="T2" fmla="*/ 2147483647 w 303"/>
                <a:gd name="T3" fmla="*/ 2147483647 h 53"/>
                <a:gd name="T4" fmla="*/ 2147483647 w 303"/>
                <a:gd name="T5" fmla="*/ 2147483647 h 53"/>
                <a:gd name="T6" fmla="*/ 2147483647 w 303"/>
                <a:gd name="T7" fmla="*/ 2147483647 h 53"/>
                <a:gd name="T8" fmla="*/ 2147483647 w 303"/>
                <a:gd name="T9" fmla="*/ 2147483647 h 53"/>
                <a:gd name="T10" fmla="*/ 0 60000 65536"/>
                <a:gd name="T11" fmla="*/ 0 60000 65536"/>
                <a:gd name="T12" fmla="*/ 0 60000 65536"/>
                <a:gd name="T13" fmla="*/ 0 60000 65536"/>
                <a:gd name="T14" fmla="*/ 0 60000 65536"/>
                <a:gd name="T15" fmla="*/ 0 w 303"/>
                <a:gd name="T16" fmla="*/ 0 h 53"/>
                <a:gd name="T17" fmla="*/ 303 w 303"/>
                <a:gd name="T18" fmla="*/ 53 h 53"/>
              </a:gdLst>
              <a:ahLst/>
              <a:cxnLst>
                <a:cxn ang="T10">
                  <a:pos x="T0" y="T1"/>
                </a:cxn>
                <a:cxn ang="T11">
                  <a:pos x="T2" y="T3"/>
                </a:cxn>
                <a:cxn ang="T12">
                  <a:pos x="T4" y="T5"/>
                </a:cxn>
                <a:cxn ang="T13">
                  <a:pos x="T6" y="T7"/>
                </a:cxn>
                <a:cxn ang="T14">
                  <a:pos x="T8" y="T9"/>
                </a:cxn>
              </a:cxnLst>
              <a:rect l="T15" t="T16" r="T17" b="T18"/>
              <a:pathLst>
                <a:path w="303" h="53">
                  <a:moveTo>
                    <a:pt x="0" y="32"/>
                  </a:moveTo>
                  <a:cubicBezTo>
                    <a:pt x="47" y="0"/>
                    <a:pt x="58" y="0"/>
                    <a:pt x="115" y="11"/>
                  </a:cubicBezTo>
                  <a:cubicBezTo>
                    <a:pt x="125" y="18"/>
                    <a:pt x="135" y="27"/>
                    <a:pt x="146" y="32"/>
                  </a:cubicBezTo>
                  <a:cubicBezTo>
                    <a:pt x="166" y="41"/>
                    <a:pt x="209" y="53"/>
                    <a:pt x="209" y="53"/>
                  </a:cubicBezTo>
                  <a:cubicBezTo>
                    <a:pt x="244" y="45"/>
                    <a:pt x="278" y="39"/>
                    <a:pt x="303" y="11"/>
                  </a:cubicBezTo>
                </a:path>
              </a:pathLst>
            </a:custGeom>
            <a:noFill/>
            <a:ln w="9525" cap="flat" cmpd="sng">
              <a:solidFill>
                <a:schemeClr val="tx1"/>
              </a:solidFill>
              <a:prstDash val="solid"/>
              <a:round/>
              <a:headEnd/>
              <a:tailEnd/>
            </a:ln>
          </p:spPr>
          <p:txBody>
            <a:bodyPr wrap="none">
              <a:spAutoFit/>
            </a:bodyPr>
            <a:lstStyle/>
            <a:p>
              <a:endParaRPr lang="en-US"/>
            </a:p>
          </p:txBody>
        </p:sp>
        <p:sp>
          <p:nvSpPr>
            <p:cNvPr id="17466" name="Line 43"/>
            <p:cNvSpPr>
              <a:spLocks noChangeShapeType="1"/>
            </p:cNvSpPr>
            <p:nvPr/>
          </p:nvSpPr>
          <p:spPr bwMode="auto">
            <a:xfrm>
              <a:off x="4921250" y="1684338"/>
              <a:ext cx="76200" cy="0"/>
            </a:xfrm>
            <a:prstGeom prst="line">
              <a:avLst/>
            </a:prstGeom>
            <a:noFill/>
            <a:ln w="9525">
              <a:solidFill>
                <a:schemeClr val="tx1"/>
              </a:solidFill>
              <a:round/>
              <a:headEnd/>
              <a:tailEnd type="triangle" w="med" len="med"/>
            </a:ln>
          </p:spPr>
          <p:txBody>
            <a:bodyPr wrap="none">
              <a:spAutoFit/>
            </a:bodyPr>
            <a:lstStyle/>
            <a:p>
              <a:endParaRPr lang="en-US"/>
            </a:p>
          </p:txBody>
        </p:sp>
        <p:sp>
          <p:nvSpPr>
            <p:cNvPr id="17467" name="Freeform 44"/>
            <p:cNvSpPr>
              <a:spLocks/>
            </p:cNvSpPr>
            <p:nvPr/>
          </p:nvSpPr>
          <p:spPr bwMode="auto">
            <a:xfrm>
              <a:off x="5137150" y="1973263"/>
              <a:ext cx="481013" cy="84137"/>
            </a:xfrm>
            <a:custGeom>
              <a:avLst/>
              <a:gdLst>
                <a:gd name="T0" fmla="*/ 0 w 303"/>
                <a:gd name="T1" fmla="*/ 2147483647 h 53"/>
                <a:gd name="T2" fmla="*/ 2147483647 w 303"/>
                <a:gd name="T3" fmla="*/ 2147483647 h 53"/>
                <a:gd name="T4" fmla="*/ 2147483647 w 303"/>
                <a:gd name="T5" fmla="*/ 2147483647 h 53"/>
                <a:gd name="T6" fmla="*/ 2147483647 w 303"/>
                <a:gd name="T7" fmla="*/ 2147483647 h 53"/>
                <a:gd name="T8" fmla="*/ 2147483647 w 303"/>
                <a:gd name="T9" fmla="*/ 2147483647 h 53"/>
                <a:gd name="T10" fmla="*/ 0 60000 65536"/>
                <a:gd name="T11" fmla="*/ 0 60000 65536"/>
                <a:gd name="T12" fmla="*/ 0 60000 65536"/>
                <a:gd name="T13" fmla="*/ 0 60000 65536"/>
                <a:gd name="T14" fmla="*/ 0 60000 65536"/>
                <a:gd name="T15" fmla="*/ 0 w 303"/>
                <a:gd name="T16" fmla="*/ 0 h 53"/>
                <a:gd name="T17" fmla="*/ 303 w 303"/>
                <a:gd name="T18" fmla="*/ 53 h 53"/>
              </a:gdLst>
              <a:ahLst/>
              <a:cxnLst>
                <a:cxn ang="T10">
                  <a:pos x="T0" y="T1"/>
                </a:cxn>
                <a:cxn ang="T11">
                  <a:pos x="T2" y="T3"/>
                </a:cxn>
                <a:cxn ang="T12">
                  <a:pos x="T4" y="T5"/>
                </a:cxn>
                <a:cxn ang="T13">
                  <a:pos x="T6" y="T7"/>
                </a:cxn>
                <a:cxn ang="T14">
                  <a:pos x="T8" y="T9"/>
                </a:cxn>
              </a:cxnLst>
              <a:rect l="T15" t="T16" r="T17" b="T18"/>
              <a:pathLst>
                <a:path w="303" h="53">
                  <a:moveTo>
                    <a:pt x="0" y="32"/>
                  </a:moveTo>
                  <a:cubicBezTo>
                    <a:pt x="47" y="0"/>
                    <a:pt x="58" y="0"/>
                    <a:pt x="115" y="11"/>
                  </a:cubicBezTo>
                  <a:cubicBezTo>
                    <a:pt x="125" y="18"/>
                    <a:pt x="135" y="27"/>
                    <a:pt x="146" y="32"/>
                  </a:cubicBezTo>
                  <a:cubicBezTo>
                    <a:pt x="166" y="41"/>
                    <a:pt x="209" y="53"/>
                    <a:pt x="209" y="53"/>
                  </a:cubicBezTo>
                  <a:cubicBezTo>
                    <a:pt x="244" y="45"/>
                    <a:pt x="278" y="39"/>
                    <a:pt x="303" y="11"/>
                  </a:cubicBezTo>
                </a:path>
              </a:pathLst>
            </a:custGeom>
            <a:noFill/>
            <a:ln w="9525" cap="flat" cmpd="sng">
              <a:solidFill>
                <a:schemeClr val="tx1"/>
              </a:solidFill>
              <a:prstDash val="solid"/>
              <a:round/>
              <a:headEnd/>
              <a:tailEnd/>
            </a:ln>
          </p:spPr>
          <p:txBody>
            <a:bodyPr wrap="none">
              <a:spAutoFit/>
            </a:bodyPr>
            <a:lstStyle/>
            <a:p>
              <a:endParaRPr lang="en-US"/>
            </a:p>
          </p:txBody>
        </p:sp>
        <p:sp>
          <p:nvSpPr>
            <p:cNvPr id="17468" name="Line 45"/>
            <p:cNvSpPr>
              <a:spLocks noChangeShapeType="1"/>
            </p:cNvSpPr>
            <p:nvPr/>
          </p:nvSpPr>
          <p:spPr bwMode="auto">
            <a:xfrm>
              <a:off x="5638800" y="1989138"/>
              <a:ext cx="76200" cy="0"/>
            </a:xfrm>
            <a:prstGeom prst="line">
              <a:avLst/>
            </a:prstGeom>
            <a:noFill/>
            <a:ln w="9525">
              <a:solidFill>
                <a:schemeClr val="tx1"/>
              </a:solidFill>
              <a:round/>
              <a:headEnd/>
              <a:tailEnd type="triangle" w="med" len="med"/>
            </a:ln>
          </p:spPr>
          <p:txBody>
            <a:bodyPr wrap="none">
              <a:spAutoFit/>
            </a:bodyPr>
            <a:lstStyle/>
            <a:p>
              <a:endParaRPr lang="en-US"/>
            </a:p>
          </p:txBody>
        </p:sp>
        <p:sp>
          <p:nvSpPr>
            <p:cNvPr id="17469" name="Freeform 46"/>
            <p:cNvSpPr>
              <a:spLocks/>
            </p:cNvSpPr>
            <p:nvPr/>
          </p:nvSpPr>
          <p:spPr bwMode="auto">
            <a:xfrm>
              <a:off x="5594350" y="1744663"/>
              <a:ext cx="481013" cy="84137"/>
            </a:xfrm>
            <a:custGeom>
              <a:avLst/>
              <a:gdLst>
                <a:gd name="T0" fmla="*/ 0 w 303"/>
                <a:gd name="T1" fmla="*/ 2147483647 h 53"/>
                <a:gd name="T2" fmla="*/ 2147483647 w 303"/>
                <a:gd name="T3" fmla="*/ 2147483647 h 53"/>
                <a:gd name="T4" fmla="*/ 2147483647 w 303"/>
                <a:gd name="T5" fmla="*/ 2147483647 h 53"/>
                <a:gd name="T6" fmla="*/ 2147483647 w 303"/>
                <a:gd name="T7" fmla="*/ 2147483647 h 53"/>
                <a:gd name="T8" fmla="*/ 2147483647 w 303"/>
                <a:gd name="T9" fmla="*/ 2147483647 h 53"/>
                <a:gd name="T10" fmla="*/ 0 60000 65536"/>
                <a:gd name="T11" fmla="*/ 0 60000 65536"/>
                <a:gd name="T12" fmla="*/ 0 60000 65536"/>
                <a:gd name="T13" fmla="*/ 0 60000 65536"/>
                <a:gd name="T14" fmla="*/ 0 60000 65536"/>
                <a:gd name="T15" fmla="*/ 0 w 303"/>
                <a:gd name="T16" fmla="*/ 0 h 53"/>
                <a:gd name="T17" fmla="*/ 303 w 303"/>
                <a:gd name="T18" fmla="*/ 53 h 53"/>
              </a:gdLst>
              <a:ahLst/>
              <a:cxnLst>
                <a:cxn ang="T10">
                  <a:pos x="T0" y="T1"/>
                </a:cxn>
                <a:cxn ang="T11">
                  <a:pos x="T2" y="T3"/>
                </a:cxn>
                <a:cxn ang="T12">
                  <a:pos x="T4" y="T5"/>
                </a:cxn>
                <a:cxn ang="T13">
                  <a:pos x="T6" y="T7"/>
                </a:cxn>
                <a:cxn ang="T14">
                  <a:pos x="T8" y="T9"/>
                </a:cxn>
              </a:cxnLst>
              <a:rect l="T15" t="T16" r="T17" b="T18"/>
              <a:pathLst>
                <a:path w="303" h="53">
                  <a:moveTo>
                    <a:pt x="0" y="32"/>
                  </a:moveTo>
                  <a:cubicBezTo>
                    <a:pt x="47" y="0"/>
                    <a:pt x="58" y="0"/>
                    <a:pt x="115" y="11"/>
                  </a:cubicBezTo>
                  <a:cubicBezTo>
                    <a:pt x="125" y="18"/>
                    <a:pt x="135" y="27"/>
                    <a:pt x="146" y="32"/>
                  </a:cubicBezTo>
                  <a:cubicBezTo>
                    <a:pt x="166" y="41"/>
                    <a:pt x="209" y="53"/>
                    <a:pt x="209" y="53"/>
                  </a:cubicBezTo>
                  <a:cubicBezTo>
                    <a:pt x="244" y="45"/>
                    <a:pt x="278" y="39"/>
                    <a:pt x="303" y="11"/>
                  </a:cubicBezTo>
                </a:path>
              </a:pathLst>
            </a:custGeom>
            <a:noFill/>
            <a:ln w="9525" cap="flat" cmpd="sng">
              <a:solidFill>
                <a:schemeClr val="tx1"/>
              </a:solidFill>
              <a:prstDash val="solid"/>
              <a:round/>
              <a:headEnd/>
              <a:tailEnd/>
            </a:ln>
          </p:spPr>
          <p:txBody>
            <a:bodyPr wrap="none">
              <a:spAutoFit/>
            </a:bodyPr>
            <a:lstStyle/>
            <a:p>
              <a:endParaRPr lang="en-US"/>
            </a:p>
          </p:txBody>
        </p:sp>
        <p:sp>
          <p:nvSpPr>
            <p:cNvPr id="17470" name="Line 47"/>
            <p:cNvSpPr>
              <a:spLocks noChangeShapeType="1"/>
            </p:cNvSpPr>
            <p:nvPr/>
          </p:nvSpPr>
          <p:spPr bwMode="auto">
            <a:xfrm>
              <a:off x="6096000" y="1760538"/>
              <a:ext cx="76200" cy="0"/>
            </a:xfrm>
            <a:prstGeom prst="line">
              <a:avLst/>
            </a:prstGeom>
            <a:noFill/>
            <a:ln w="9525">
              <a:solidFill>
                <a:schemeClr val="tx1"/>
              </a:solidFill>
              <a:round/>
              <a:headEnd/>
              <a:tailEnd type="triangle" w="med" len="med"/>
            </a:ln>
          </p:spPr>
          <p:txBody>
            <a:bodyPr wrap="none">
              <a:spAutoFit/>
            </a:bodyPr>
            <a:lstStyle/>
            <a:p>
              <a:endParaRPr lang="en-US"/>
            </a:p>
          </p:txBody>
        </p:sp>
        <p:sp>
          <p:nvSpPr>
            <p:cNvPr id="17471" name="Freeform 48"/>
            <p:cNvSpPr>
              <a:spLocks/>
            </p:cNvSpPr>
            <p:nvPr/>
          </p:nvSpPr>
          <p:spPr bwMode="auto">
            <a:xfrm>
              <a:off x="5029200" y="2430463"/>
              <a:ext cx="481013" cy="84137"/>
            </a:xfrm>
            <a:custGeom>
              <a:avLst/>
              <a:gdLst>
                <a:gd name="T0" fmla="*/ 0 w 303"/>
                <a:gd name="T1" fmla="*/ 2147483647 h 53"/>
                <a:gd name="T2" fmla="*/ 2147483647 w 303"/>
                <a:gd name="T3" fmla="*/ 2147483647 h 53"/>
                <a:gd name="T4" fmla="*/ 2147483647 w 303"/>
                <a:gd name="T5" fmla="*/ 2147483647 h 53"/>
                <a:gd name="T6" fmla="*/ 2147483647 w 303"/>
                <a:gd name="T7" fmla="*/ 2147483647 h 53"/>
                <a:gd name="T8" fmla="*/ 2147483647 w 303"/>
                <a:gd name="T9" fmla="*/ 2147483647 h 53"/>
                <a:gd name="T10" fmla="*/ 0 60000 65536"/>
                <a:gd name="T11" fmla="*/ 0 60000 65536"/>
                <a:gd name="T12" fmla="*/ 0 60000 65536"/>
                <a:gd name="T13" fmla="*/ 0 60000 65536"/>
                <a:gd name="T14" fmla="*/ 0 60000 65536"/>
                <a:gd name="T15" fmla="*/ 0 w 303"/>
                <a:gd name="T16" fmla="*/ 0 h 53"/>
                <a:gd name="T17" fmla="*/ 303 w 303"/>
                <a:gd name="T18" fmla="*/ 53 h 53"/>
              </a:gdLst>
              <a:ahLst/>
              <a:cxnLst>
                <a:cxn ang="T10">
                  <a:pos x="T0" y="T1"/>
                </a:cxn>
                <a:cxn ang="T11">
                  <a:pos x="T2" y="T3"/>
                </a:cxn>
                <a:cxn ang="T12">
                  <a:pos x="T4" y="T5"/>
                </a:cxn>
                <a:cxn ang="T13">
                  <a:pos x="T6" y="T7"/>
                </a:cxn>
                <a:cxn ang="T14">
                  <a:pos x="T8" y="T9"/>
                </a:cxn>
              </a:cxnLst>
              <a:rect l="T15" t="T16" r="T17" b="T18"/>
              <a:pathLst>
                <a:path w="303" h="53">
                  <a:moveTo>
                    <a:pt x="0" y="32"/>
                  </a:moveTo>
                  <a:cubicBezTo>
                    <a:pt x="47" y="0"/>
                    <a:pt x="58" y="0"/>
                    <a:pt x="115" y="11"/>
                  </a:cubicBezTo>
                  <a:cubicBezTo>
                    <a:pt x="125" y="18"/>
                    <a:pt x="135" y="27"/>
                    <a:pt x="146" y="32"/>
                  </a:cubicBezTo>
                  <a:cubicBezTo>
                    <a:pt x="166" y="41"/>
                    <a:pt x="209" y="53"/>
                    <a:pt x="209" y="53"/>
                  </a:cubicBezTo>
                  <a:cubicBezTo>
                    <a:pt x="244" y="45"/>
                    <a:pt x="278" y="39"/>
                    <a:pt x="303" y="11"/>
                  </a:cubicBezTo>
                </a:path>
              </a:pathLst>
            </a:custGeom>
            <a:noFill/>
            <a:ln w="9525" cap="flat" cmpd="sng">
              <a:solidFill>
                <a:schemeClr val="tx1"/>
              </a:solidFill>
              <a:prstDash val="solid"/>
              <a:round/>
              <a:headEnd/>
              <a:tailEnd/>
            </a:ln>
          </p:spPr>
          <p:txBody>
            <a:bodyPr wrap="none">
              <a:spAutoFit/>
            </a:bodyPr>
            <a:lstStyle/>
            <a:p>
              <a:endParaRPr lang="en-US"/>
            </a:p>
          </p:txBody>
        </p:sp>
        <p:sp>
          <p:nvSpPr>
            <p:cNvPr id="17472" name="Line 49"/>
            <p:cNvSpPr>
              <a:spLocks noChangeShapeType="1"/>
            </p:cNvSpPr>
            <p:nvPr/>
          </p:nvSpPr>
          <p:spPr bwMode="auto">
            <a:xfrm>
              <a:off x="5530850" y="2446338"/>
              <a:ext cx="76200" cy="0"/>
            </a:xfrm>
            <a:prstGeom prst="line">
              <a:avLst/>
            </a:prstGeom>
            <a:noFill/>
            <a:ln w="9525">
              <a:solidFill>
                <a:schemeClr val="tx1"/>
              </a:solidFill>
              <a:round/>
              <a:headEnd/>
              <a:tailEnd type="triangle" w="med" len="med"/>
            </a:ln>
          </p:spPr>
          <p:txBody>
            <a:bodyPr wrap="none">
              <a:spAutoFit/>
            </a:bodyPr>
            <a:lstStyle/>
            <a:p>
              <a:endParaRPr lang="en-US"/>
            </a:p>
          </p:txBody>
        </p:sp>
        <p:sp>
          <p:nvSpPr>
            <p:cNvPr id="17473" name="Freeform 50"/>
            <p:cNvSpPr>
              <a:spLocks/>
            </p:cNvSpPr>
            <p:nvPr/>
          </p:nvSpPr>
          <p:spPr bwMode="auto">
            <a:xfrm>
              <a:off x="4572000" y="990600"/>
              <a:ext cx="481013" cy="84138"/>
            </a:xfrm>
            <a:custGeom>
              <a:avLst/>
              <a:gdLst>
                <a:gd name="T0" fmla="*/ 0 w 303"/>
                <a:gd name="T1" fmla="*/ 2147483647 h 53"/>
                <a:gd name="T2" fmla="*/ 2147483647 w 303"/>
                <a:gd name="T3" fmla="*/ 2147483647 h 53"/>
                <a:gd name="T4" fmla="*/ 2147483647 w 303"/>
                <a:gd name="T5" fmla="*/ 2147483647 h 53"/>
                <a:gd name="T6" fmla="*/ 2147483647 w 303"/>
                <a:gd name="T7" fmla="*/ 2147483647 h 53"/>
                <a:gd name="T8" fmla="*/ 2147483647 w 303"/>
                <a:gd name="T9" fmla="*/ 2147483647 h 53"/>
                <a:gd name="T10" fmla="*/ 0 60000 65536"/>
                <a:gd name="T11" fmla="*/ 0 60000 65536"/>
                <a:gd name="T12" fmla="*/ 0 60000 65536"/>
                <a:gd name="T13" fmla="*/ 0 60000 65536"/>
                <a:gd name="T14" fmla="*/ 0 60000 65536"/>
                <a:gd name="T15" fmla="*/ 0 w 303"/>
                <a:gd name="T16" fmla="*/ 0 h 53"/>
                <a:gd name="T17" fmla="*/ 303 w 303"/>
                <a:gd name="T18" fmla="*/ 53 h 53"/>
              </a:gdLst>
              <a:ahLst/>
              <a:cxnLst>
                <a:cxn ang="T10">
                  <a:pos x="T0" y="T1"/>
                </a:cxn>
                <a:cxn ang="T11">
                  <a:pos x="T2" y="T3"/>
                </a:cxn>
                <a:cxn ang="T12">
                  <a:pos x="T4" y="T5"/>
                </a:cxn>
                <a:cxn ang="T13">
                  <a:pos x="T6" y="T7"/>
                </a:cxn>
                <a:cxn ang="T14">
                  <a:pos x="T8" y="T9"/>
                </a:cxn>
              </a:cxnLst>
              <a:rect l="T15" t="T16" r="T17" b="T18"/>
              <a:pathLst>
                <a:path w="303" h="53">
                  <a:moveTo>
                    <a:pt x="0" y="32"/>
                  </a:moveTo>
                  <a:cubicBezTo>
                    <a:pt x="47" y="0"/>
                    <a:pt x="58" y="0"/>
                    <a:pt x="115" y="11"/>
                  </a:cubicBezTo>
                  <a:cubicBezTo>
                    <a:pt x="125" y="18"/>
                    <a:pt x="135" y="27"/>
                    <a:pt x="146" y="32"/>
                  </a:cubicBezTo>
                  <a:cubicBezTo>
                    <a:pt x="166" y="41"/>
                    <a:pt x="209" y="53"/>
                    <a:pt x="209" y="53"/>
                  </a:cubicBezTo>
                  <a:cubicBezTo>
                    <a:pt x="244" y="45"/>
                    <a:pt x="278" y="39"/>
                    <a:pt x="303" y="11"/>
                  </a:cubicBezTo>
                </a:path>
              </a:pathLst>
            </a:custGeom>
            <a:noFill/>
            <a:ln w="9525" cap="flat" cmpd="sng">
              <a:solidFill>
                <a:schemeClr val="tx1"/>
              </a:solidFill>
              <a:prstDash val="solid"/>
              <a:round/>
              <a:headEnd/>
              <a:tailEnd/>
            </a:ln>
          </p:spPr>
          <p:txBody>
            <a:bodyPr wrap="none">
              <a:spAutoFit/>
            </a:bodyPr>
            <a:lstStyle/>
            <a:p>
              <a:endParaRPr lang="en-US"/>
            </a:p>
          </p:txBody>
        </p:sp>
        <p:sp>
          <p:nvSpPr>
            <p:cNvPr id="17474" name="Line 51"/>
            <p:cNvSpPr>
              <a:spLocks noChangeShapeType="1"/>
            </p:cNvSpPr>
            <p:nvPr/>
          </p:nvSpPr>
          <p:spPr bwMode="auto">
            <a:xfrm>
              <a:off x="5073650" y="1006475"/>
              <a:ext cx="76200" cy="0"/>
            </a:xfrm>
            <a:prstGeom prst="line">
              <a:avLst/>
            </a:prstGeom>
            <a:noFill/>
            <a:ln w="9525">
              <a:solidFill>
                <a:schemeClr val="tx1"/>
              </a:solidFill>
              <a:round/>
              <a:headEnd/>
              <a:tailEnd type="triangle" w="med" len="med"/>
            </a:ln>
          </p:spPr>
          <p:txBody>
            <a:bodyPr wrap="none">
              <a:spAutoFit/>
            </a:bodyPr>
            <a:lstStyle/>
            <a:p>
              <a:endParaRPr lang="en-US"/>
            </a:p>
          </p:txBody>
        </p:sp>
        <p:sp>
          <p:nvSpPr>
            <p:cNvPr id="17475" name="Freeform 52"/>
            <p:cNvSpPr>
              <a:spLocks/>
            </p:cNvSpPr>
            <p:nvPr/>
          </p:nvSpPr>
          <p:spPr bwMode="auto">
            <a:xfrm>
              <a:off x="4495800" y="2125663"/>
              <a:ext cx="481013" cy="84137"/>
            </a:xfrm>
            <a:custGeom>
              <a:avLst/>
              <a:gdLst>
                <a:gd name="T0" fmla="*/ 0 w 303"/>
                <a:gd name="T1" fmla="*/ 2147483647 h 53"/>
                <a:gd name="T2" fmla="*/ 2147483647 w 303"/>
                <a:gd name="T3" fmla="*/ 2147483647 h 53"/>
                <a:gd name="T4" fmla="*/ 2147483647 w 303"/>
                <a:gd name="T5" fmla="*/ 2147483647 h 53"/>
                <a:gd name="T6" fmla="*/ 2147483647 w 303"/>
                <a:gd name="T7" fmla="*/ 2147483647 h 53"/>
                <a:gd name="T8" fmla="*/ 2147483647 w 303"/>
                <a:gd name="T9" fmla="*/ 2147483647 h 53"/>
                <a:gd name="T10" fmla="*/ 0 60000 65536"/>
                <a:gd name="T11" fmla="*/ 0 60000 65536"/>
                <a:gd name="T12" fmla="*/ 0 60000 65536"/>
                <a:gd name="T13" fmla="*/ 0 60000 65536"/>
                <a:gd name="T14" fmla="*/ 0 60000 65536"/>
                <a:gd name="T15" fmla="*/ 0 w 303"/>
                <a:gd name="T16" fmla="*/ 0 h 53"/>
                <a:gd name="T17" fmla="*/ 303 w 303"/>
                <a:gd name="T18" fmla="*/ 53 h 53"/>
              </a:gdLst>
              <a:ahLst/>
              <a:cxnLst>
                <a:cxn ang="T10">
                  <a:pos x="T0" y="T1"/>
                </a:cxn>
                <a:cxn ang="T11">
                  <a:pos x="T2" y="T3"/>
                </a:cxn>
                <a:cxn ang="T12">
                  <a:pos x="T4" y="T5"/>
                </a:cxn>
                <a:cxn ang="T13">
                  <a:pos x="T6" y="T7"/>
                </a:cxn>
                <a:cxn ang="T14">
                  <a:pos x="T8" y="T9"/>
                </a:cxn>
              </a:cxnLst>
              <a:rect l="T15" t="T16" r="T17" b="T18"/>
              <a:pathLst>
                <a:path w="303" h="53">
                  <a:moveTo>
                    <a:pt x="0" y="32"/>
                  </a:moveTo>
                  <a:cubicBezTo>
                    <a:pt x="47" y="0"/>
                    <a:pt x="58" y="0"/>
                    <a:pt x="115" y="11"/>
                  </a:cubicBezTo>
                  <a:cubicBezTo>
                    <a:pt x="125" y="18"/>
                    <a:pt x="135" y="27"/>
                    <a:pt x="146" y="32"/>
                  </a:cubicBezTo>
                  <a:cubicBezTo>
                    <a:pt x="166" y="41"/>
                    <a:pt x="209" y="53"/>
                    <a:pt x="209" y="53"/>
                  </a:cubicBezTo>
                  <a:cubicBezTo>
                    <a:pt x="244" y="45"/>
                    <a:pt x="278" y="39"/>
                    <a:pt x="303" y="11"/>
                  </a:cubicBezTo>
                </a:path>
              </a:pathLst>
            </a:custGeom>
            <a:noFill/>
            <a:ln w="9525" cap="flat" cmpd="sng">
              <a:solidFill>
                <a:schemeClr val="tx1"/>
              </a:solidFill>
              <a:prstDash val="solid"/>
              <a:round/>
              <a:headEnd/>
              <a:tailEnd/>
            </a:ln>
          </p:spPr>
          <p:txBody>
            <a:bodyPr wrap="none">
              <a:spAutoFit/>
            </a:bodyPr>
            <a:lstStyle/>
            <a:p>
              <a:endParaRPr lang="en-US"/>
            </a:p>
          </p:txBody>
        </p:sp>
        <p:sp>
          <p:nvSpPr>
            <p:cNvPr id="17476" name="Line 53"/>
            <p:cNvSpPr>
              <a:spLocks noChangeShapeType="1"/>
            </p:cNvSpPr>
            <p:nvPr/>
          </p:nvSpPr>
          <p:spPr bwMode="auto">
            <a:xfrm>
              <a:off x="4997450" y="2141538"/>
              <a:ext cx="76200" cy="0"/>
            </a:xfrm>
            <a:prstGeom prst="line">
              <a:avLst/>
            </a:prstGeom>
            <a:noFill/>
            <a:ln w="9525">
              <a:solidFill>
                <a:schemeClr val="tx1"/>
              </a:solidFill>
              <a:round/>
              <a:headEnd/>
              <a:tailEnd type="triangle" w="med" len="med"/>
            </a:ln>
          </p:spPr>
          <p:txBody>
            <a:bodyPr wrap="none">
              <a:spAutoFit/>
            </a:bodyPr>
            <a:lstStyle/>
            <a:p>
              <a:endParaRPr lang="en-US"/>
            </a:p>
          </p:txBody>
        </p:sp>
        <p:sp>
          <p:nvSpPr>
            <p:cNvPr id="17477" name="Freeform 54"/>
            <p:cNvSpPr>
              <a:spLocks/>
            </p:cNvSpPr>
            <p:nvPr/>
          </p:nvSpPr>
          <p:spPr bwMode="auto">
            <a:xfrm>
              <a:off x="5975350" y="2278063"/>
              <a:ext cx="481013" cy="84137"/>
            </a:xfrm>
            <a:custGeom>
              <a:avLst/>
              <a:gdLst>
                <a:gd name="T0" fmla="*/ 0 w 303"/>
                <a:gd name="T1" fmla="*/ 2147483647 h 53"/>
                <a:gd name="T2" fmla="*/ 2147483647 w 303"/>
                <a:gd name="T3" fmla="*/ 2147483647 h 53"/>
                <a:gd name="T4" fmla="*/ 2147483647 w 303"/>
                <a:gd name="T5" fmla="*/ 2147483647 h 53"/>
                <a:gd name="T6" fmla="*/ 2147483647 w 303"/>
                <a:gd name="T7" fmla="*/ 2147483647 h 53"/>
                <a:gd name="T8" fmla="*/ 2147483647 w 303"/>
                <a:gd name="T9" fmla="*/ 2147483647 h 53"/>
                <a:gd name="T10" fmla="*/ 0 60000 65536"/>
                <a:gd name="T11" fmla="*/ 0 60000 65536"/>
                <a:gd name="T12" fmla="*/ 0 60000 65536"/>
                <a:gd name="T13" fmla="*/ 0 60000 65536"/>
                <a:gd name="T14" fmla="*/ 0 60000 65536"/>
                <a:gd name="T15" fmla="*/ 0 w 303"/>
                <a:gd name="T16" fmla="*/ 0 h 53"/>
                <a:gd name="T17" fmla="*/ 303 w 303"/>
                <a:gd name="T18" fmla="*/ 53 h 53"/>
              </a:gdLst>
              <a:ahLst/>
              <a:cxnLst>
                <a:cxn ang="T10">
                  <a:pos x="T0" y="T1"/>
                </a:cxn>
                <a:cxn ang="T11">
                  <a:pos x="T2" y="T3"/>
                </a:cxn>
                <a:cxn ang="T12">
                  <a:pos x="T4" y="T5"/>
                </a:cxn>
                <a:cxn ang="T13">
                  <a:pos x="T6" y="T7"/>
                </a:cxn>
                <a:cxn ang="T14">
                  <a:pos x="T8" y="T9"/>
                </a:cxn>
              </a:cxnLst>
              <a:rect l="T15" t="T16" r="T17" b="T18"/>
              <a:pathLst>
                <a:path w="303" h="53">
                  <a:moveTo>
                    <a:pt x="0" y="32"/>
                  </a:moveTo>
                  <a:cubicBezTo>
                    <a:pt x="47" y="0"/>
                    <a:pt x="58" y="0"/>
                    <a:pt x="115" y="11"/>
                  </a:cubicBezTo>
                  <a:cubicBezTo>
                    <a:pt x="125" y="18"/>
                    <a:pt x="135" y="27"/>
                    <a:pt x="146" y="32"/>
                  </a:cubicBezTo>
                  <a:cubicBezTo>
                    <a:pt x="166" y="41"/>
                    <a:pt x="209" y="53"/>
                    <a:pt x="209" y="53"/>
                  </a:cubicBezTo>
                  <a:cubicBezTo>
                    <a:pt x="244" y="45"/>
                    <a:pt x="278" y="39"/>
                    <a:pt x="303" y="11"/>
                  </a:cubicBezTo>
                </a:path>
              </a:pathLst>
            </a:custGeom>
            <a:noFill/>
            <a:ln w="9525" cap="flat" cmpd="sng">
              <a:solidFill>
                <a:schemeClr val="tx1"/>
              </a:solidFill>
              <a:prstDash val="solid"/>
              <a:round/>
              <a:headEnd/>
              <a:tailEnd/>
            </a:ln>
          </p:spPr>
          <p:txBody>
            <a:bodyPr wrap="none">
              <a:spAutoFit/>
            </a:bodyPr>
            <a:lstStyle/>
            <a:p>
              <a:endParaRPr lang="en-US"/>
            </a:p>
          </p:txBody>
        </p:sp>
        <p:sp>
          <p:nvSpPr>
            <p:cNvPr id="17478" name="Line 55"/>
            <p:cNvSpPr>
              <a:spLocks noChangeShapeType="1"/>
            </p:cNvSpPr>
            <p:nvPr/>
          </p:nvSpPr>
          <p:spPr bwMode="auto">
            <a:xfrm>
              <a:off x="6477000" y="2293938"/>
              <a:ext cx="76200" cy="0"/>
            </a:xfrm>
            <a:prstGeom prst="line">
              <a:avLst/>
            </a:prstGeom>
            <a:noFill/>
            <a:ln w="9525">
              <a:solidFill>
                <a:schemeClr val="tx1"/>
              </a:solidFill>
              <a:round/>
              <a:headEnd/>
              <a:tailEnd type="triangle" w="med" len="med"/>
            </a:ln>
          </p:spPr>
          <p:txBody>
            <a:bodyPr wrap="none">
              <a:spAutoFit/>
            </a:bodyPr>
            <a:lstStyle/>
            <a:p>
              <a:endParaRPr lang="en-US"/>
            </a:p>
          </p:txBody>
        </p:sp>
        <p:sp>
          <p:nvSpPr>
            <p:cNvPr id="17479" name="Text Box 56"/>
            <p:cNvSpPr txBox="1">
              <a:spLocks noChangeArrowheads="1"/>
            </p:cNvSpPr>
            <p:nvPr/>
          </p:nvSpPr>
          <p:spPr bwMode="auto">
            <a:xfrm>
              <a:off x="4267200" y="762000"/>
              <a:ext cx="2590800" cy="1844675"/>
            </a:xfrm>
            <a:prstGeom prst="rect">
              <a:avLst/>
            </a:prstGeom>
            <a:noFill/>
            <a:ln w="9525">
              <a:noFill/>
              <a:miter lim="800000"/>
              <a:headEnd/>
              <a:tailEnd/>
            </a:ln>
          </p:spPr>
          <p:txBody>
            <a:bodyPr>
              <a:spAutoFit/>
            </a:bodyPr>
            <a:lstStyle/>
            <a:p>
              <a:pPr>
                <a:spcBef>
                  <a:spcPct val="50000"/>
                </a:spcBef>
              </a:pPr>
              <a:r>
                <a:rPr lang="it-IT" sz="1000"/>
                <a:t>.  .   .   .   .    .     .     .       .        .       .       .      .     </a:t>
              </a:r>
            </a:p>
            <a:p>
              <a:pPr>
                <a:spcBef>
                  <a:spcPct val="50000"/>
                </a:spcBef>
              </a:pPr>
              <a:r>
                <a:rPr lang="it-IT" sz="1000"/>
                <a:t>.  .   .   .   .    .     .     .       .        .       .       .      .     </a:t>
              </a:r>
            </a:p>
            <a:p>
              <a:pPr>
                <a:spcBef>
                  <a:spcPct val="50000"/>
                </a:spcBef>
              </a:pPr>
              <a:r>
                <a:rPr lang="it-IT" sz="1000"/>
                <a:t>.  .   .   .   .    .     .     .       .        .       .       .      .     </a:t>
              </a:r>
            </a:p>
            <a:p>
              <a:pPr>
                <a:spcBef>
                  <a:spcPct val="50000"/>
                </a:spcBef>
              </a:pPr>
              <a:r>
                <a:rPr lang="it-IT" sz="1000"/>
                <a:t>.  .   .  .   .    .     .     .       .        .       .       .      .     </a:t>
              </a:r>
            </a:p>
            <a:p>
              <a:pPr>
                <a:spcBef>
                  <a:spcPct val="50000"/>
                </a:spcBef>
              </a:pPr>
              <a:r>
                <a:rPr lang="it-IT" sz="1000"/>
                <a:t>.  .   .   .   .    .     .     .       .        .       .       .      .     </a:t>
              </a:r>
            </a:p>
            <a:p>
              <a:pPr>
                <a:spcBef>
                  <a:spcPct val="50000"/>
                </a:spcBef>
              </a:pPr>
              <a:r>
                <a:rPr lang="it-IT" sz="1000"/>
                <a:t>.  .   .   .   .    .     .     .       .        .       .       .      .     </a:t>
              </a:r>
            </a:p>
            <a:p>
              <a:pPr>
                <a:spcBef>
                  <a:spcPct val="50000"/>
                </a:spcBef>
              </a:pPr>
              <a:r>
                <a:rPr lang="it-IT" sz="1000"/>
                <a:t>.  .   .   .   .    .     .     .       .        .       .       .      .     </a:t>
              </a:r>
            </a:p>
            <a:p>
              <a:pPr>
                <a:spcBef>
                  <a:spcPct val="50000"/>
                </a:spcBef>
              </a:pPr>
              <a:r>
                <a:rPr lang="it-IT" sz="1000"/>
                <a:t>.  .   .   .   .    .     .     .       .        .       .       .      .     </a:t>
              </a:r>
            </a:p>
          </p:txBody>
        </p:sp>
        <p:sp>
          <p:nvSpPr>
            <p:cNvPr id="17480" name="Freeform 57"/>
            <p:cNvSpPr>
              <a:spLocks/>
            </p:cNvSpPr>
            <p:nvPr/>
          </p:nvSpPr>
          <p:spPr bwMode="auto">
            <a:xfrm>
              <a:off x="5029200" y="990600"/>
              <a:ext cx="481013" cy="84138"/>
            </a:xfrm>
            <a:custGeom>
              <a:avLst/>
              <a:gdLst>
                <a:gd name="T0" fmla="*/ 0 w 303"/>
                <a:gd name="T1" fmla="*/ 2147483647 h 53"/>
                <a:gd name="T2" fmla="*/ 2147483647 w 303"/>
                <a:gd name="T3" fmla="*/ 2147483647 h 53"/>
                <a:gd name="T4" fmla="*/ 2147483647 w 303"/>
                <a:gd name="T5" fmla="*/ 2147483647 h 53"/>
                <a:gd name="T6" fmla="*/ 2147483647 w 303"/>
                <a:gd name="T7" fmla="*/ 2147483647 h 53"/>
                <a:gd name="T8" fmla="*/ 2147483647 w 303"/>
                <a:gd name="T9" fmla="*/ 2147483647 h 53"/>
                <a:gd name="T10" fmla="*/ 0 60000 65536"/>
                <a:gd name="T11" fmla="*/ 0 60000 65536"/>
                <a:gd name="T12" fmla="*/ 0 60000 65536"/>
                <a:gd name="T13" fmla="*/ 0 60000 65536"/>
                <a:gd name="T14" fmla="*/ 0 60000 65536"/>
                <a:gd name="T15" fmla="*/ 0 w 303"/>
                <a:gd name="T16" fmla="*/ 0 h 53"/>
                <a:gd name="T17" fmla="*/ 303 w 303"/>
                <a:gd name="T18" fmla="*/ 53 h 53"/>
              </a:gdLst>
              <a:ahLst/>
              <a:cxnLst>
                <a:cxn ang="T10">
                  <a:pos x="T0" y="T1"/>
                </a:cxn>
                <a:cxn ang="T11">
                  <a:pos x="T2" y="T3"/>
                </a:cxn>
                <a:cxn ang="T12">
                  <a:pos x="T4" y="T5"/>
                </a:cxn>
                <a:cxn ang="T13">
                  <a:pos x="T6" y="T7"/>
                </a:cxn>
                <a:cxn ang="T14">
                  <a:pos x="T8" y="T9"/>
                </a:cxn>
              </a:cxnLst>
              <a:rect l="T15" t="T16" r="T17" b="T18"/>
              <a:pathLst>
                <a:path w="303" h="53">
                  <a:moveTo>
                    <a:pt x="0" y="32"/>
                  </a:moveTo>
                  <a:cubicBezTo>
                    <a:pt x="47" y="0"/>
                    <a:pt x="58" y="0"/>
                    <a:pt x="115" y="11"/>
                  </a:cubicBezTo>
                  <a:cubicBezTo>
                    <a:pt x="125" y="18"/>
                    <a:pt x="135" y="27"/>
                    <a:pt x="146" y="32"/>
                  </a:cubicBezTo>
                  <a:cubicBezTo>
                    <a:pt x="166" y="41"/>
                    <a:pt x="209" y="53"/>
                    <a:pt x="209" y="53"/>
                  </a:cubicBezTo>
                  <a:cubicBezTo>
                    <a:pt x="244" y="45"/>
                    <a:pt x="278" y="39"/>
                    <a:pt x="303" y="11"/>
                  </a:cubicBezTo>
                </a:path>
              </a:pathLst>
            </a:custGeom>
            <a:noFill/>
            <a:ln w="9525" cap="flat" cmpd="sng">
              <a:solidFill>
                <a:schemeClr val="tx1"/>
              </a:solidFill>
              <a:prstDash val="solid"/>
              <a:round/>
              <a:headEnd/>
              <a:tailEnd/>
            </a:ln>
          </p:spPr>
          <p:txBody>
            <a:bodyPr wrap="none">
              <a:spAutoFit/>
            </a:bodyPr>
            <a:lstStyle/>
            <a:p>
              <a:endParaRPr lang="en-US"/>
            </a:p>
          </p:txBody>
        </p:sp>
        <p:sp>
          <p:nvSpPr>
            <p:cNvPr id="17481" name="Line 58"/>
            <p:cNvSpPr>
              <a:spLocks noChangeShapeType="1"/>
            </p:cNvSpPr>
            <p:nvPr/>
          </p:nvSpPr>
          <p:spPr bwMode="auto">
            <a:xfrm>
              <a:off x="5530850" y="1006475"/>
              <a:ext cx="76200" cy="0"/>
            </a:xfrm>
            <a:prstGeom prst="line">
              <a:avLst/>
            </a:prstGeom>
            <a:noFill/>
            <a:ln w="9525">
              <a:solidFill>
                <a:schemeClr val="tx1"/>
              </a:solidFill>
              <a:round/>
              <a:headEnd/>
              <a:tailEnd type="triangle" w="med" len="med"/>
            </a:ln>
          </p:spPr>
          <p:txBody>
            <a:bodyPr wrap="none">
              <a:spAutoFit/>
            </a:bodyPr>
            <a:lstStyle/>
            <a:p>
              <a:endParaRPr lang="en-US"/>
            </a:p>
          </p:txBody>
        </p:sp>
        <p:sp>
          <p:nvSpPr>
            <p:cNvPr id="17482" name="Freeform 59"/>
            <p:cNvSpPr>
              <a:spLocks/>
            </p:cNvSpPr>
            <p:nvPr/>
          </p:nvSpPr>
          <p:spPr bwMode="auto">
            <a:xfrm>
              <a:off x="5181600" y="1143000"/>
              <a:ext cx="481013" cy="84138"/>
            </a:xfrm>
            <a:custGeom>
              <a:avLst/>
              <a:gdLst>
                <a:gd name="T0" fmla="*/ 0 w 303"/>
                <a:gd name="T1" fmla="*/ 2147483647 h 53"/>
                <a:gd name="T2" fmla="*/ 2147483647 w 303"/>
                <a:gd name="T3" fmla="*/ 2147483647 h 53"/>
                <a:gd name="T4" fmla="*/ 2147483647 w 303"/>
                <a:gd name="T5" fmla="*/ 2147483647 h 53"/>
                <a:gd name="T6" fmla="*/ 2147483647 w 303"/>
                <a:gd name="T7" fmla="*/ 2147483647 h 53"/>
                <a:gd name="T8" fmla="*/ 2147483647 w 303"/>
                <a:gd name="T9" fmla="*/ 2147483647 h 53"/>
                <a:gd name="T10" fmla="*/ 0 60000 65536"/>
                <a:gd name="T11" fmla="*/ 0 60000 65536"/>
                <a:gd name="T12" fmla="*/ 0 60000 65536"/>
                <a:gd name="T13" fmla="*/ 0 60000 65536"/>
                <a:gd name="T14" fmla="*/ 0 60000 65536"/>
                <a:gd name="T15" fmla="*/ 0 w 303"/>
                <a:gd name="T16" fmla="*/ 0 h 53"/>
                <a:gd name="T17" fmla="*/ 303 w 303"/>
                <a:gd name="T18" fmla="*/ 53 h 53"/>
              </a:gdLst>
              <a:ahLst/>
              <a:cxnLst>
                <a:cxn ang="T10">
                  <a:pos x="T0" y="T1"/>
                </a:cxn>
                <a:cxn ang="T11">
                  <a:pos x="T2" y="T3"/>
                </a:cxn>
                <a:cxn ang="T12">
                  <a:pos x="T4" y="T5"/>
                </a:cxn>
                <a:cxn ang="T13">
                  <a:pos x="T6" y="T7"/>
                </a:cxn>
                <a:cxn ang="T14">
                  <a:pos x="T8" y="T9"/>
                </a:cxn>
              </a:cxnLst>
              <a:rect l="T15" t="T16" r="T17" b="T18"/>
              <a:pathLst>
                <a:path w="303" h="53">
                  <a:moveTo>
                    <a:pt x="0" y="32"/>
                  </a:moveTo>
                  <a:cubicBezTo>
                    <a:pt x="47" y="0"/>
                    <a:pt x="58" y="0"/>
                    <a:pt x="115" y="11"/>
                  </a:cubicBezTo>
                  <a:cubicBezTo>
                    <a:pt x="125" y="18"/>
                    <a:pt x="135" y="27"/>
                    <a:pt x="146" y="32"/>
                  </a:cubicBezTo>
                  <a:cubicBezTo>
                    <a:pt x="166" y="41"/>
                    <a:pt x="209" y="53"/>
                    <a:pt x="209" y="53"/>
                  </a:cubicBezTo>
                  <a:cubicBezTo>
                    <a:pt x="244" y="45"/>
                    <a:pt x="278" y="39"/>
                    <a:pt x="303" y="11"/>
                  </a:cubicBezTo>
                </a:path>
              </a:pathLst>
            </a:custGeom>
            <a:noFill/>
            <a:ln w="9525" cap="flat" cmpd="sng">
              <a:solidFill>
                <a:schemeClr val="tx1"/>
              </a:solidFill>
              <a:prstDash val="solid"/>
              <a:round/>
              <a:headEnd/>
              <a:tailEnd/>
            </a:ln>
          </p:spPr>
          <p:txBody>
            <a:bodyPr wrap="none">
              <a:spAutoFit/>
            </a:bodyPr>
            <a:lstStyle/>
            <a:p>
              <a:endParaRPr lang="en-US"/>
            </a:p>
          </p:txBody>
        </p:sp>
        <p:sp>
          <p:nvSpPr>
            <p:cNvPr id="17483" name="Line 60"/>
            <p:cNvSpPr>
              <a:spLocks noChangeShapeType="1"/>
            </p:cNvSpPr>
            <p:nvPr/>
          </p:nvSpPr>
          <p:spPr bwMode="auto">
            <a:xfrm>
              <a:off x="5683250" y="1158875"/>
              <a:ext cx="76200" cy="0"/>
            </a:xfrm>
            <a:prstGeom prst="line">
              <a:avLst/>
            </a:prstGeom>
            <a:noFill/>
            <a:ln w="9525">
              <a:solidFill>
                <a:schemeClr val="tx1"/>
              </a:solidFill>
              <a:round/>
              <a:headEnd/>
              <a:tailEnd type="triangle" w="med" len="med"/>
            </a:ln>
          </p:spPr>
          <p:txBody>
            <a:bodyPr wrap="none">
              <a:spAutoFit/>
            </a:bodyPr>
            <a:lstStyle/>
            <a:p>
              <a:endParaRPr lang="en-US"/>
            </a:p>
          </p:txBody>
        </p:sp>
        <p:sp>
          <p:nvSpPr>
            <p:cNvPr id="17484" name="Freeform 61"/>
            <p:cNvSpPr>
              <a:spLocks/>
            </p:cNvSpPr>
            <p:nvPr/>
          </p:nvSpPr>
          <p:spPr bwMode="auto">
            <a:xfrm>
              <a:off x="5899150" y="1295400"/>
              <a:ext cx="481013" cy="84138"/>
            </a:xfrm>
            <a:custGeom>
              <a:avLst/>
              <a:gdLst>
                <a:gd name="T0" fmla="*/ 0 w 303"/>
                <a:gd name="T1" fmla="*/ 2147483647 h 53"/>
                <a:gd name="T2" fmla="*/ 2147483647 w 303"/>
                <a:gd name="T3" fmla="*/ 2147483647 h 53"/>
                <a:gd name="T4" fmla="*/ 2147483647 w 303"/>
                <a:gd name="T5" fmla="*/ 2147483647 h 53"/>
                <a:gd name="T6" fmla="*/ 2147483647 w 303"/>
                <a:gd name="T7" fmla="*/ 2147483647 h 53"/>
                <a:gd name="T8" fmla="*/ 2147483647 w 303"/>
                <a:gd name="T9" fmla="*/ 2147483647 h 53"/>
                <a:gd name="T10" fmla="*/ 0 60000 65536"/>
                <a:gd name="T11" fmla="*/ 0 60000 65536"/>
                <a:gd name="T12" fmla="*/ 0 60000 65536"/>
                <a:gd name="T13" fmla="*/ 0 60000 65536"/>
                <a:gd name="T14" fmla="*/ 0 60000 65536"/>
                <a:gd name="T15" fmla="*/ 0 w 303"/>
                <a:gd name="T16" fmla="*/ 0 h 53"/>
                <a:gd name="T17" fmla="*/ 303 w 303"/>
                <a:gd name="T18" fmla="*/ 53 h 53"/>
              </a:gdLst>
              <a:ahLst/>
              <a:cxnLst>
                <a:cxn ang="T10">
                  <a:pos x="T0" y="T1"/>
                </a:cxn>
                <a:cxn ang="T11">
                  <a:pos x="T2" y="T3"/>
                </a:cxn>
                <a:cxn ang="T12">
                  <a:pos x="T4" y="T5"/>
                </a:cxn>
                <a:cxn ang="T13">
                  <a:pos x="T6" y="T7"/>
                </a:cxn>
                <a:cxn ang="T14">
                  <a:pos x="T8" y="T9"/>
                </a:cxn>
              </a:cxnLst>
              <a:rect l="T15" t="T16" r="T17" b="T18"/>
              <a:pathLst>
                <a:path w="303" h="53">
                  <a:moveTo>
                    <a:pt x="0" y="32"/>
                  </a:moveTo>
                  <a:cubicBezTo>
                    <a:pt x="47" y="0"/>
                    <a:pt x="58" y="0"/>
                    <a:pt x="115" y="11"/>
                  </a:cubicBezTo>
                  <a:cubicBezTo>
                    <a:pt x="125" y="18"/>
                    <a:pt x="135" y="27"/>
                    <a:pt x="146" y="32"/>
                  </a:cubicBezTo>
                  <a:cubicBezTo>
                    <a:pt x="166" y="41"/>
                    <a:pt x="209" y="53"/>
                    <a:pt x="209" y="53"/>
                  </a:cubicBezTo>
                  <a:cubicBezTo>
                    <a:pt x="244" y="45"/>
                    <a:pt x="278" y="39"/>
                    <a:pt x="303" y="11"/>
                  </a:cubicBezTo>
                </a:path>
              </a:pathLst>
            </a:custGeom>
            <a:noFill/>
            <a:ln w="9525" cap="flat" cmpd="sng">
              <a:solidFill>
                <a:schemeClr val="tx1"/>
              </a:solidFill>
              <a:prstDash val="solid"/>
              <a:round/>
              <a:headEnd/>
              <a:tailEnd/>
            </a:ln>
          </p:spPr>
          <p:txBody>
            <a:bodyPr wrap="none">
              <a:spAutoFit/>
            </a:bodyPr>
            <a:lstStyle/>
            <a:p>
              <a:endParaRPr lang="en-US"/>
            </a:p>
          </p:txBody>
        </p:sp>
        <p:sp>
          <p:nvSpPr>
            <p:cNvPr id="17485" name="Line 62"/>
            <p:cNvSpPr>
              <a:spLocks noChangeShapeType="1"/>
            </p:cNvSpPr>
            <p:nvPr/>
          </p:nvSpPr>
          <p:spPr bwMode="auto">
            <a:xfrm>
              <a:off x="6400800" y="1311275"/>
              <a:ext cx="76200" cy="0"/>
            </a:xfrm>
            <a:prstGeom prst="line">
              <a:avLst/>
            </a:prstGeom>
            <a:noFill/>
            <a:ln w="9525">
              <a:solidFill>
                <a:schemeClr val="tx1"/>
              </a:solidFill>
              <a:round/>
              <a:headEnd/>
              <a:tailEnd type="triangle" w="med" len="med"/>
            </a:ln>
          </p:spPr>
          <p:txBody>
            <a:bodyPr wrap="none">
              <a:spAutoFit/>
            </a:bodyPr>
            <a:lstStyle/>
            <a:p>
              <a:endParaRPr lang="en-US"/>
            </a:p>
          </p:txBody>
        </p:sp>
        <p:sp>
          <p:nvSpPr>
            <p:cNvPr id="17486" name="Freeform 63"/>
            <p:cNvSpPr>
              <a:spLocks/>
            </p:cNvSpPr>
            <p:nvPr/>
          </p:nvSpPr>
          <p:spPr bwMode="auto">
            <a:xfrm>
              <a:off x="5486400" y="1447800"/>
              <a:ext cx="481013" cy="84138"/>
            </a:xfrm>
            <a:custGeom>
              <a:avLst/>
              <a:gdLst>
                <a:gd name="T0" fmla="*/ 0 w 303"/>
                <a:gd name="T1" fmla="*/ 2147483647 h 53"/>
                <a:gd name="T2" fmla="*/ 2147483647 w 303"/>
                <a:gd name="T3" fmla="*/ 2147483647 h 53"/>
                <a:gd name="T4" fmla="*/ 2147483647 w 303"/>
                <a:gd name="T5" fmla="*/ 2147483647 h 53"/>
                <a:gd name="T6" fmla="*/ 2147483647 w 303"/>
                <a:gd name="T7" fmla="*/ 2147483647 h 53"/>
                <a:gd name="T8" fmla="*/ 2147483647 w 303"/>
                <a:gd name="T9" fmla="*/ 2147483647 h 53"/>
                <a:gd name="T10" fmla="*/ 0 60000 65536"/>
                <a:gd name="T11" fmla="*/ 0 60000 65536"/>
                <a:gd name="T12" fmla="*/ 0 60000 65536"/>
                <a:gd name="T13" fmla="*/ 0 60000 65536"/>
                <a:gd name="T14" fmla="*/ 0 60000 65536"/>
                <a:gd name="T15" fmla="*/ 0 w 303"/>
                <a:gd name="T16" fmla="*/ 0 h 53"/>
                <a:gd name="T17" fmla="*/ 303 w 303"/>
                <a:gd name="T18" fmla="*/ 53 h 53"/>
              </a:gdLst>
              <a:ahLst/>
              <a:cxnLst>
                <a:cxn ang="T10">
                  <a:pos x="T0" y="T1"/>
                </a:cxn>
                <a:cxn ang="T11">
                  <a:pos x="T2" y="T3"/>
                </a:cxn>
                <a:cxn ang="T12">
                  <a:pos x="T4" y="T5"/>
                </a:cxn>
                <a:cxn ang="T13">
                  <a:pos x="T6" y="T7"/>
                </a:cxn>
                <a:cxn ang="T14">
                  <a:pos x="T8" y="T9"/>
                </a:cxn>
              </a:cxnLst>
              <a:rect l="T15" t="T16" r="T17" b="T18"/>
              <a:pathLst>
                <a:path w="303" h="53">
                  <a:moveTo>
                    <a:pt x="0" y="32"/>
                  </a:moveTo>
                  <a:cubicBezTo>
                    <a:pt x="47" y="0"/>
                    <a:pt x="58" y="0"/>
                    <a:pt x="115" y="11"/>
                  </a:cubicBezTo>
                  <a:cubicBezTo>
                    <a:pt x="125" y="18"/>
                    <a:pt x="135" y="27"/>
                    <a:pt x="146" y="32"/>
                  </a:cubicBezTo>
                  <a:cubicBezTo>
                    <a:pt x="166" y="41"/>
                    <a:pt x="209" y="53"/>
                    <a:pt x="209" y="53"/>
                  </a:cubicBezTo>
                  <a:cubicBezTo>
                    <a:pt x="244" y="45"/>
                    <a:pt x="278" y="39"/>
                    <a:pt x="303" y="11"/>
                  </a:cubicBezTo>
                </a:path>
              </a:pathLst>
            </a:custGeom>
            <a:noFill/>
            <a:ln w="9525" cap="flat" cmpd="sng">
              <a:solidFill>
                <a:schemeClr val="tx1"/>
              </a:solidFill>
              <a:prstDash val="solid"/>
              <a:round/>
              <a:headEnd/>
              <a:tailEnd/>
            </a:ln>
          </p:spPr>
          <p:txBody>
            <a:bodyPr wrap="none">
              <a:spAutoFit/>
            </a:bodyPr>
            <a:lstStyle/>
            <a:p>
              <a:endParaRPr lang="en-US"/>
            </a:p>
          </p:txBody>
        </p:sp>
        <p:sp>
          <p:nvSpPr>
            <p:cNvPr id="17487" name="Line 64"/>
            <p:cNvSpPr>
              <a:spLocks noChangeShapeType="1"/>
            </p:cNvSpPr>
            <p:nvPr/>
          </p:nvSpPr>
          <p:spPr bwMode="auto">
            <a:xfrm>
              <a:off x="5988050" y="1463675"/>
              <a:ext cx="76200" cy="0"/>
            </a:xfrm>
            <a:prstGeom prst="line">
              <a:avLst/>
            </a:prstGeom>
            <a:noFill/>
            <a:ln w="9525">
              <a:solidFill>
                <a:schemeClr val="tx1"/>
              </a:solidFill>
              <a:round/>
              <a:headEnd/>
              <a:tailEnd type="triangle" w="med" len="med"/>
            </a:ln>
          </p:spPr>
          <p:txBody>
            <a:bodyPr wrap="none">
              <a:spAutoFit/>
            </a:bodyPr>
            <a:lstStyle/>
            <a:p>
              <a:endParaRPr lang="en-US"/>
            </a:p>
          </p:txBody>
        </p:sp>
        <p:sp>
          <p:nvSpPr>
            <p:cNvPr id="17488" name="Freeform 65"/>
            <p:cNvSpPr>
              <a:spLocks/>
            </p:cNvSpPr>
            <p:nvPr/>
          </p:nvSpPr>
          <p:spPr bwMode="auto">
            <a:xfrm>
              <a:off x="5919788" y="1600200"/>
              <a:ext cx="481012" cy="84138"/>
            </a:xfrm>
            <a:custGeom>
              <a:avLst/>
              <a:gdLst>
                <a:gd name="T0" fmla="*/ 0 w 303"/>
                <a:gd name="T1" fmla="*/ 2147483647 h 53"/>
                <a:gd name="T2" fmla="*/ 2147483647 w 303"/>
                <a:gd name="T3" fmla="*/ 2147483647 h 53"/>
                <a:gd name="T4" fmla="*/ 2147483647 w 303"/>
                <a:gd name="T5" fmla="*/ 2147483647 h 53"/>
                <a:gd name="T6" fmla="*/ 2147483647 w 303"/>
                <a:gd name="T7" fmla="*/ 2147483647 h 53"/>
                <a:gd name="T8" fmla="*/ 2147483647 w 303"/>
                <a:gd name="T9" fmla="*/ 2147483647 h 53"/>
                <a:gd name="T10" fmla="*/ 0 60000 65536"/>
                <a:gd name="T11" fmla="*/ 0 60000 65536"/>
                <a:gd name="T12" fmla="*/ 0 60000 65536"/>
                <a:gd name="T13" fmla="*/ 0 60000 65536"/>
                <a:gd name="T14" fmla="*/ 0 60000 65536"/>
                <a:gd name="T15" fmla="*/ 0 w 303"/>
                <a:gd name="T16" fmla="*/ 0 h 53"/>
                <a:gd name="T17" fmla="*/ 303 w 303"/>
                <a:gd name="T18" fmla="*/ 53 h 53"/>
              </a:gdLst>
              <a:ahLst/>
              <a:cxnLst>
                <a:cxn ang="T10">
                  <a:pos x="T0" y="T1"/>
                </a:cxn>
                <a:cxn ang="T11">
                  <a:pos x="T2" y="T3"/>
                </a:cxn>
                <a:cxn ang="T12">
                  <a:pos x="T4" y="T5"/>
                </a:cxn>
                <a:cxn ang="T13">
                  <a:pos x="T6" y="T7"/>
                </a:cxn>
                <a:cxn ang="T14">
                  <a:pos x="T8" y="T9"/>
                </a:cxn>
              </a:cxnLst>
              <a:rect l="T15" t="T16" r="T17" b="T18"/>
              <a:pathLst>
                <a:path w="303" h="53">
                  <a:moveTo>
                    <a:pt x="0" y="32"/>
                  </a:moveTo>
                  <a:cubicBezTo>
                    <a:pt x="47" y="0"/>
                    <a:pt x="58" y="0"/>
                    <a:pt x="115" y="11"/>
                  </a:cubicBezTo>
                  <a:cubicBezTo>
                    <a:pt x="125" y="18"/>
                    <a:pt x="135" y="27"/>
                    <a:pt x="146" y="32"/>
                  </a:cubicBezTo>
                  <a:cubicBezTo>
                    <a:pt x="166" y="41"/>
                    <a:pt x="209" y="53"/>
                    <a:pt x="209" y="53"/>
                  </a:cubicBezTo>
                  <a:cubicBezTo>
                    <a:pt x="244" y="45"/>
                    <a:pt x="278" y="39"/>
                    <a:pt x="303" y="11"/>
                  </a:cubicBezTo>
                </a:path>
              </a:pathLst>
            </a:custGeom>
            <a:noFill/>
            <a:ln w="9525" cap="flat" cmpd="sng">
              <a:solidFill>
                <a:schemeClr val="tx1"/>
              </a:solidFill>
              <a:prstDash val="solid"/>
              <a:round/>
              <a:headEnd/>
              <a:tailEnd/>
            </a:ln>
          </p:spPr>
          <p:txBody>
            <a:bodyPr wrap="none">
              <a:spAutoFit/>
            </a:bodyPr>
            <a:lstStyle/>
            <a:p>
              <a:endParaRPr lang="en-US"/>
            </a:p>
          </p:txBody>
        </p:sp>
        <p:sp>
          <p:nvSpPr>
            <p:cNvPr id="17489" name="Line 66"/>
            <p:cNvSpPr>
              <a:spLocks noChangeShapeType="1"/>
            </p:cNvSpPr>
            <p:nvPr/>
          </p:nvSpPr>
          <p:spPr bwMode="auto">
            <a:xfrm>
              <a:off x="6477000" y="1616075"/>
              <a:ext cx="76200" cy="0"/>
            </a:xfrm>
            <a:prstGeom prst="line">
              <a:avLst/>
            </a:prstGeom>
            <a:noFill/>
            <a:ln w="9525">
              <a:solidFill>
                <a:schemeClr val="tx1"/>
              </a:solidFill>
              <a:round/>
              <a:headEnd/>
              <a:tailEnd type="triangle" w="med" len="med"/>
            </a:ln>
          </p:spPr>
          <p:txBody>
            <a:bodyPr wrap="none">
              <a:spAutoFit/>
            </a:bodyPr>
            <a:lstStyle/>
            <a:p>
              <a:endParaRPr lang="en-US"/>
            </a:p>
          </p:txBody>
        </p:sp>
        <p:sp>
          <p:nvSpPr>
            <p:cNvPr id="17490" name="Text Box 107"/>
            <p:cNvSpPr txBox="1">
              <a:spLocks noChangeArrowheads="1"/>
            </p:cNvSpPr>
            <p:nvPr/>
          </p:nvSpPr>
          <p:spPr bwMode="auto">
            <a:xfrm>
              <a:off x="5105400" y="1524000"/>
              <a:ext cx="609600" cy="366713"/>
            </a:xfrm>
            <a:prstGeom prst="rect">
              <a:avLst/>
            </a:prstGeom>
            <a:noFill/>
            <a:ln w="9525">
              <a:noFill/>
              <a:miter lim="800000"/>
              <a:headEnd/>
              <a:tailEnd/>
            </a:ln>
          </p:spPr>
          <p:txBody>
            <a:bodyPr>
              <a:spAutoFit/>
            </a:bodyPr>
            <a:lstStyle/>
            <a:p>
              <a:pPr>
                <a:spcBef>
                  <a:spcPct val="50000"/>
                </a:spcBef>
              </a:pPr>
              <a:r>
                <a:rPr lang="it-IT"/>
                <a:t>P</a:t>
              </a:r>
            </a:p>
          </p:txBody>
        </p:sp>
        <p:sp>
          <p:nvSpPr>
            <p:cNvPr id="17491" name="Line 134"/>
            <p:cNvSpPr>
              <a:spLocks noChangeShapeType="1"/>
            </p:cNvSpPr>
            <p:nvPr/>
          </p:nvSpPr>
          <p:spPr bwMode="auto">
            <a:xfrm flipH="1">
              <a:off x="5257800" y="609600"/>
              <a:ext cx="762000" cy="990600"/>
            </a:xfrm>
            <a:prstGeom prst="line">
              <a:avLst/>
            </a:prstGeom>
            <a:noFill/>
            <a:ln w="9525">
              <a:solidFill>
                <a:schemeClr val="tx1"/>
              </a:solidFill>
              <a:round/>
              <a:headEnd/>
              <a:tailEnd type="triangle" w="med" len="med"/>
            </a:ln>
          </p:spPr>
          <p:txBody>
            <a:bodyPr wrap="none">
              <a:spAutoFit/>
            </a:bodyPr>
            <a:lstStyle/>
            <a:p>
              <a:endParaRPr lang="en-US"/>
            </a:p>
          </p:txBody>
        </p:sp>
      </p:grpSp>
      <p:grpSp>
        <p:nvGrpSpPr>
          <p:cNvPr id="17419" name="Gruppo 52"/>
          <p:cNvGrpSpPr>
            <a:grpSpLocks/>
          </p:cNvGrpSpPr>
          <p:nvPr/>
        </p:nvGrpSpPr>
        <p:grpSpPr bwMode="auto">
          <a:xfrm>
            <a:off x="5072063" y="3929063"/>
            <a:ext cx="3200400" cy="2667000"/>
            <a:chOff x="3733800" y="4724400"/>
            <a:chExt cx="3200400" cy="2667000"/>
          </a:xfrm>
        </p:grpSpPr>
        <p:sp>
          <p:nvSpPr>
            <p:cNvPr id="17421" name="Line 67"/>
            <p:cNvSpPr>
              <a:spLocks noChangeShapeType="1"/>
            </p:cNvSpPr>
            <p:nvPr/>
          </p:nvSpPr>
          <p:spPr bwMode="auto">
            <a:xfrm>
              <a:off x="4343400" y="5410200"/>
              <a:ext cx="0" cy="1981200"/>
            </a:xfrm>
            <a:prstGeom prst="line">
              <a:avLst/>
            </a:prstGeom>
            <a:noFill/>
            <a:ln w="9525">
              <a:solidFill>
                <a:schemeClr val="tx1"/>
              </a:solidFill>
              <a:round/>
              <a:headEnd/>
              <a:tailEnd/>
            </a:ln>
          </p:spPr>
          <p:txBody>
            <a:bodyPr wrap="none">
              <a:spAutoFit/>
            </a:bodyPr>
            <a:lstStyle/>
            <a:p>
              <a:endParaRPr lang="en-US"/>
            </a:p>
          </p:txBody>
        </p:sp>
        <p:sp>
          <p:nvSpPr>
            <p:cNvPr id="17422" name="Line 68"/>
            <p:cNvSpPr>
              <a:spLocks noChangeShapeType="1"/>
            </p:cNvSpPr>
            <p:nvPr/>
          </p:nvSpPr>
          <p:spPr bwMode="auto">
            <a:xfrm>
              <a:off x="3733800" y="5638800"/>
              <a:ext cx="609600" cy="0"/>
            </a:xfrm>
            <a:prstGeom prst="line">
              <a:avLst/>
            </a:prstGeom>
            <a:noFill/>
            <a:ln w="9525">
              <a:solidFill>
                <a:schemeClr val="tx1"/>
              </a:solidFill>
              <a:round/>
              <a:headEnd/>
              <a:tailEnd type="triangle" w="med" len="med"/>
            </a:ln>
          </p:spPr>
          <p:txBody>
            <a:bodyPr wrap="none">
              <a:spAutoFit/>
            </a:bodyPr>
            <a:lstStyle/>
            <a:p>
              <a:endParaRPr lang="en-US"/>
            </a:p>
          </p:txBody>
        </p:sp>
        <p:sp>
          <p:nvSpPr>
            <p:cNvPr id="17423" name="Line 69"/>
            <p:cNvSpPr>
              <a:spLocks noChangeShapeType="1"/>
            </p:cNvSpPr>
            <p:nvPr/>
          </p:nvSpPr>
          <p:spPr bwMode="auto">
            <a:xfrm>
              <a:off x="3733800" y="5943600"/>
              <a:ext cx="609600" cy="0"/>
            </a:xfrm>
            <a:prstGeom prst="line">
              <a:avLst/>
            </a:prstGeom>
            <a:noFill/>
            <a:ln w="9525">
              <a:solidFill>
                <a:schemeClr val="tx1"/>
              </a:solidFill>
              <a:round/>
              <a:headEnd/>
              <a:tailEnd type="triangle" w="med" len="med"/>
            </a:ln>
          </p:spPr>
          <p:txBody>
            <a:bodyPr wrap="none">
              <a:spAutoFit/>
            </a:bodyPr>
            <a:lstStyle/>
            <a:p>
              <a:endParaRPr lang="en-US"/>
            </a:p>
          </p:txBody>
        </p:sp>
        <p:sp>
          <p:nvSpPr>
            <p:cNvPr id="17424" name="Line 70"/>
            <p:cNvSpPr>
              <a:spLocks noChangeShapeType="1"/>
            </p:cNvSpPr>
            <p:nvPr/>
          </p:nvSpPr>
          <p:spPr bwMode="auto">
            <a:xfrm>
              <a:off x="3733800" y="6172200"/>
              <a:ext cx="609600" cy="0"/>
            </a:xfrm>
            <a:prstGeom prst="line">
              <a:avLst/>
            </a:prstGeom>
            <a:noFill/>
            <a:ln w="9525">
              <a:solidFill>
                <a:schemeClr val="tx1"/>
              </a:solidFill>
              <a:round/>
              <a:headEnd/>
              <a:tailEnd type="triangle" w="med" len="med"/>
            </a:ln>
          </p:spPr>
          <p:txBody>
            <a:bodyPr wrap="none">
              <a:spAutoFit/>
            </a:bodyPr>
            <a:lstStyle/>
            <a:p>
              <a:endParaRPr lang="en-US"/>
            </a:p>
          </p:txBody>
        </p:sp>
        <p:sp>
          <p:nvSpPr>
            <p:cNvPr id="17425" name="Line 71"/>
            <p:cNvSpPr>
              <a:spLocks noChangeShapeType="1"/>
            </p:cNvSpPr>
            <p:nvPr/>
          </p:nvSpPr>
          <p:spPr bwMode="auto">
            <a:xfrm>
              <a:off x="3733800" y="6400800"/>
              <a:ext cx="609600" cy="0"/>
            </a:xfrm>
            <a:prstGeom prst="line">
              <a:avLst/>
            </a:prstGeom>
            <a:noFill/>
            <a:ln w="9525">
              <a:solidFill>
                <a:schemeClr val="tx1"/>
              </a:solidFill>
              <a:round/>
              <a:headEnd/>
              <a:tailEnd type="triangle" w="med" len="med"/>
            </a:ln>
          </p:spPr>
          <p:txBody>
            <a:bodyPr wrap="none">
              <a:spAutoFit/>
            </a:bodyPr>
            <a:lstStyle/>
            <a:p>
              <a:endParaRPr lang="en-US"/>
            </a:p>
          </p:txBody>
        </p:sp>
        <p:sp>
          <p:nvSpPr>
            <p:cNvPr id="17426" name="Line 72"/>
            <p:cNvSpPr>
              <a:spLocks noChangeShapeType="1"/>
            </p:cNvSpPr>
            <p:nvPr/>
          </p:nvSpPr>
          <p:spPr bwMode="auto">
            <a:xfrm>
              <a:off x="3733800" y="6705600"/>
              <a:ext cx="609600" cy="0"/>
            </a:xfrm>
            <a:prstGeom prst="line">
              <a:avLst/>
            </a:prstGeom>
            <a:noFill/>
            <a:ln w="9525">
              <a:solidFill>
                <a:schemeClr val="tx1"/>
              </a:solidFill>
              <a:round/>
              <a:headEnd/>
              <a:tailEnd type="triangle" w="med" len="med"/>
            </a:ln>
          </p:spPr>
          <p:txBody>
            <a:bodyPr wrap="none">
              <a:spAutoFit/>
            </a:bodyPr>
            <a:lstStyle/>
            <a:p>
              <a:endParaRPr lang="en-US"/>
            </a:p>
          </p:txBody>
        </p:sp>
        <p:sp>
          <p:nvSpPr>
            <p:cNvPr id="17427" name="Line 73"/>
            <p:cNvSpPr>
              <a:spLocks noChangeShapeType="1"/>
            </p:cNvSpPr>
            <p:nvPr/>
          </p:nvSpPr>
          <p:spPr bwMode="auto">
            <a:xfrm>
              <a:off x="3733800" y="7010400"/>
              <a:ext cx="609600" cy="0"/>
            </a:xfrm>
            <a:prstGeom prst="line">
              <a:avLst/>
            </a:prstGeom>
            <a:noFill/>
            <a:ln w="9525">
              <a:solidFill>
                <a:schemeClr val="tx1"/>
              </a:solidFill>
              <a:round/>
              <a:headEnd/>
              <a:tailEnd type="triangle" w="med" len="med"/>
            </a:ln>
          </p:spPr>
          <p:txBody>
            <a:bodyPr wrap="none">
              <a:spAutoFit/>
            </a:bodyPr>
            <a:lstStyle/>
            <a:p>
              <a:endParaRPr lang="en-US"/>
            </a:p>
          </p:txBody>
        </p:sp>
        <p:sp>
          <p:nvSpPr>
            <p:cNvPr id="17428" name="Freeform 81"/>
            <p:cNvSpPr>
              <a:spLocks/>
            </p:cNvSpPr>
            <p:nvPr/>
          </p:nvSpPr>
          <p:spPr bwMode="auto">
            <a:xfrm>
              <a:off x="4495800" y="6392863"/>
              <a:ext cx="481013" cy="84137"/>
            </a:xfrm>
            <a:custGeom>
              <a:avLst/>
              <a:gdLst>
                <a:gd name="T0" fmla="*/ 0 w 303"/>
                <a:gd name="T1" fmla="*/ 2147483647 h 53"/>
                <a:gd name="T2" fmla="*/ 2147483647 w 303"/>
                <a:gd name="T3" fmla="*/ 2147483647 h 53"/>
                <a:gd name="T4" fmla="*/ 2147483647 w 303"/>
                <a:gd name="T5" fmla="*/ 2147483647 h 53"/>
                <a:gd name="T6" fmla="*/ 2147483647 w 303"/>
                <a:gd name="T7" fmla="*/ 2147483647 h 53"/>
                <a:gd name="T8" fmla="*/ 2147483647 w 303"/>
                <a:gd name="T9" fmla="*/ 2147483647 h 53"/>
                <a:gd name="T10" fmla="*/ 0 60000 65536"/>
                <a:gd name="T11" fmla="*/ 0 60000 65536"/>
                <a:gd name="T12" fmla="*/ 0 60000 65536"/>
                <a:gd name="T13" fmla="*/ 0 60000 65536"/>
                <a:gd name="T14" fmla="*/ 0 60000 65536"/>
                <a:gd name="T15" fmla="*/ 0 w 303"/>
                <a:gd name="T16" fmla="*/ 0 h 53"/>
                <a:gd name="T17" fmla="*/ 303 w 303"/>
                <a:gd name="T18" fmla="*/ 53 h 53"/>
              </a:gdLst>
              <a:ahLst/>
              <a:cxnLst>
                <a:cxn ang="T10">
                  <a:pos x="T0" y="T1"/>
                </a:cxn>
                <a:cxn ang="T11">
                  <a:pos x="T2" y="T3"/>
                </a:cxn>
                <a:cxn ang="T12">
                  <a:pos x="T4" y="T5"/>
                </a:cxn>
                <a:cxn ang="T13">
                  <a:pos x="T6" y="T7"/>
                </a:cxn>
                <a:cxn ang="T14">
                  <a:pos x="T8" y="T9"/>
                </a:cxn>
              </a:cxnLst>
              <a:rect l="T15" t="T16" r="T17" b="T18"/>
              <a:pathLst>
                <a:path w="303" h="53">
                  <a:moveTo>
                    <a:pt x="0" y="32"/>
                  </a:moveTo>
                  <a:cubicBezTo>
                    <a:pt x="47" y="0"/>
                    <a:pt x="58" y="0"/>
                    <a:pt x="115" y="11"/>
                  </a:cubicBezTo>
                  <a:cubicBezTo>
                    <a:pt x="125" y="18"/>
                    <a:pt x="135" y="27"/>
                    <a:pt x="146" y="32"/>
                  </a:cubicBezTo>
                  <a:cubicBezTo>
                    <a:pt x="166" y="41"/>
                    <a:pt x="209" y="53"/>
                    <a:pt x="209" y="53"/>
                  </a:cubicBezTo>
                  <a:cubicBezTo>
                    <a:pt x="244" y="45"/>
                    <a:pt x="278" y="39"/>
                    <a:pt x="303" y="11"/>
                  </a:cubicBezTo>
                </a:path>
              </a:pathLst>
            </a:custGeom>
            <a:noFill/>
            <a:ln w="9525" cap="flat" cmpd="sng">
              <a:solidFill>
                <a:schemeClr val="tx1"/>
              </a:solidFill>
              <a:prstDash val="solid"/>
              <a:round/>
              <a:headEnd/>
              <a:tailEnd/>
            </a:ln>
          </p:spPr>
          <p:txBody>
            <a:bodyPr wrap="none">
              <a:spAutoFit/>
            </a:bodyPr>
            <a:lstStyle/>
            <a:p>
              <a:endParaRPr lang="en-US"/>
            </a:p>
          </p:txBody>
        </p:sp>
        <p:sp>
          <p:nvSpPr>
            <p:cNvPr id="17429" name="Freeform 89"/>
            <p:cNvSpPr>
              <a:spLocks/>
            </p:cNvSpPr>
            <p:nvPr/>
          </p:nvSpPr>
          <p:spPr bwMode="auto">
            <a:xfrm>
              <a:off x="4648200" y="5715000"/>
              <a:ext cx="481013" cy="84138"/>
            </a:xfrm>
            <a:custGeom>
              <a:avLst/>
              <a:gdLst>
                <a:gd name="T0" fmla="*/ 0 w 303"/>
                <a:gd name="T1" fmla="*/ 2147483647 h 53"/>
                <a:gd name="T2" fmla="*/ 2147483647 w 303"/>
                <a:gd name="T3" fmla="*/ 2147483647 h 53"/>
                <a:gd name="T4" fmla="*/ 2147483647 w 303"/>
                <a:gd name="T5" fmla="*/ 2147483647 h 53"/>
                <a:gd name="T6" fmla="*/ 2147483647 w 303"/>
                <a:gd name="T7" fmla="*/ 2147483647 h 53"/>
                <a:gd name="T8" fmla="*/ 2147483647 w 303"/>
                <a:gd name="T9" fmla="*/ 2147483647 h 53"/>
                <a:gd name="T10" fmla="*/ 0 60000 65536"/>
                <a:gd name="T11" fmla="*/ 0 60000 65536"/>
                <a:gd name="T12" fmla="*/ 0 60000 65536"/>
                <a:gd name="T13" fmla="*/ 0 60000 65536"/>
                <a:gd name="T14" fmla="*/ 0 60000 65536"/>
                <a:gd name="T15" fmla="*/ 0 w 303"/>
                <a:gd name="T16" fmla="*/ 0 h 53"/>
                <a:gd name="T17" fmla="*/ 303 w 303"/>
                <a:gd name="T18" fmla="*/ 53 h 53"/>
              </a:gdLst>
              <a:ahLst/>
              <a:cxnLst>
                <a:cxn ang="T10">
                  <a:pos x="T0" y="T1"/>
                </a:cxn>
                <a:cxn ang="T11">
                  <a:pos x="T2" y="T3"/>
                </a:cxn>
                <a:cxn ang="T12">
                  <a:pos x="T4" y="T5"/>
                </a:cxn>
                <a:cxn ang="T13">
                  <a:pos x="T6" y="T7"/>
                </a:cxn>
                <a:cxn ang="T14">
                  <a:pos x="T8" y="T9"/>
                </a:cxn>
              </a:cxnLst>
              <a:rect l="T15" t="T16" r="T17" b="T18"/>
              <a:pathLst>
                <a:path w="303" h="53">
                  <a:moveTo>
                    <a:pt x="0" y="32"/>
                  </a:moveTo>
                  <a:cubicBezTo>
                    <a:pt x="47" y="0"/>
                    <a:pt x="58" y="0"/>
                    <a:pt x="115" y="11"/>
                  </a:cubicBezTo>
                  <a:cubicBezTo>
                    <a:pt x="125" y="18"/>
                    <a:pt x="135" y="27"/>
                    <a:pt x="146" y="32"/>
                  </a:cubicBezTo>
                  <a:cubicBezTo>
                    <a:pt x="166" y="41"/>
                    <a:pt x="209" y="53"/>
                    <a:pt x="209" y="53"/>
                  </a:cubicBezTo>
                  <a:cubicBezTo>
                    <a:pt x="244" y="45"/>
                    <a:pt x="278" y="39"/>
                    <a:pt x="303" y="11"/>
                  </a:cubicBezTo>
                </a:path>
              </a:pathLst>
            </a:custGeom>
            <a:noFill/>
            <a:ln w="9525" cap="flat" cmpd="sng">
              <a:solidFill>
                <a:schemeClr val="tx1"/>
              </a:solidFill>
              <a:prstDash val="solid"/>
              <a:round/>
              <a:headEnd/>
              <a:tailEnd/>
            </a:ln>
          </p:spPr>
          <p:txBody>
            <a:bodyPr wrap="none">
              <a:spAutoFit/>
            </a:bodyPr>
            <a:lstStyle/>
            <a:p>
              <a:endParaRPr lang="en-US"/>
            </a:p>
          </p:txBody>
        </p:sp>
        <p:sp>
          <p:nvSpPr>
            <p:cNvPr id="17430" name="Freeform 91"/>
            <p:cNvSpPr>
              <a:spLocks/>
            </p:cNvSpPr>
            <p:nvPr/>
          </p:nvSpPr>
          <p:spPr bwMode="auto">
            <a:xfrm>
              <a:off x="4572000" y="6850063"/>
              <a:ext cx="481013" cy="84137"/>
            </a:xfrm>
            <a:custGeom>
              <a:avLst/>
              <a:gdLst>
                <a:gd name="T0" fmla="*/ 0 w 303"/>
                <a:gd name="T1" fmla="*/ 2147483647 h 53"/>
                <a:gd name="T2" fmla="*/ 2147483647 w 303"/>
                <a:gd name="T3" fmla="*/ 2147483647 h 53"/>
                <a:gd name="T4" fmla="*/ 2147483647 w 303"/>
                <a:gd name="T5" fmla="*/ 2147483647 h 53"/>
                <a:gd name="T6" fmla="*/ 2147483647 w 303"/>
                <a:gd name="T7" fmla="*/ 2147483647 h 53"/>
                <a:gd name="T8" fmla="*/ 2147483647 w 303"/>
                <a:gd name="T9" fmla="*/ 2147483647 h 53"/>
                <a:gd name="T10" fmla="*/ 0 60000 65536"/>
                <a:gd name="T11" fmla="*/ 0 60000 65536"/>
                <a:gd name="T12" fmla="*/ 0 60000 65536"/>
                <a:gd name="T13" fmla="*/ 0 60000 65536"/>
                <a:gd name="T14" fmla="*/ 0 60000 65536"/>
                <a:gd name="T15" fmla="*/ 0 w 303"/>
                <a:gd name="T16" fmla="*/ 0 h 53"/>
                <a:gd name="T17" fmla="*/ 303 w 303"/>
                <a:gd name="T18" fmla="*/ 53 h 53"/>
              </a:gdLst>
              <a:ahLst/>
              <a:cxnLst>
                <a:cxn ang="T10">
                  <a:pos x="T0" y="T1"/>
                </a:cxn>
                <a:cxn ang="T11">
                  <a:pos x="T2" y="T3"/>
                </a:cxn>
                <a:cxn ang="T12">
                  <a:pos x="T4" y="T5"/>
                </a:cxn>
                <a:cxn ang="T13">
                  <a:pos x="T6" y="T7"/>
                </a:cxn>
                <a:cxn ang="T14">
                  <a:pos x="T8" y="T9"/>
                </a:cxn>
              </a:cxnLst>
              <a:rect l="T15" t="T16" r="T17" b="T18"/>
              <a:pathLst>
                <a:path w="303" h="53">
                  <a:moveTo>
                    <a:pt x="0" y="32"/>
                  </a:moveTo>
                  <a:cubicBezTo>
                    <a:pt x="47" y="0"/>
                    <a:pt x="58" y="0"/>
                    <a:pt x="115" y="11"/>
                  </a:cubicBezTo>
                  <a:cubicBezTo>
                    <a:pt x="125" y="18"/>
                    <a:pt x="135" y="27"/>
                    <a:pt x="146" y="32"/>
                  </a:cubicBezTo>
                  <a:cubicBezTo>
                    <a:pt x="166" y="41"/>
                    <a:pt x="209" y="53"/>
                    <a:pt x="209" y="53"/>
                  </a:cubicBezTo>
                  <a:cubicBezTo>
                    <a:pt x="244" y="45"/>
                    <a:pt x="278" y="39"/>
                    <a:pt x="303" y="11"/>
                  </a:cubicBezTo>
                </a:path>
              </a:pathLst>
            </a:custGeom>
            <a:noFill/>
            <a:ln w="9525" cap="flat" cmpd="sng">
              <a:solidFill>
                <a:schemeClr val="tx1"/>
              </a:solidFill>
              <a:prstDash val="solid"/>
              <a:round/>
              <a:headEnd/>
              <a:tailEnd/>
            </a:ln>
          </p:spPr>
          <p:txBody>
            <a:bodyPr wrap="none">
              <a:spAutoFit/>
            </a:bodyPr>
            <a:lstStyle/>
            <a:p>
              <a:endParaRPr lang="en-US"/>
            </a:p>
          </p:txBody>
        </p:sp>
        <p:sp>
          <p:nvSpPr>
            <p:cNvPr id="17431" name="Line 94"/>
            <p:cNvSpPr>
              <a:spLocks noChangeShapeType="1"/>
            </p:cNvSpPr>
            <p:nvPr/>
          </p:nvSpPr>
          <p:spPr bwMode="auto">
            <a:xfrm>
              <a:off x="6553200" y="7018338"/>
              <a:ext cx="76200" cy="0"/>
            </a:xfrm>
            <a:prstGeom prst="line">
              <a:avLst/>
            </a:prstGeom>
            <a:noFill/>
            <a:ln w="9525">
              <a:solidFill>
                <a:schemeClr val="tx1"/>
              </a:solidFill>
              <a:round/>
              <a:headEnd/>
              <a:tailEnd type="triangle" w="med" len="med"/>
            </a:ln>
          </p:spPr>
          <p:txBody>
            <a:bodyPr wrap="none">
              <a:spAutoFit/>
            </a:bodyPr>
            <a:lstStyle/>
            <a:p>
              <a:endParaRPr lang="en-US"/>
            </a:p>
          </p:txBody>
        </p:sp>
        <p:sp>
          <p:nvSpPr>
            <p:cNvPr id="17432" name="Text Box 95"/>
            <p:cNvSpPr txBox="1">
              <a:spLocks noChangeArrowheads="1"/>
            </p:cNvSpPr>
            <p:nvPr/>
          </p:nvSpPr>
          <p:spPr bwMode="auto">
            <a:xfrm>
              <a:off x="4343400" y="5486400"/>
              <a:ext cx="2590800" cy="1844675"/>
            </a:xfrm>
            <a:prstGeom prst="rect">
              <a:avLst/>
            </a:prstGeom>
            <a:noFill/>
            <a:ln w="9525">
              <a:noFill/>
              <a:miter lim="800000"/>
              <a:headEnd/>
              <a:tailEnd/>
            </a:ln>
          </p:spPr>
          <p:txBody>
            <a:bodyPr>
              <a:spAutoFit/>
            </a:bodyPr>
            <a:lstStyle/>
            <a:p>
              <a:pPr>
                <a:spcBef>
                  <a:spcPct val="50000"/>
                </a:spcBef>
              </a:pPr>
              <a:r>
                <a:rPr lang="it-IT" sz="1000"/>
                <a:t>.  .   .   .   .    .     .     .       .        .       .       .      .     </a:t>
              </a:r>
            </a:p>
            <a:p>
              <a:pPr>
                <a:spcBef>
                  <a:spcPct val="50000"/>
                </a:spcBef>
              </a:pPr>
              <a:r>
                <a:rPr lang="it-IT" sz="1000"/>
                <a:t>.  .   .   .   .    .     .     .       .        .       .       .      .     </a:t>
              </a:r>
            </a:p>
            <a:p>
              <a:pPr>
                <a:spcBef>
                  <a:spcPct val="50000"/>
                </a:spcBef>
              </a:pPr>
              <a:r>
                <a:rPr lang="it-IT" sz="1000"/>
                <a:t>.  .   .   .   .    .     .     .       .        .       .       .      .     </a:t>
              </a:r>
            </a:p>
            <a:p>
              <a:pPr>
                <a:spcBef>
                  <a:spcPct val="50000"/>
                </a:spcBef>
              </a:pPr>
              <a:r>
                <a:rPr lang="it-IT" sz="1000"/>
                <a:t>.  .   .  .   .    .     .     .       .        .       .       .      .     </a:t>
              </a:r>
            </a:p>
            <a:p>
              <a:pPr>
                <a:spcBef>
                  <a:spcPct val="50000"/>
                </a:spcBef>
              </a:pPr>
              <a:r>
                <a:rPr lang="it-IT" sz="1000"/>
                <a:t>.  .   .   .   .    .     .     .       .        .       .       .      .     </a:t>
              </a:r>
            </a:p>
            <a:p>
              <a:pPr>
                <a:spcBef>
                  <a:spcPct val="50000"/>
                </a:spcBef>
              </a:pPr>
              <a:r>
                <a:rPr lang="it-IT" sz="1000"/>
                <a:t>.  .   .   .   .    .     .     .       .        .       .       .      .     </a:t>
              </a:r>
            </a:p>
            <a:p>
              <a:pPr>
                <a:spcBef>
                  <a:spcPct val="50000"/>
                </a:spcBef>
              </a:pPr>
              <a:r>
                <a:rPr lang="it-IT" sz="1000"/>
                <a:t>.  .   .   .   .    .     .     .       .        .       .       .      .     </a:t>
              </a:r>
            </a:p>
            <a:p>
              <a:pPr>
                <a:spcBef>
                  <a:spcPct val="50000"/>
                </a:spcBef>
              </a:pPr>
              <a:r>
                <a:rPr lang="it-IT" sz="1000"/>
                <a:t>.  .   .   .   .    .     .     .       .        .       .       .      .     </a:t>
              </a:r>
            </a:p>
          </p:txBody>
        </p:sp>
        <p:sp>
          <p:nvSpPr>
            <p:cNvPr id="17433" name="Freeform 110"/>
            <p:cNvSpPr>
              <a:spLocks/>
            </p:cNvSpPr>
            <p:nvPr/>
          </p:nvSpPr>
          <p:spPr bwMode="auto">
            <a:xfrm>
              <a:off x="4738688" y="6716713"/>
              <a:ext cx="498475" cy="136525"/>
            </a:xfrm>
            <a:custGeom>
              <a:avLst/>
              <a:gdLst>
                <a:gd name="T0" fmla="*/ 2147483647 w 314"/>
                <a:gd name="T1" fmla="*/ 2147483647 h 86"/>
                <a:gd name="T2" fmla="*/ 2147483647 w 314"/>
                <a:gd name="T3" fmla="*/ 2147483647 h 86"/>
                <a:gd name="T4" fmla="*/ 2147483647 w 314"/>
                <a:gd name="T5" fmla="*/ 2147483647 h 86"/>
                <a:gd name="T6" fmla="*/ 0 w 314"/>
                <a:gd name="T7" fmla="*/ 0 h 86"/>
                <a:gd name="T8" fmla="*/ 0 60000 65536"/>
                <a:gd name="T9" fmla="*/ 0 60000 65536"/>
                <a:gd name="T10" fmla="*/ 0 60000 65536"/>
                <a:gd name="T11" fmla="*/ 0 60000 65536"/>
                <a:gd name="T12" fmla="*/ 0 w 314"/>
                <a:gd name="T13" fmla="*/ 0 h 86"/>
                <a:gd name="T14" fmla="*/ 314 w 314"/>
                <a:gd name="T15" fmla="*/ 86 h 86"/>
              </a:gdLst>
              <a:ahLst/>
              <a:cxnLst>
                <a:cxn ang="T8">
                  <a:pos x="T0" y="T1"/>
                </a:cxn>
                <a:cxn ang="T9">
                  <a:pos x="T2" y="T3"/>
                </a:cxn>
                <a:cxn ang="T10">
                  <a:pos x="T4" y="T5"/>
                </a:cxn>
                <a:cxn ang="T11">
                  <a:pos x="T6" y="T7"/>
                </a:cxn>
              </a:cxnLst>
              <a:rect l="T12" t="T13" r="T14" b="T15"/>
              <a:pathLst>
                <a:path w="314" h="86">
                  <a:moveTo>
                    <a:pt x="314" y="21"/>
                  </a:moveTo>
                  <a:cubicBezTo>
                    <a:pt x="236" y="39"/>
                    <a:pt x="162" y="67"/>
                    <a:pt x="84" y="84"/>
                  </a:cubicBezTo>
                  <a:cubicBezTo>
                    <a:pt x="66" y="80"/>
                    <a:pt x="44" y="86"/>
                    <a:pt x="31" y="73"/>
                  </a:cubicBezTo>
                  <a:cubicBezTo>
                    <a:pt x="12" y="54"/>
                    <a:pt x="19" y="19"/>
                    <a:pt x="0" y="0"/>
                  </a:cubicBezTo>
                </a:path>
              </a:pathLst>
            </a:custGeom>
            <a:noFill/>
            <a:ln w="9525" cap="flat" cmpd="sng">
              <a:solidFill>
                <a:schemeClr val="tx1"/>
              </a:solidFill>
              <a:prstDash val="solid"/>
              <a:round/>
              <a:headEnd/>
              <a:tailEnd/>
            </a:ln>
          </p:spPr>
          <p:txBody>
            <a:bodyPr wrap="none">
              <a:spAutoFit/>
            </a:bodyPr>
            <a:lstStyle/>
            <a:p>
              <a:endParaRPr lang="en-US"/>
            </a:p>
          </p:txBody>
        </p:sp>
        <p:sp>
          <p:nvSpPr>
            <p:cNvPr id="17434" name="Text Box 115"/>
            <p:cNvSpPr txBox="1">
              <a:spLocks noChangeArrowheads="1"/>
            </p:cNvSpPr>
            <p:nvPr/>
          </p:nvSpPr>
          <p:spPr bwMode="auto">
            <a:xfrm>
              <a:off x="5257800" y="6324600"/>
              <a:ext cx="609600" cy="366713"/>
            </a:xfrm>
            <a:prstGeom prst="rect">
              <a:avLst/>
            </a:prstGeom>
            <a:noFill/>
            <a:ln w="9525">
              <a:noFill/>
              <a:miter lim="800000"/>
              <a:headEnd/>
              <a:tailEnd/>
            </a:ln>
          </p:spPr>
          <p:txBody>
            <a:bodyPr>
              <a:spAutoFit/>
            </a:bodyPr>
            <a:lstStyle/>
            <a:p>
              <a:pPr>
                <a:spcBef>
                  <a:spcPct val="50000"/>
                </a:spcBef>
              </a:pPr>
              <a:r>
                <a:rPr lang="it-IT"/>
                <a:t>P</a:t>
              </a:r>
            </a:p>
          </p:txBody>
        </p:sp>
        <p:sp>
          <p:nvSpPr>
            <p:cNvPr id="17435" name="Oval 116"/>
            <p:cNvSpPr>
              <a:spLocks noChangeArrowheads="1"/>
            </p:cNvSpPr>
            <p:nvPr/>
          </p:nvSpPr>
          <p:spPr bwMode="auto">
            <a:xfrm>
              <a:off x="5000625" y="6083300"/>
              <a:ext cx="838200" cy="838200"/>
            </a:xfrm>
            <a:prstGeom prst="ellipse">
              <a:avLst/>
            </a:prstGeom>
            <a:noFill/>
            <a:ln w="28575">
              <a:solidFill>
                <a:schemeClr val="tx1"/>
              </a:solidFill>
              <a:round/>
              <a:headEnd/>
              <a:tailEnd/>
            </a:ln>
          </p:spPr>
          <p:txBody>
            <a:bodyPr wrap="none" anchor="ctr">
              <a:spAutoFit/>
            </a:bodyPr>
            <a:lstStyle/>
            <a:p>
              <a:endParaRPr lang="en-US"/>
            </a:p>
          </p:txBody>
        </p:sp>
        <p:sp>
          <p:nvSpPr>
            <p:cNvPr id="17436" name="Freeform 117"/>
            <p:cNvSpPr>
              <a:spLocks/>
            </p:cNvSpPr>
            <p:nvPr/>
          </p:nvSpPr>
          <p:spPr bwMode="auto">
            <a:xfrm>
              <a:off x="4921250" y="6218238"/>
              <a:ext cx="1047750" cy="180975"/>
            </a:xfrm>
            <a:custGeom>
              <a:avLst/>
              <a:gdLst>
                <a:gd name="T0" fmla="*/ 0 w 660"/>
                <a:gd name="T1" fmla="*/ 2147483647 h 114"/>
                <a:gd name="T2" fmla="*/ 2147483647 w 660"/>
                <a:gd name="T3" fmla="*/ 2147483647 h 114"/>
                <a:gd name="T4" fmla="*/ 2147483647 w 660"/>
                <a:gd name="T5" fmla="*/ 0 h 114"/>
                <a:gd name="T6" fmla="*/ 2147483647 w 660"/>
                <a:gd name="T7" fmla="*/ 2147483647 h 114"/>
                <a:gd name="T8" fmla="*/ 0 60000 65536"/>
                <a:gd name="T9" fmla="*/ 0 60000 65536"/>
                <a:gd name="T10" fmla="*/ 0 60000 65536"/>
                <a:gd name="T11" fmla="*/ 0 60000 65536"/>
                <a:gd name="T12" fmla="*/ 0 w 660"/>
                <a:gd name="T13" fmla="*/ 0 h 114"/>
                <a:gd name="T14" fmla="*/ 660 w 660"/>
                <a:gd name="T15" fmla="*/ 114 h 114"/>
              </a:gdLst>
              <a:ahLst/>
              <a:cxnLst>
                <a:cxn ang="T8">
                  <a:pos x="T0" y="T1"/>
                </a:cxn>
                <a:cxn ang="T9">
                  <a:pos x="T2" y="T3"/>
                </a:cxn>
                <a:cxn ang="T10">
                  <a:pos x="T4" y="T5"/>
                </a:cxn>
                <a:cxn ang="T11">
                  <a:pos x="T6" y="T7"/>
                </a:cxn>
              </a:cxnLst>
              <a:rect l="T12" t="T13" r="T14" b="T15"/>
              <a:pathLst>
                <a:path w="660" h="114">
                  <a:moveTo>
                    <a:pt x="0" y="42"/>
                  </a:moveTo>
                  <a:cubicBezTo>
                    <a:pt x="113" y="30"/>
                    <a:pt x="223" y="25"/>
                    <a:pt x="335" y="52"/>
                  </a:cubicBezTo>
                  <a:cubicBezTo>
                    <a:pt x="427" y="114"/>
                    <a:pt x="509" y="28"/>
                    <a:pt x="597" y="0"/>
                  </a:cubicBezTo>
                  <a:cubicBezTo>
                    <a:pt x="619" y="7"/>
                    <a:pt x="660" y="13"/>
                    <a:pt x="660" y="42"/>
                  </a:cubicBezTo>
                </a:path>
              </a:pathLst>
            </a:custGeom>
            <a:noFill/>
            <a:ln w="9525" cap="flat" cmpd="sng">
              <a:solidFill>
                <a:schemeClr val="tx1"/>
              </a:solidFill>
              <a:prstDash val="solid"/>
              <a:round/>
              <a:headEnd/>
              <a:tailEnd/>
            </a:ln>
          </p:spPr>
          <p:txBody>
            <a:bodyPr wrap="none">
              <a:spAutoFit/>
            </a:bodyPr>
            <a:lstStyle/>
            <a:p>
              <a:endParaRPr lang="en-US"/>
            </a:p>
          </p:txBody>
        </p:sp>
        <p:sp>
          <p:nvSpPr>
            <p:cNvPr id="17437" name="Freeform 118"/>
            <p:cNvSpPr>
              <a:spLocks/>
            </p:cNvSpPr>
            <p:nvPr/>
          </p:nvSpPr>
          <p:spPr bwMode="auto">
            <a:xfrm>
              <a:off x="5186363" y="6750050"/>
              <a:ext cx="765175" cy="149225"/>
            </a:xfrm>
            <a:custGeom>
              <a:avLst/>
              <a:gdLst>
                <a:gd name="T0" fmla="*/ 0 w 482"/>
                <a:gd name="T1" fmla="*/ 2147483647 h 94"/>
                <a:gd name="T2" fmla="*/ 2147483647 w 482"/>
                <a:gd name="T3" fmla="*/ 2147483647 h 94"/>
                <a:gd name="T4" fmla="*/ 2147483647 w 482"/>
                <a:gd name="T5" fmla="*/ 2147483647 h 94"/>
                <a:gd name="T6" fmla="*/ 2147483647 w 482"/>
                <a:gd name="T7" fmla="*/ 2147483647 h 94"/>
                <a:gd name="T8" fmla="*/ 0 60000 65536"/>
                <a:gd name="T9" fmla="*/ 0 60000 65536"/>
                <a:gd name="T10" fmla="*/ 0 60000 65536"/>
                <a:gd name="T11" fmla="*/ 0 60000 65536"/>
                <a:gd name="T12" fmla="*/ 0 w 482"/>
                <a:gd name="T13" fmla="*/ 0 h 94"/>
                <a:gd name="T14" fmla="*/ 482 w 482"/>
                <a:gd name="T15" fmla="*/ 94 h 94"/>
              </a:gdLst>
              <a:ahLst/>
              <a:cxnLst>
                <a:cxn ang="T8">
                  <a:pos x="T0" y="T1"/>
                </a:cxn>
                <a:cxn ang="T9">
                  <a:pos x="T2" y="T3"/>
                </a:cxn>
                <a:cxn ang="T10">
                  <a:pos x="T4" y="T5"/>
                </a:cxn>
                <a:cxn ang="T11">
                  <a:pos x="T6" y="T7"/>
                </a:cxn>
              </a:cxnLst>
              <a:rect l="T12" t="T13" r="T14" b="T15"/>
              <a:pathLst>
                <a:path w="482" h="94">
                  <a:moveTo>
                    <a:pt x="0" y="21"/>
                  </a:moveTo>
                  <a:cubicBezTo>
                    <a:pt x="81" y="0"/>
                    <a:pt x="120" y="2"/>
                    <a:pt x="210" y="10"/>
                  </a:cubicBezTo>
                  <a:cubicBezTo>
                    <a:pt x="252" y="53"/>
                    <a:pt x="289" y="80"/>
                    <a:pt x="346" y="94"/>
                  </a:cubicBezTo>
                  <a:cubicBezTo>
                    <a:pt x="420" y="85"/>
                    <a:pt x="435" y="89"/>
                    <a:pt x="482" y="42"/>
                  </a:cubicBezTo>
                </a:path>
              </a:pathLst>
            </a:custGeom>
            <a:noFill/>
            <a:ln w="9525" cap="flat" cmpd="sng">
              <a:solidFill>
                <a:schemeClr val="tx1"/>
              </a:solidFill>
              <a:prstDash val="solid"/>
              <a:round/>
              <a:headEnd/>
              <a:tailEnd/>
            </a:ln>
          </p:spPr>
          <p:txBody>
            <a:bodyPr wrap="none">
              <a:spAutoFit/>
            </a:bodyPr>
            <a:lstStyle/>
            <a:p>
              <a:endParaRPr lang="en-US"/>
            </a:p>
          </p:txBody>
        </p:sp>
        <p:sp>
          <p:nvSpPr>
            <p:cNvPr id="17438" name="Freeform 119"/>
            <p:cNvSpPr>
              <a:spLocks/>
            </p:cNvSpPr>
            <p:nvPr/>
          </p:nvSpPr>
          <p:spPr bwMode="auto">
            <a:xfrm>
              <a:off x="4970463" y="6384925"/>
              <a:ext cx="1047750" cy="215900"/>
            </a:xfrm>
            <a:custGeom>
              <a:avLst/>
              <a:gdLst>
                <a:gd name="T0" fmla="*/ 0 w 660"/>
                <a:gd name="T1" fmla="*/ 2147483647 h 136"/>
                <a:gd name="T2" fmla="*/ 2147483647 w 660"/>
                <a:gd name="T3" fmla="*/ 2147483647 h 136"/>
                <a:gd name="T4" fmla="*/ 2147483647 w 660"/>
                <a:gd name="T5" fmla="*/ 2147483647 h 136"/>
                <a:gd name="T6" fmla="*/ 2147483647 w 660"/>
                <a:gd name="T7" fmla="*/ 2147483647 h 136"/>
                <a:gd name="T8" fmla="*/ 2147483647 w 660"/>
                <a:gd name="T9" fmla="*/ 2147483647 h 136"/>
                <a:gd name="T10" fmla="*/ 2147483647 w 660"/>
                <a:gd name="T11" fmla="*/ 2147483647 h 136"/>
                <a:gd name="T12" fmla="*/ 2147483647 w 660"/>
                <a:gd name="T13" fmla="*/ 2147483647 h 136"/>
                <a:gd name="T14" fmla="*/ 2147483647 w 660"/>
                <a:gd name="T15" fmla="*/ 2147483647 h 136"/>
                <a:gd name="T16" fmla="*/ 2147483647 w 660"/>
                <a:gd name="T17" fmla="*/ 214748364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0"/>
                <a:gd name="T28" fmla="*/ 0 h 136"/>
                <a:gd name="T29" fmla="*/ 660 w 660"/>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0" h="136">
                  <a:moveTo>
                    <a:pt x="0" y="20"/>
                  </a:moveTo>
                  <a:cubicBezTo>
                    <a:pt x="44" y="15"/>
                    <a:pt x="102" y="0"/>
                    <a:pt x="147" y="20"/>
                  </a:cubicBezTo>
                  <a:cubicBezTo>
                    <a:pt x="182" y="36"/>
                    <a:pt x="174" y="61"/>
                    <a:pt x="199" y="83"/>
                  </a:cubicBezTo>
                  <a:cubicBezTo>
                    <a:pt x="243" y="122"/>
                    <a:pt x="251" y="121"/>
                    <a:pt x="294" y="136"/>
                  </a:cubicBezTo>
                  <a:cubicBezTo>
                    <a:pt x="311" y="132"/>
                    <a:pt x="332" y="136"/>
                    <a:pt x="346" y="125"/>
                  </a:cubicBezTo>
                  <a:cubicBezTo>
                    <a:pt x="366" y="109"/>
                    <a:pt x="388" y="62"/>
                    <a:pt x="388" y="62"/>
                  </a:cubicBezTo>
                  <a:cubicBezTo>
                    <a:pt x="433" y="66"/>
                    <a:pt x="480" y="61"/>
                    <a:pt x="524" y="73"/>
                  </a:cubicBezTo>
                  <a:cubicBezTo>
                    <a:pt x="559" y="82"/>
                    <a:pt x="584" y="114"/>
                    <a:pt x="618" y="125"/>
                  </a:cubicBezTo>
                  <a:cubicBezTo>
                    <a:pt x="632" y="122"/>
                    <a:pt x="660" y="115"/>
                    <a:pt x="660" y="115"/>
                  </a:cubicBezTo>
                </a:path>
              </a:pathLst>
            </a:custGeom>
            <a:noFill/>
            <a:ln w="9525" cap="flat" cmpd="sng">
              <a:solidFill>
                <a:schemeClr val="tx1"/>
              </a:solidFill>
              <a:prstDash val="solid"/>
              <a:round/>
              <a:headEnd/>
              <a:tailEnd/>
            </a:ln>
          </p:spPr>
          <p:txBody>
            <a:bodyPr wrap="none">
              <a:spAutoFit/>
            </a:bodyPr>
            <a:lstStyle/>
            <a:p>
              <a:endParaRPr lang="en-US"/>
            </a:p>
          </p:txBody>
        </p:sp>
        <p:sp>
          <p:nvSpPr>
            <p:cNvPr id="17439" name="Freeform 120"/>
            <p:cNvSpPr>
              <a:spLocks/>
            </p:cNvSpPr>
            <p:nvPr/>
          </p:nvSpPr>
          <p:spPr bwMode="auto">
            <a:xfrm>
              <a:off x="5003800" y="6864350"/>
              <a:ext cx="947738" cy="185738"/>
            </a:xfrm>
            <a:custGeom>
              <a:avLst/>
              <a:gdLst>
                <a:gd name="T0" fmla="*/ 0 w 597"/>
                <a:gd name="T1" fmla="*/ 2147483647 h 117"/>
                <a:gd name="T2" fmla="*/ 2147483647 w 597"/>
                <a:gd name="T3" fmla="*/ 2147483647 h 117"/>
                <a:gd name="T4" fmla="*/ 2147483647 w 597"/>
                <a:gd name="T5" fmla="*/ 2147483647 h 117"/>
                <a:gd name="T6" fmla="*/ 2147483647 w 597"/>
                <a:gd name="T7" fmla="*/ 2147483647 h 117"/>
                <a:gd name="T8" fmla="*/ 2147483647 w 597"/>
                <a:gd name="T9" fmla="*/ 2147483647 h 117"/>
                <a:gd name="T10" fmla="*/ 2147483647 w 597"/>
                <a:gd name="T11" fmla="*/ 2147483647 h 117"/>
                <a:gd name="T12" fmla="*/ 0 60000 65536"/>
                <a:gd name="T13" fmla="*/ 0 60000 65536"/>
                <a:gd name="T14" fmla="*/ 0 60000 65536"/>
                <a:gd name="T15" fmla="*/ 0 60000 65536"/>
                <a:gd name="T16" fmla="*/ 0 60000 65536"/>
                <a:gd name="T17" fmla="*/ 0 60000 65536"/>
                <a:gd name="T18" fmla="*/ 0 w 597"/>
                <a:gd name="T19" fmla="*/ 0 h 117"/>
                <a:gd name="T20" fmla="*/ 597 w 597"/>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597" h="117">
                  <a:moveTo>
                    <a:pt x="0" y="33"/>
                  </a:moveTo>
                  <a:cubicBezTo>
                    <a:pt x="101" y="8"/>
                    <a:pt x="56" y="18"/>
                    <a:pt x="136" y="1"/>
                  </a:cubicBezTo>
                  <a:cubicBezTo>
                    <a:pt x="182" y="5"/>
                    <a:pt x="229" y="0"/>
                    <a:pt x="273" y="12"/>
                  </a:cubicBezTo>
                  <a:cubicBezTo>
                    <a:pt x="285" y="15"/>
                    <a:pt x="284" y="35"/>
                    <a:pt x="294" y="43"/>
                  </a:cubicBezTo>
                  <a:cubicBezTo>
                    <a:pt x="303" y="50"/>
                    <a:pt x="315" y="50"/>
                    <a:pt x="325" y="54"/>
                  </a:cubicBezTo>
                  <a:cubicBezTo>
                    <a:pt x="410" y="117"/>
                    <a:pt x="490" y="106"/>
                    <a:pt x="597" y="106"/>
                  </a:cubicBezTo>
                </a:path>
              </a:pathLst>
            </a:custGeom>
            <a:noFill/>
            <a:ln w="9525" cap="flat" cmpd="sng">
              <a:solidFill>
                <a:schemeClr val="tx1"/>
              </a:solidFill>
              <a:prstDash val="solid"/>
              <a:round/>
              <a:headEnd/>
              <a:tailEnd/>
            </a:ln>
          </p:spPr>
          <p:txBody>
            <a:bodyPr wrap="none">
              <a:spAutoFit/>
            </a:bodyPr>
            <a:lstStyle/>
            <a:p>
              <a:endParaRPr lang="en-US"/>
            </a:p>
          </p:txBody>
        </p:sp>
        <p:sp>
          <p:nvSpPr>
            <p:cNvPr id="17440" name="Line 121"/>
            <p:cNvSpPr>
              <a:spLocks noChangeShapeType="1"/>
            </p:cNvSpPr>
            <p:nvPr/>
          </p:nvSpPr>
          <p:spPr bwMode="auto">
            <a:xfrm>
              <a:off x="5943600" y="6248400"/>
              <a:ext cx="76200" cy="76200"/>
            </a:xfrm>
            <a:prstGeom prst="line">
              <a:avLst/>
            </a:prstGeom>
            <a:noFill/>
            <a:ln w="9525">
              <a:solidFill>
                <a:schemeClr val="tx1"/>
              </a:solidFill>
              <a:round/>
              <a:headEnd/>
              <a:tailEnd type="triangle" w="med" len="med"/>
            </a:ln>
          </p:spPr>
          <p:txBody>
            <a:bodyPr wrap="none">
              <a:spAutoFit/>
            </a:bodyPr>
            <a:lstStyle/>
            <a:p>
              <a:endParaRPr lang="en-US"/>
            </a:p>
          </p:txBody>
        </p:sp>
        <p:sp>
          <p:nvSpPr>
            <p:cNvPr id="17441" name="Line 122"/>
            <p:cNvSpPr>
              <a:spLocks noChangeShapeType="1"/>
            </p:cNvSpPr>
            <p:nvPr/>
          </p:nvSpPr>
          <p:spPr bwMode="auto">
            <a:xfrm>
              <a:off x="6019800" y="6553200"/>
              <a:ext cx="76200" cy="76200"/>
            </a:xfrm>
            <a:prstGeom prst="line">
              <a:avLst/>
            </a:prstGeom>
            <a:noFill/>
            <a:ln w="9525">
              <a:solidFill>
                <a:schemeClr val="tx1"/>
              </a:solidFill>
              <a:round/>
              <a:headEnd/>
              <a:tailEnd type="triangle" w="med" len="med"/>
            </a:ln>
          </p:spPr>
          <p:txBody>
            <a:bodyPr wrap="none">
              <a:spAutoFit/>
            </a:bodyPr>
            <a:lstStyle/>
            <a:p>
              <a:endParaRPr lang="en-US"/>
            </a:p>
          </p:txBody>
        </p:sp>
        <p:sp>
          <p:nvSpPr>
            <p:cNvPr id="17442" name="Line 123"/>
            <p:cNvSpPr>
              <a:spLocks noChangeShapeType="1"/>
            </p:cNvSpPr>
            <p:nvPr/>
          </p:nvSpPr>
          <p:spPr bwMode="auto">
            <a:xfrm flipV="1">
              <a:off x="5943600" y="6781800"/>
              <a:ext cx="76200" cy="76200"/>
            </a:xfrm>
            <a:prstGeom prst="line">
              <a:avLst/>
            </a:prstGeom>
            <a:noFill/>
            <a:ln w="9525">
              <a:solidFill>
                <a:schemeClr val="tx1"/>
              </a:solidFill>
              <a:round/>
              <a:headEnd/>
              <a:tailEnd type="triangle" w="med" len="med"/>
            </a:ln>
          </p:spPr>
          <p:txBody>
            <a:bodyPr wrap="none">
              <a:spAutoFit/>
            </a:bodyPr>
            <a:lstStyle/>
            <a:p>
              <a:endParaRPr lang="en-US"/>
            </a:p>
          </p:txBody>
        </p:sp>
        <p:sp>
          <p:nvSpPr>
            <p:cNvPr id="17443" name="Line 125"/>
            <p:cNvSpPr>
              <a:spLocks noChangeShapeType="1"/>
            </p:cNvSpPr>
            <p:nvPr/>
          </p:nvSpPr>
          <p:spPr bwMode="auto">
            <a:xfrm>
              <a:off x="5940425" y="7010400"/>
              <a:ext cx="0" cy="0"/>
            </a:xfrm>
            <a:prstGeom prst="line">
              <a:avLst/>
            </a:prstGeom>
            <a:noFill/>
            <a:ln w="9525">
              <a:solidFill>
                <a:schemeClr val="tx1"/>
              </a:solidFill>
              <a:round/>
              <a:headEnd/>
              <a:tailEnd type="triangle" w="med" len="med"/>
            </a:ln>
          </p:spPr>
          <p:txBody>
            <a:bodyPr wrap="none">
              <a:spAutoFit/>
            </a:bodyPr>
            <a:lstStyle/>
            <a:p>
              <a:endParaRPr lang="en-US"/>
            </a:p>
          </p:txBody>
        </p:sp>
        <p:sp>
          <p:nvSpPr>
            <p:cNvPr id="17444" name="Freeform 126"/>
            <p:cNvSpPr>
              <a:spLocks/>
            </p:cNvSpPr>
            <p:nvPr/>
          </p:nvSpPr>
          <p:spPr bwMode="auto">
            <a:xfrm>
              <a:off x="6035675" y="5984875"/>
              <a:ext cx="565150" cy="200025"/>
            </a:xfrm>
            <a:custGeom>
              <a:avLst/>
              <a:gdLst>
                <a:gd name="T0" fmla="*/ 0 w 356"/>
                <a:gd name="T1" fmla="*/ 0 h 126"/>
                <a:gd name="T2" fmla="*/ 2147483647 w 356"/>
                <a:gd name="T3" fmla="*/ 2147483647 h 126"/>
                <a:gd name="T4" fmla="*/ 2147483647 w 356"/>
                <a:gd name="T5" fmla="*/ 2147483647 h 126"/>
                <a:gd name="T6" fmla="*/ 0 60000 65536"/>
                <a:gd name="T7" fmla="*/ 0 60000 65536"/>
                <a:gd name="T8" fmla="*/ 0 60000 65536"/>
                <a:gd name="T9" fmla="*/ 0 w 356"/>
                <a:gd name="T10" fmla="*/ 0 h 126"/>
                <a:gd name="T11" fmla="*/ 356 w 356"/>
                <a:gd name="T12" fmla="*/ 126 h 126"/>
              </a:gdLst>
              <a:ahLst/>
              <a:cxnLst>
                <a:cxn ang="T6">
                  <a:pos x="T0" y="T1"/>
                </a:cxn>
                <a:cxn ang="T7">
                  <a:pos x="T2" y="T3"/>
                </a:cxn>
                <a:cxn ang="T8">
                  <a:pos x="T4" y="T5"/>
                </a:cxn>
              </a:cxnLst>
              <a:rect l="T9" t="T10" r="T11" b="T12"/>
              <a:pathLst>
                <a:path w="356" h="126">
                  <a:moveTo>
                    <a:pt x="0" y="0"/>
                  </a:moveTo>
                  <a:cubicBezTo>
                    <a:pt x="145" y="28"/>
                    <a:pt x="196" y="29"/>
                    <a:pt x="293" y="126"/>
                  </a:cubicBezTo>
                  <a:cubicBezTo>
                    <a:pt x="314" y="112"/>
                    <a:pt x="356" y="92"/>
                    <a:pt x="356" y="63"/>
                  </a:cubicBezTo>
                </a:path>
              </a:pathLst>
            </a:custGeom>
            <a:noFill/>
            <a:ln w="9525" cap="flat" cmpd="sng">
              <a:solidFill>
                <a:schemeClr val="tx1"/>
              </a:solidFill>
              <a:prstDash val="solid"/>
              <a:round/>
              <a:headEnd/>
              <a:tailEnd/>
            </a:ln>
          </p:spPr>
          <p:txBody>
            <a:bodyPr wrap="none">
              <a:spAutoFit/>
            </a:bodyPr>
            <a:lstStyle/>
            <a:p>
              <a:endParaRPr lang="en-US"/>
            </a:p>
          </p:txBody>
        </p:sp>
        <p:sp>
          <p:nvSpPr>
            <p:cNvPr id="17445" name="Freeform 127"/>
            <p:cNvSpPr>
              <a:spLocks/>
            </p:cNvSpPr>
            <p:nvPr/>
          </p:nvSpPr>
          <p:spPr bwMode="auto">
            <a:xfrm>
              <a:off x="6251575" y="7032625"/>
              <a:ext cx="282575" cy="82550"/>
            </a:xfrm>
            <a:custGeom>
              <a:avLst/>
              <a:gdLst>
                <a:gd name="T0" fmla="*/ 0 w 178"/>
                <a:gd name="T1" fmla="*/ 2147483647 h 52"/>
                <a:gd name="T2" fmla="*/ 2147483647 w 178"/>
                <a:gd name="T3" fmla="*/ 0 h 52"/>
                <a:gd name="T4" fmla="*/ 2147483647 w 178"/>
                <a:gd name="T5" fmla="*/ 2147483647 h 52"/>
                <a:gd name="T6" fmla="*/ 2147483647 w 178"/>
                <a:gd name="T7" fmla="*/ 2147483647 h 52"/>
                <a:gd name="T8" fmla="*/ 2147483647 w 178"/>
                <a:gd name="T9" fmla="*/ 2147483647 h 52"/>
                <a:gd name="T10" fmla="*/ 0 60000 65536"/>
                <a:gd name="T11" fmla="*/ 0 60000 65536"/>
                <a:gd name="T12" fmla="*/ 0 60000 65536"/>
                <a:gd name="T13" fmla="*/ 0 60000 65536"/>
                <a:gd name="T14" fmla="*/ 0 60000 65536"/>
                <a:gd name="T15" fmla="*/ 0 w 178"/>
                <a:gd name="T16" fmla="*/ 0 h 52"/>
                <a:gd name="T17" fmla="*/ 178 w 178"/>
                <a:gd name="T18" fmla="*/ 52 h 52"/>
              </a:gdLst>
              <a:ahLst/>
              <a:cxnLst>
                <a:cxn ang="T10">
                  <a:pos x="T0" y="T1"/>
                </a:cxn>
                <a:cxn ang="T11">
                  <a:pos x="T2" y="T3"/>
                </a:cxn>
                <a:cxn ang="T12">
                  <a:pos x="T4" y="T5"/>
                </a:cxn>
                <a:cxn ang="T13">
                  <a:pos x="T6" y="T7"/>
                </a:cxn>
                <a:cxn ang="T14">
                  <a:pos x="T8" y="T9"/>
                </a:cxn>
              </a:cxnLst>
              <a:rect l="T15" t="T16" r="T17" b="T18"/>
              <a:pathLst>
                <a:path w="178" h="52">
                  <a:moveTo>
                    <a:pt x="0" y="52"/>
                  </a:moveTo>
                  <a:cubicBezTo>
                    <a:pt x="72" y="4"/>
                    <a:pt x="39" y="18"/>
                    <a:pt x="94" y="0"/>
                  </a:cubicBezTo>
                  <a:cubicBezTo>
                    <a:pt x="104" y="3"/>
                    <a:pt x="115" y="5"/>
                    <a:pt x="125" y="10"/>
                  </a:cubicBezTo>
                  <a:cubicBezTo>
                    <a:pt x="136" y="16"/>
                    <a:pt x="144" y="31"/>
                    <a:pt x="157" y="31"/>
                  </a:cubicBezTo>
                  <a:cubicBezTo>
                    <a:pt x="167" y="31"/>
                    <a:pt x="171" y="17"/>
                    <a:pt x="178" y="10"/>
                  </a:cubicBezTo>
                </a:path>
              </a:pathLst>
            </a:custGeom>
            <a:noFill/>
            <a:ln w="9525" cap="flat" cmpd="sng">
              <a:solidFill>
                <a:schemeClr val="tx1"/>
              </a:solidFill>
              <a:prstDash val="solid"/>
              <a:round/>
              <a:headEnd/>
              <a:tailEnd/>
            </a:ln>
          </p:spPr>
          <p:txBody>
            <a:bodyPr wrap="none">
              <a:spAutoFit/>
            </a:bodyPr>
            <a:lstStyle/>
            <a:p>
              <a:endParaRPr lang="en-US"/>
            </a:p>
          </p:txBody>
        </p:sp>
        <p:sp>
          <p:nvSpPr>
            <p:cNvPr id="17446" name="Freeform 128"/>
            <p:cNvSpPr>
              <a:spLocks/>
            </p:cNvSpPr>
            <p:nvPr/>
          </p:nvSpPr>
          <p:spPr bwMode="auto">
            <a:xfrm>
              <a:off x="5160963" y="5680075"/>
              <a:ext cx="857250" cy="282575"/>
            </a:xfrm>
            <a:custGeom>
              <a:avLst/>
              <a:gdLst>
                <a:gd name="T0" fmla="*/ 2147483647 w 540"/>
                <a:gd name="T1" fmla="*/ 2147483647 h 178"/>
                <a:gd name="T2" fmla="*/ 2147483647 w 540"/>
                <a:gd name="T3" fmla="*/ 2147483647 h 178"/>
                <a:gd name="T4" fmla="*/ 2147483647 w 540"/>
                <a:gd name="T5" fmla="*/ 2147483647 h 178"/>
                <a:gd name="T6" fmla="*/ 2147483647 w 540"/>
                <a:gd name="T7" fmla="*/ 2147483647 h 178"/>
                <a:gd name="T8" fmla="*/ 2147483647 w 540"/>
                <a:gd name="T9" fmla="*/ 2147483647 h 178"/>
                <a:gd name="T10" fmla="*/ 0 60000 65536"/>
                <a:gd name="T11" fmla="*/ 0 60000 65536"/>
                <a:gd name="T12" fmla="*/ 0 60000 65536"/>
                <a:gd name="T13" fmla="*/ 0 60000 65536"/>
                <a:gd name="T14" fmla="*/ 0 60000 65536"/>
                <a:gd name="T15" fmla="*/ 0 w 540"/>
                <a:gd name="T16" fmla="*/ 0 h 178"/>
                <a:gd name="T17" fmla="*/ 540 w 540"/>
                <a:gd name="T18" fmla="*/ 178 h 178"/>
              </a:gdLst>
              <a:ahLst/>
              <a:cxnLst>
                <a:cxn ang="T10">
                  <a:pos x="T0" y="T1"/>
                </a:cxn>
                <a:cxn ang="T11">
                  <a:pos x="T2" y="T3"/>
                </a:cxn>
                <a:cxn ang="T12">
                  <a:pos x="T4" y="T5"/>
                </a:cxn>
                <a:cxn ang="T13">
                  <a:pos x="T6" y="T7"/>
                </a:cxn>
                <a:cxn ang="T14">
                  <a:pos x="T8" y="T9"/>
                </a:cxn>
              </a:cxnLst>
              <a:rect l="T15" t="T16" r="T17" b="T18"/>
              <a:pathLst>
                <a:path w="540" h="178">
                  <a:moveTo>
                    <a:pt x="58" y="150"/>
                  </a:moveTo>
                  <a:cubicBezTo>
                    <a:pt x="223" y="40"/>
                    <a:pt x="0" y="178"/>
                    <a:pt x="215" y="87"/>
                  </a:cubicBezTo>
                  <a:cubicBezTo>
                    <a:pt x="421" y="0"/>
                    <a:pt x="154" y="76"/>
                    <a:pt x="310" y="35"/>
                  </a:cubicBezTo>
                  <a:cubicBezTo>
                    <a:pt x="361" y="48"/>
                    <a:pt x="388" y="71"/>
                    <a:pt x="425" y="108"/>
                  </a:cubicBezTo>
                  <a:cubicBezTo>
                    <a:pt x="460" y="103"/>
                    <a:pt x="512" y="105"/>
                    <a:pt x="540" y="77"/>
                  </a:cubicBezTo>
                </a:path>
              </a:pathLst>
            </a:custGeom>
            <a:noFill/>
            <a:ln w="9525" cap="flat" cmpd="sng">
              <a:solidFill>
                <a:schemeClr val="tx1"/>
              </a:solidFill>
              <a:prstDash val="solid"/>
              <a:round/>
              <a:headEnd/>
              <a:tailEnd/>
            </a:ln>
          </p:spPr>
          <p:txBody>
            <a:bodyPr wrap="none">
              <a:spAutoFit/>
            </a:bodyPr>
            <a:lstStyle/>
            <a:p>
              <a:endParaRPr lang="en-US"/>
            </a:p>
          </p:txBody>
        </p:sp>
        <p:sp>
          <p:nvSpPr>
            <p:cNvPr id="17447" name="Line 129"/>
            <p:cNvSpPr>
              <a:spLocks noChangeShapeType="1"/>
            </p:cNvSpPr>
            <p:nvPr/>
          </p:nvSpPr>
          <p:spPr bwMode="auto">
            <a:xfrm>
              <a:off x="5105400" y="5715000"/>
              <a:ext cx="152400" cy="76200"/>
            </a:xfrm>
            <a:prstGeom prst="line">
              <a:avLst/>
            </a:prstGeom>
            <a:noFill/>
            <a:ln w="9525">
              <a:solidFill>
                <a:schemeClr val="tx1"/>
              </a:solidFill>
              <a:round/>
              <a:headEnd/>
              <a:tailEnd type="triangle" w="med" len="med"/>
            </a:ln>
          </p:spPr>
          <p:txBody>
            <a:bodyPr wrap="none">
              <a:spAutoFit/>
            </a:bodyPr>
            <a:lstStyle/>
            <a:p>
              <a:endParaRPr lang="en-US"/>
            </a:p>
          </p:txBody>
        </p:sp>
        <p:sp>
          <p:nvSpPr>
            <p:cNvPr id="17448" name="Line 130"/>
            <p:cNvSpPr>
              <a:spLocks noChangeShapeType="1"/>
            </p:cNvSpPr>
            <p:nvPr/>
          </p:nvSpPr>
          <p:spPr bwMode="auto">
            <a:xfrm>
              <a:off x="5943600" y="5791200"/>
              <a:ext cx="152400" cy="76200"/>
            </a:xfrm>
            <a:prstGeom prst="line">
              <a:avLst/>
            </a:prstGeom>
            <a:noFill/>
            <a:ln w="9525">
              <a:solidFill>
                <a:schemeClr val="tx1"/>
              </a:solidFill>
              <a:round/>
              <a:headEnd/>
              <a:tailEnd type="triangle" w="med" len="med"/>
            </a:ln>
          </p:spPr>
          <p:txBody>
            <a:bodyPr wrap="none">
              <a:spAutoFit/>
            </a:bodyPr>
            <a:lstStyle/>
            <a:p>
              <a:endParaRPr lang="en-US"/>
            </a:p>
          </p:txBody>
        </p:sp>
        <p:sp>
          <p:nvSpPr>
            <p:cNvPr id="17449" name="Line 131"/>
            <p:cNvSpPr>
              <a:spLocks noChangeShapeType="1"/>
            </p:cNvSpPr>
            <p:nvPr/>
          </p:nvSpPr>
          <p:spPr bwMode="auto">
            <a:xfrm>
              <a:off x="6629400" y="6096000"/>
              <a:ext cx="152400" cy="76200"/>
            </a:xfrm>
            <a:prstGeom prst="line">
              <a:avLst/>
            </a:prstGeom>
            <a:noFill/>
            <a:ln w="9525">
              <a:solidFill>
                <a:schemeClr val="tx1"/>
              </a:solidFill>
              <a:round/>
              <a:headEnd/>
              <a:tailEnd type="triangle" w="med" len="med"/>
            </a:ln>
          </p:spPr>
          <p:txBody>
            <a:bodyPr wrap="none">
              <a:spAutoFit/>
            </a:bodyPr>
            <a:lstStyle/>
            <a:p>
              <a:endParaRPr lang="en-US"/>
            </a:p>
          </p:txBody>
        </p:sp>
        <p:sp>
          <p:nvSpPr>
            <p:cNvPr id="17450" name="Rectangle 133"/>
            <p:cNvSpPr>
              <a:spLocks noChangeArrowheads="1"/>
            </p:cNvSpPr>
            <p:nvPr/>
          </p:nvSpPr>
          <p:spPr bwMode="auto">
            <a:xfrm>
              <a:off x="6019800" y="4724400"/>
              <a:ext cx="609600" cy="369332"/>
            </a:xfrm>
            <a:prstGeom prst="rect">
              <a:avLst/>
            </a:prstGeom>
            <a:noFill/>
            <a:ln w="9525">
              <a:noFill/>
              <a:miter lim="800000"/>
              <a:headEnd/>
              <a:tailEnd/>
            </a:ln>
          </p:spPr>
          <p:txBody>
            <a:bodyPr>
              <a:spAutoFit/>
            </a:bodyPr>
            <a:lstStyle/>
            <a:p>
              <a:r>
                <a:rPr lang="it-IT" i="1"/>
                <a:t>D</a:t>
              </a:r>
              <a:r>
                <a:rPr lang="it-IT" i="1" baseline="-25000"/>
                <a:t>c</a:t>
              </a:r>
            </a:p>
          </p:txBody>
        </p:sp>
        <p:sp>
          <p:nvSpPr>
            <p:cNvPr id="17451" name="Line 135"/>
            <p:cNvSpPr>
              <a:spLocks noChangeShapeType="1"/>
            </p:cNvSpPr>
            <p:nvPr/>
          </p:nvSpPr>
          <p:spPr bwMode="auto">
            <a:xfrm flipH="1">
              <a:off x="5334000" y="5029200"/>
              <a:ext cx="762000" cy="1447800"/>
            </a:xfrm>
            <a:prstGeom prst="line">
              <a:avLst/>
            </a:prstGeom>
            <a:noFill/>
            <a:ln w="9525">
              <a:solidFill>
                <a:schemeClr val="tx1"/>
              </a:solidFill>
              <a:round/>
              <a:headEnd/>
              <a:tailEnd type="triangle" w="med" len="med"/>
            </a:ln>
          </p:spPr>
          <p:txBody>
            <a:bodyPr wrap="none">
              <a:spAutoFit/>
            </a:bodyPr>
            <a:lstStyle/>
            <a:p>
              <a:endParaRPr lang="en-US"/>
            </a:p>
          </p:txBody>
        </p:sp>
      </p:grpSp>
      <p:sp>
        <p:nvSpPr>
          <p:cNvPr id="17420" name="Rectangle 4"/>
          <p:cNvSpPr>
            <a:spLocks noChangeArrowheads="1"/>
          </p:cNvSpPr>
          <p:nvPr/>
        </p:nvSpPr>
        <p:spPr bwMode="auto">
          <a:xfrm>
            <a:off x="457200" y="115888"/>
            <a:ext cx="8229600" cy="561975"/>
          </a:xfrm>
          <a:prstGeom prst="rect">
            <a:avLst/>
          </a:prstGeom>
          <a:noFill/>
          <a:ln w="9525">
            <a:noFill/>
            <a:miter lim="800000"/>
            <a:headEnd/>
            <a:tailEnd/>
          </a:ln>
        </p:spPr>
        <p:txBody>
          <a:bodyPr anchor="ctr"/>
          <a:lstStyle/>
          <a:p>
            <a:pPr algn="ctr"/>
            <a:r>
              <a:rPr lang="it-IT" sz="3200" b="1" u="sng">
                <a:solidFill>
                  <a:srgbClr val="FF3300"/>
                </a:solidFill>
                <a:latin typeface="Times New Roman" pitchFamily="18" charset="0"/>
              </a:rPr>
              <a:t>Misura della dose assorbita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numero diapositiva 3"/>
          <p:cNvSpPr>
            <a:spLocks noGrp="1"/>
          </p:cNvSpPr>
          <p:nvPr>
            <p:ph type="sldNum" sz="quarter" idx="12"/>
          </p:nvPr>
        </p:nvSpPr>
        <p:spPr>
          <a:noFill/>
        </p:spPr>
        <p:txBody>
          <a:bodyPr/>
          <a:lstStyle/>
          <a:p>
            <a:fld id="{AA0E1608-CB00-4D38-BC0C-0DD1944902E9}" type="slidenum">
              <a:rPr lang="it-IT" smtClean="0"/>
              <a:pPr/>
              <a:t>10</a:t>
            </a:fld>
            <a:endParaRPr lang="it-IT" smtClean="0"/>
          </a:p>
        </p:txBody>
      </p:sp>
      <p:sp>
        <p:nvSpPr>
          <p:cNvPr id="21507" name="Text Box 4"/>
          <p:cNvSpPr txBox="1">
            <a:spLocks noChangeArrowheads="1"/>
          </p:cNvSpPr>
          <p:nvPr/>
        </p:nvSpPr>
        <p:spPr bwMode="auto">
          <a:xfrm>
            <a:off x="2411413" y="260350"/>
            <a:ext cx="5732462" cy="584200"/>
          </a:xfrm>
          <a:prstGeom prst="rect">
            <a:avLst/>
          </a:prstGeom>
          <a:solidFill>
            <a:schemeClr val="accent1"/>
          </a:solidFill>
          <a:ln w="9525">
            <a:noFill/>
            <a:miter lim="800000"/>
            <a:headEnd/>
            <a:tailEnd/>
          </a:ln>
        </p:spPr>
        <p:txBody>
          <a:bodyPr>
            <a:spAutoFit/>
          </a:bodyPr>
          <a:lstStyle/>
          <a:p>
            <a:pPr>
              <a:spcBef>
                <a:spcPct val="50000"/>
              </a:spcBef>
            </a:pPr>
            <a:r>
              <a:rPr lang="it-IT" sz="3200" b="1">
                <a:solidFill>
                  <a:srgbClr val="FF3300"/>
                </a:solidFill>
                <a:latin typeface="Times New Roman" pitchFamily="18" charset="0"/>
                <a:cs typeface="Times New Roman" pitchFamily="18" charset="0"/>
              </a:rPr>
              <a:t>Misura della dose assorbita</a:t>
            </a:r>
          </a:p>
        </p:txBody>
      </p:sp>
      <p:graphicFrame>
        <p:nvGraphicFramePr>
          <p:cNvPr id="8241" name="Group 49"/>
          <p:cNvGraphicFramePr>
            <a:graphicFrameLocks noGrp="1"/>
          </p:cNvGraphicFramePr>
          <p:nvPr/>
        </p:nvGraphicFramePr>
        <p:xfrm>
          <a:off x="539750" y="3644900"/>
          <a:ext cx="7104083" cy="2222691"/>
        </p:xfrm>
        <a:graphic>
          <a:graphicData uri="http://schemas.openxmlformats.org/drawingml/2006/table">
            <a:tbl>
              <a:tblPr/>
              <a:tblGrid>
                <a:gridCol w="1776021"/>
                <a:gridCol w="1748271"/>
                <a:gridCol w="1803770"/>
                <a:gridCol w="1776021"/>
              </a:tblGrid>
              <a:tr h="471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dirty="0" smtClean="0">
                          <a:ln>
                            <a:noFill/>
                          </a:ln>
                          <a:solidFill>
                            <a:srgbClr val="FF3300"/>
                          </a:solidFill>
                          <a:effectLst/>
                          <a:latin typeface="Albertus MT" pitchFamily="18" charset="0"/>
                        </a:rPr>
                        <a:t>Metodo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dirty="0" smtClean="0">
                          <a:ln>
                            <a:noFill/>
                          </a:ln>
                          <a:solidFill>
                            <a:srgbClr val="FF3300"/>
                          </a:solidFill>
                          <a:effectLst/>
                          <a:latin typeface="Albertus MT" pitchFamily="18" charset="0"/>
                        </a:rPr>
                        <a:t>Rivelatore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dirty="0" smtClean="0">
                          <a:ln>
                            <a:noFill/>
                          </a:ln>
                          <a:solidFill>
                            <a:srgbClr val="FF3300"/>
                          </a:solidFill>
                          <a:effectLst/>
                          <a:latin typeface="Albertus MT" pitchFamily="18" charset="0"/>
                        </a:rPr>
                        <a:t>Intervallo di misura (</a:t>
                      </a:r>
                      <a:r>
                        <a:rPr kumimoji="0" lang="it-IT" sz="1600" b="1" i="0" u="none" strike="noStrike" cap="none" normalizeH="0" baseline="0" dirty="0" err="1" smtClean="0">
                          <a:ln>
                            <a:noFill/>
                          </a:ln>
                          <a:solidFill>
                            <a:srgbClr val="FF3300"/>
                          </a:solidFill>
                          <a:effectLst/>
                          <a:latin typeface="Albertus MT" pitchFamily="18" charset="0"/>
                        </a:rPr>
                        <a:t>Gy</a:t>
                      </a:r>
                      <a:r>
                        <a:rPr kumimoji="0" lang="it-IT" sz="1600" b="1" i="0" u="none" strike="noStrike" cap="none" normalizeH="0" baseline="0" dirty="0" smtClean="0">
                          <a:ln>
                            <a:noFill/>
                          </a:ln>
                          <a:solidFill>
                            <a:srgbClr val="FF3300"/>
                          </a:solidFill>
                          <a:effectLst/>
                          <a:latin typeface="Albertus MT"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dirty="0" smtClean="0">
                          <a:ln>
                            <a:noFill/>
                          </a:ln>
                          <a:solidFill>
                            <a:srgbClr val="FF3300"/>
                          </a:solidFill>
                          <a:effectLst/>
                          <a:latin typeface="Albertus MT" pitchFamily="18" charset="0"/>
                        </a:rPr>
                        <a:t>Intervallo di misura (</a:t>
                      </a:r>
                      <a:r>
                        <a:rPr kumimoji="0" lang="it-IT" sz="1600" b="1" i="0" u="none" strike="noStrike" cap="none" normalizeH="0" baseline="0" dirty="0" err="1" smtClean="0">
                          <a:ln>
                            <a:noFill/>
                          </a:ln>
                          <a:solidFill>
                            <a:srgbClr val="FF3300"/>
                          </a:solidFill>
                          <a:effectLst/>
                          <a:latin typeface="Albertus MT" pitchFamily="18" charset="0"/>
                        </a:rPr>
                        <a:t>Gy</a:t>
                      </a:r>
                      <a:r>
                        <a:rPr kumimoji="0" lang="it-IT" sz="1600" b="1" i="0" u="none" strike="noStrike" cap="none" normalizeH="0" baseline="0" dirty="0" smtClean="0">
                          <a:ln>
                            <a:noFill/>
                          </a:ln>
                          <a:solidFill>
                            <a:srgbClr val="FF3300"/>
                          </a:solidFill>
                          <a:effectLst/>
                          <a:latin typeface="Albertus MT" pitchFamily="18" charset="0"/>
                        </a:rPr>
                        <a:t> s</a:t>
                      </a:r>
                      <a:r>
                        <a:rPr kumimoji="0" lang="it-IT" sz="1600" b="1" i="0" u="none" strike="noStrike" cap="none" normalizeH="0" baseline="30000" dirty="0" smtClean="0">
                          <a:ln>
                            <a:noFill/>
                          </a:ln>
                          <a:solidFill>
                            <a:srgbClr val="FF3300"/>
                          </a:solidFill>
                          <a:effectLst/>
                          <a:latin typeface="Albertus MT" pitchFamily="18" charset="0"/>
                        </a:rPr>
                        <a:t>-1</a:t>
                      </a:r>
                      <a:r>
                        <a:rPr kumimoji="0" lang="it-IT" sz="1600" b="1" i="0" u="none" strike="noStrike" cap="none" normalizeH="0" baseline="0" dirty="0" smtClean="0">
                          <a:ln>
                            <a:noFill/>
                          </a:ln>
                          <a:solidFill>
                            <a:srgbClr val="FF3300"/>
                          </a:solidFill>
                          <a:effectLst/>
                          <a:latin typeface="Albertus MT" pitchFamily="18"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36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sng" strike="noStrike" cap="none" normalizeH="0" baseline="0" dirty="0" smtClean="0">
                          <a:ln>
                            <a:noFill/>
                          </a:ln>
                          <a:solidFill>
                            <a:schemeClr val="tx1"/>
                          </a:solidFill>
                          <a:effectLst/>
                          <a:latin typeface="Albertus MT" pitchFamily="18" charset="0"/>
                        </a:rPr>
                        <a:t>Calorimetrico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lbertus MT" pitchFamily="18" charset="0"/>
                        </a:rPr>
                        <a:t>Calorimetro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lbertus MT" pitchFamily="18" charset="0"/>
                        </a:rPr>
                        <a:t>&gt;1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lbertus MT" pitchFamily="18" charset="0"/>
                        </a:rPr>
                        <a:t>&gt;10</a:t>
                      </a:r>
                      <a:r>
                        <a:rPr kumimoji="0" lang="it-IT" sz="1600" b="0" i="0" u="none" strike="noStrike" cap="none" normalizeH="0" baseline="30000" smtClean="0">
                          <a:ln>
                            <a:noFill/>
                          </a:ln>
                          <a:solidFill>
                            <a:schemeClr val="tx1"/>
                          </a:solidFill>
                          <a:effectLst/>
                          <a:latin typeface="Albertus MT" pitchFamily="18" charset="0"/>
                        </a:rPr>
                        <a:t>-2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sng" strike="noStrike" cap="none" normalizeH="0" baseline="0" dirty="0" err="1" smtClean="0">
                          <a:ln>
                            <a:noFill/>
                          </a:ln>
                          <a:solidFill>
                            <a:schemeClr val="tx1"/>
                          </a:solidFill>
                          <a:effectLst/>
                          <a:latin typeface="Albertus MT" pitchFamily="18" charset="0"/>
                        </a:rPr>
                        <a:t>Ionometrico</a:t>
                      </a:r>
                      <a:endParaRPr kumimoji="0" lang="it-IT" sz="1600" b="1" i="0" u="sng" strike="noStrike" cap="none" normalizeH="0" baseline="0" dirty="0" smtClean="0">
                        <a:ln>
                          <a:noFill/>
                        </a:ln>
                        <a:solidFill>
                          <a:schemeClr val="tx1"/>
                        </a:solidFill>
                        <a:effectLst/>
                        <a:latin typeface="Albertus MT"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lbertus MT" pitchFamily="18" charset="0"/>
                        </a:rPr>
                        <a:t>Camera a ionizzazione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lbertus MT" pitchFamily="18" charset="0"/>
                        </a:rPr>
                        <a:t>&gt; 10</a:t>
                      </a:r>
                      <a:r>
                        <a:rPr kumimoji="0" lang="it-IT" sz="1600" b="0" i="0" u="none" strike="noStrike" cap="none" normalizeH="0" baseline="30000" smtClean="0">
                          <a:ln>
                            <a:noFill/>
                          </a:ln>
                          <a:solidFill>
                            <a:schemeClr val="tx1"/>
                          </a:solidFill>
                          <a:effectLst/>
                          <a:latin typeface="Albertus MT" pitchFamily="18"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lbertus MT" pitchFamily="18" charset="0"/>
                        </a:rPr>
                        <a:t>10</a:t>
                      </a:r>
                      <a:r>
                        <a:rPr kumimoji="0" lang="it-IT" sz="1600" b="0" i="0" u="none" strike="noStrike" cap="none" normalizeH="0" baseline="30000" smtClean="0">
                          <a:ln>
                            <a:noFill/>
                          </a:ln>
                          <a:solidFill>
                            <a:schemeClr val="tx1"/>
                          </a:solidFill>
                          <a:effectLst/>
                          <a:latin typeface="Albertus MT" pitchFamily="18" charset="0"/>
                        </a:rPr>
                        <a:t>-12 </a:t>
                      </a:r>
                      <a:r>
                        <a:rPr kumimoji="0" lang="it-IT" sz="1600" b="0" i="0" u="none" strike="noStrike" cap="none" normalizeH="0" baseline="0" smtClean="0">
                          <a:ln>
                            <a:noFill/>
                          </a:ln>
                          <a:solidFill>
                            <a:schemeClr val="tx1"/>
                          </a:solidFill>
                          <a:effectLst/>
                          <a:latin typeface="Albertus MT" pitchFamily="18" charset="0"/>
                        </a:rPr>
                        <a:t>- 10</a:t>
                      </a:r>
                      <a:r>
                        <a:rPr kumimoji="0" lang="it-IT" sz="1600" b="0" i="0" u="none" strike="noStrike" cap="none" normalizeH="0" baseline="30000" smtClean="0">
                          <a:ln>
                            <a:noFill/>
                          </a:ln>
                          <a:solidFill>
                            <a:schemeClr val="tx1"/>
                          </a:solidFill>
                          <a:effectLst/>
                          <a:latin typeface="Albertus MT" pitchFamily="18" charset="0"/>
                        </a:rPr>
                        <a:t>5</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600" b="0" i="0" u="none" strike="noStrike" cap="none" normalizeH="0" baseline="0" smtClean="0">
                        <a:ln>
                          <a:noFill/>
                        </a:ln>
                        <a:solidFill>
                          <a:schemeClr val="tx1"/>
                        </a:solidFill>
                        <a:effectLst/>
                        <a:latin typeface="Albertus MT"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smtClean="0">
                          <a:ln>
                            <a:noFill/>
                          </a:ln>
                          <a:solidFill>
                            <a:schemeClr val="tx1"/>
                          </a:solidFill>
                          <a:effectLst/>
                          <a:latin typeface="Albertus MT" pitchFamily="18" charset="0"/>
                        </a:rPr>
                        <a:t>Chimico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lbertus MT" pitchFamily="18" charset="0"/>
                        </a:rPr>
                        <a:t>Dosimetro di Fricke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lbertus MT" pitchFamily="18" charset="0"/>
                        </a:rPr>
                        <a:t>50</a:t>
                      </a:r>
                      <a:r>
                        <a:rPr kumimoji="0" lang="it-IT" sz="1600" b="0" i="0" u="none" strike="noStrike" cap="none" normalizeH="0" baseline="30000" smtClean="0">
                          <a:ln>
                            <a:noFill/>
                          </a:ln>
                          <a:solidFill>
                            <a:schemeClr val="tx1"/>
                          </a:solidFill>
                          <a:effectLst/>
                          <a:latin typeface="Albertus MT" pitchFamily="18" charset="0"/>
                        </a:rPr>
                        <a:t> </a:t>
                      </a:r>
                      <a:r>
                        <a:rPr kumimoji="0" lang="it-IT" sz="1600" b="0" i="0" u="none" strike="noStrike" cap="none" normalizeH="0" baseline="0" smtClean="0">
                          <a:ln>
                            <a:noFill/>
                          </a:ln>
                          <a:solidFill>
                            <a:schemeClr val="tx1"/>
                          </a:solidFill>
                          <a:effectLst/>
                          <a:latin typeface="Albertus MT" pitchFamily="18" charset="0"/>
                        </a:rPr>
                        <a:t>- 10</a:t>
                      </a:r>
                      <a:r>
                        <a:rPr kumimoji="0" lang="it-IT" sz="1600" b="0" i="0" u="none" strike="noStrike" cap="none" normalizeH="0" baseline="30000" smtClean="0">
                          <a:ln>
                            <a:noFill/>
                          </a:ln>
                          <a:solidFill>
                            <a:schemeClr val="tx1"/>
                          </a:solidFill>
                          <a:effectLst/>
                          <a:latin typeface="Albertus MT"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smtClean="0">
                          <a:ln>
                            <a:noFill/>
                          </a:ln>
                          <a:solidFill>
                            <a:schemeClr val="tx1"/>
                          </a:solidFill>
                          <a:effectLst/>
                          <a:latin typeface="Albertus MT" pitchFamily="18" charset="0"/>
                        </a:rPr>
                        <a:t>10</a:t>
                      </a:r>
                      <a:r>
                        <a:rPr kumimoji="0" lang="it-IT" sz="1600" b="0" i="0" u="none" strike="noStrike" cap="none" normalizeH="0" baseline="30000" dirty="0" smtClean="0">
                          <a:ln>
                            <a:noFill/>
                          </a:ln>
                          <a:solidFill>
                            <a:schemeClr val="tx1"/>
                          </a:solidFill>
                          <a:effectLst/>
                          <a:latin typeface="Albertus MT" pitchFamily="18" charset="0"/>
                        </a:rPr>
                        <a:t>-5 </a:t>
                      </a:r>
                      <a:r>
                        <a:rPr kumimoji="0" lang="it-IT" sz="1600" b="0" i="0" u="none" strike="noStrike" cap="none" normalizeH="0" baseline="0" dirty="0" smtClean="0">
                          <a:ln>
                            <a:noFill/>
                          </a:ln>
                          <a:solidFill>
                            <a:schemeClr val="tx1"/>
                          </a:solidFill>
                          <a:effectLst/>
                          <a:latin typeface="Albertus MT" pitchFamily="18" charset="0"/>
                        </a:rPr>
                        <a:t>– 10</a:t>
                      </a:r>
                      <a:r>
                        <a:rPr kumimoji="0" lang="it-IT" sz="1600" b="0" i="0" u="none" strike="noStrike" cap="none" normalizeH="0" baseline="30000" dirty="0" smtClean="0">
                          <a:ln>
                            <a:noFill/>
                          </a:ln>
                          <a:solidFill>
                            <a:schemeClr val="tx1"/>
                          </a:solidFill>
                          <a:effectLst/>
                          <a:latin typeface="Albertus MT" pitchFamily="18" charset="0"/>
                        </a:rPr>
                        <a:t>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35" name="Text Box 50"/>
          <p:cNvSpPr txBox="1">
            <a:spLocks noChangeArrowheads="1"/>
          </p:cNvSpPr>
          <p:nvPr/>
        </p:nvSpPr>
        <p:spPr bwMode="auto">
          <a:xfrm>
            <a:off x="611188" y="1125538"/>
            <a:ext cx="3959225" cy="369887"/>
          </a:xfrm>
          <a:prstGeom prst="rect">
            <a:avLst/>
          </a:prstGeom>
          <a:noFill/>
          <a:ln w="9525">
            <a:noFill/>
            <a:miter lim="800000"/>
            <a:headEnd/>
            <a:tailEnd/>
          </a:ln>
        </p:spPr>
        <p:txBody>
          <a:bodyPr>
            <a:spAutoFit/>
          </a:bodyPr>
          <a:lstStyle/>
          <a:p>
            <a:pPr algn="just">
              <a:spcBef>
                <a:spcPct val="50000"/>
              </a:spcBef>
            </a:pPr>
            <a:r>
              <a:rPr lang="it-IT" b="1">
                <a:latin typeface="Times New Roman" pitchFamily="18" charset="0"/>
                <a:cs typeface="Times New Roman" pitchFamily="18" charset="0"/>
              </a:rPr>
              <a:t>Metodi Assoluti </a:t>
            </a:r>
          </a:p>
        </p:txBody>
      </p:sp>
      <p:sp>
        <p:nvSpPr>
          <p:cNvPr id="21536" name="AutoShape 51"/>
          <p:cNvSpPr>
            <a:spLocks noChangeArrowheads="1"/>
          </p:cNvSpPr>
          <p:nvPr/>
        </p:nvSpPr>
        <p:spPr bwMode="auto">
          <a:xfrm>
            <a:off x="2339975" y="1196975"/>
            <a:ext cx="576263" cy="215900"/>
          </a:xfrm>
          <a:prstGeom prst="rightArrow">
            <a:avLst>
              <a:gd name="adj1" fmla="val 50000"/>
              <a:gd name="adj2" fmla="val 66728"/>
            </a:avLst>
          </a:prstGeom>
          <a:solidFill>
            <a:schemeClr val="accent1"/>
          </a:solidFill>
          <a:ln w="9525">
            <a:solidFill>
              <a:schemeClr val="tx1"/>
            </a:solidFill>
            <a:miter lim="800000"/>
            <a:headEnd/>
            <a:tailEnd/>
          </a:ln>
        </p:spPr>
        <p:txBody>
          <a:bodyPr wrap="none" anchor="ctr"/>
          <a:lstStyle/>
          <a:p>
            <a:endParaRPr lang="en-US"/>
          </a:p>
        </p:txBody>
      </p:sp>
      <p:sp>
        <p:nvSpPr>
          <p:cNvPr id="21537" name="Text Box 52"/>
          <p:cNvSpPr txBox="1">
            <a:spLocks noChangeArrowheads="1"/>
          </p:cNvSpPr>
          <p:nvPr/>
        </p:nvSpPr>
        <p:spPr bwMode="auto">
          <a:xfrm>
            <a:off x="3276600" y="1052513"/>
            <a:ext cx="5543550" cy="923925"/>
          </a:xfrm>
          <a:prstGeom prst="rect">
            <a:avLst/>
          </a:prstGeom>
          <a:noFill/>
          <a:ln w="9525">
            <a:noFill/>
            <a:miter lim="800000"/>
            <a:headEnd/>
            <a:tailEnd/>
          </a:ln>
        </p:spPr>
        <p:txBody>
          <a:bodyPr>
            <a:spAutoFit/>
          </a:bodyPr>
          <a:lstStyle/>
          <a:p>
            <a:pPr algn="just">
              <a:spcBef>
                <a:spcPct val="50000"/>
              </a:spcBef>
            </a:pPr>
            <a:r>
              <a:rPr lang="it-IT">
                <a:latin typeface="Times New Roman" pitchFamily="18" charset="0"/>
                <a:cs typeface="Times New Roman" pitchFamily="18" charset="0"/>
              </a:rPr>
              <a:t>Determinazione della dose direttamente dalla misura della variazione di un qualsiasi parametro fisico o chimico in funzione dell’energia assorbita  nell’unità di massa</a:t>
            </a:r>
          </a:p>
        </p:txBody>
      </p:sp>
      <p:sp>
        <p:nvSpPr>
          <p:cNvPr id="21538" name="Text Box 53"/>
          <p:cNvSpPr txBox="1">
            <a:spLocks noChangeArrowheads="1"/>
          </p:cNvSpPr>
          <p:nvPr/>
        </p:nvSpPr>
        <p:spPr bwMode="auto">
          <a:xfrm>
            <a:off x="684213" y="2060575"/>
            <a:ext cx="3959225" cy="369888"/>
          </a:xfrm>
          <a:prstGeom prst="rect">
            <a:avLst/>
          </a:prstGeom>
          <a:noFill/>
          <a:ln w="9525">
            <a:noFill/>
            <a:miter lim="800000"/>
            <a:headEnd/>
            <a:tailEnd/>
          </a:ln>
        </p:spPr>
        <p:txBody>
          <a:bodyPr>
            <a:spAutoFit/>
          </a:bodyPr>
          <a:lstStyle/>
          <a:p>
            <a:pPr algn="just">
              <a:spcBef>
                <a:spcPct val="50000"/>
              </a:spcBef>
            </a:pPr>
            <a:r>
              <a:rPr lang="it-IT" b="1">
                <a:latin typeface="Times New Roman" pitchFamily="18" charset="0"/>
                <a:cs typeface="Times New Roman" pitchFamily="18" charset="0"/>
              </a:rPr>
              <a:t>Metodi relativi  </a:t>
            </a:r>
          </a:p>
        </p:txBody>
      </p:sp>
      <p:sp>
        <p:nvSpPr>
          <p:cNvPr id="21539" name="AutoShape 54"/>
          <p:cNvSpPr>
            <a:spLocks noChangeArrowheads="1"/>
          </p:cNvSpPr>
          <p:nvPr/>
        </p:nvSpPr>
        <p:spPr bwMode="auto">
          <a:xfrm>
            <a:off x="2339975" y="2133600"/>
            <a:ext cx="576263" cy="215900"/>
          </a:xfrm>
          <a:prstGeom prst="rightArrow">
            <a:avLst>
              <a:gd name="adj1" fmla="val 50000"/>
              <a:gd name="adj2" fmla="val 66728"/>
            </a:avLst>
          </a:prstGeom>
          <a:solidFill>
            <a:schemeClr val="accent1"/>
          </a:solidFill>
          <a:ln w="9525">
            <a:solidFill>
              <a:schemeClr val="tx1"/>
            </a:solidFill>
            <a:miter lim="800000"/>
            <a:headEnd/>
            <a:tailEnd/>
          </a:ln>
        </p:spPr>
        <p:txBody>
          <a:bodyPr wrap="none" anchor="ctr"/>
          <a:lstStyle/>
          <a:p>
            <a:endParaRPr lang="en-US"/>
          </a:p>
        </p:txBody>
      </p:sp>
      <p:sp>
        <p:nvSpPr>
          <p:cNvPr id="21540" name="Text Box 55"/>
          <p:cNvSpPr txBox="1">
            <a:spLocks noChangeArrowheads="1"/>
          </p:cNvSpPr>
          <p:nvPr/>
        </p:nvSpPr>
        <p:spPr bwMode="auto">
          <a:xfrm>
            <a:off x="3348038" y="2060575"/>
            <a:ext cx="5543550" cy="369888"/>
          </a:xfrm>
          <a:prstGeom prst="rect">
            <a:avLst/>
          </a:prstGeom>
          <a:noFill/>
          <a:ln w="9525">
            <a:noFill/>
            <a:miter lim="800000"/>
            <a:headEnd/>
            <a:tailEnd/>
          </a:ln>
        </p:spPr>
        <p:txBody>
          <a:bodyPr>
            <a:spAutoFit/>
          </a:bodyPr>
          <a:lstStyle/>
          <a:p>
            <a:pPr algn="just">
              <a:spcBef>
                <a:spcPct val="50000"/>
              </a:spcBef>
            </a:pPr>
            <a:r>
              <a:rPr lang="it-IT">
                <a:latin typeface="Times New Roman" pitchFamily="18" charset="0"/>
                <a:cs typeface="Times New Roman" pitchFamily="18" charset="0"/>
              </a:rPr>
              <a:t>Richiedono una calibrazione con uno strumento assoluto</a:t>
            </a:r>
          </a:p>
        </p:txBody>
      </p:sp>
      <p:sp>
        <p:nvSpPr>
          <p:cNvPr id="21541" name="Text Box 56"/>
          <p:cNvSpPr txBox="1">
            <a:spLocks noChangeArrowheads="1"/>
          </p:cNvSpPr>
          <p:nvPr/>
        </p:nvSpPr>
        <p:spPr bwMode="auto">
          <a:xfrm>
            <a:off x="500063" y="3000375"/>
            <a:ext cx="8032750" cy="400050"/>
          </a:xfrm>
          <a:prstGeom prst="rect">
            <a:avLst/>
          </a:prstGeom>
          <a:noFill/>
          <a:ln w="9525">
            <a:noFill/>
            <a:miter lim="800000"/>
            <a:headEnd/>
            <a:tailEnd/>
          </a:ln>
        </p:spPr>
        <p:txBody>
          <a:bodyPr>
            <a:spAutoFit/>
          </a:bodyPr>
          <a:lstStyle/>
          <a:p>
            <a:pPr>
              <a:spcBef>
                <a:spcPct val="50000"/>
              </a:spcBef>
            </a:pPr>
            <a:r>
              <a:rPr lang="it-IT" sz="2000">
                <a:latin typeface="Times New Roman" pitchFamily="18" charset="0"/>
                <a:cs typeface="Times New Roman" pitchFamily="18" charset="0"/>
              </a:rPr>
              <a:t>Principali caratteristiche dei </a:t>
            </a:r>
            <a:r>
              <a:rPr lang="it-IT" sz="2000" b="1">
                <a:solidFill>
                  <a:srgbClr val="FF0000"/>
                </a:solidFill>
                <a:latin typeface="Times New Roman" pitchFamily="18" charset="0"/>
                <a:cs typeface="Times New Roman" pitchFamily="18" charset="0"/>
              </a:rPr>
              <a:t>metodi assoluti</a:t>
            </a:r>
            <a:r>
              <a:rPr lang="it-IT" sz="2000">
                <a:solidFill>
                  <a:srgbClr val="FF0000"/>
                </a:solidFill>
                <a:latin typeface="Times New Roman" pitchFamily="18" charset="0"/>
                <a:cs typeface="Times New Roman" pitchFamily="18" charset="0"/>
              </a:rPr>
              <a:t> </a:t>
            </a:r>
            <a:r>
              <a:rPr lang="it-IT" sz="2000">
                <a:latin typeface="Times New Roman" pitchFamily="18" charset="0"/>
                <a:cs typeface="Times New Roman" pitchFamily="18" charset="0"/>
              </a:rPr>
              <a:t>di misura della dose assorbita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numero diapositiva 3"/>
          <p:cNvSpPr>
            <a:spLocks noGrp="1"/>
          </p:cNvSpPr>
          <p:nvPr>
            <p:ph type="sldNum" sz="quarter" idx="12"/>
          </p:nvPr>
        </p:nvSpPr>
        <p:spPr>
          <a:noFill/>
        </p:spPr>
        <p:txBody>
          <a:bodyPr/>
          <a:lstStyle/>
          <a:p>
            <a:fld id="{3F49F3C8-64B6-450B-BB73-DA6BB886C4B5}" type="slidenum">
              <a:rPr lang="it-IT" smtClean="0"/>
              <a:pPr/>
              <a:t>11</a:t>
            </a:fld>
            <a:endParaRPr lang="it-IT" smtClean="0"/>
          </a:p>
        </p:txBody>
      </p:sp>
      <p:graphicFrame>
        <p:nvGraphicFramePr>
          <p:cNvPr id="9329" name="Group 113"/>
          <p:cNvGraphicFramePr>
            <a:graphicFrameLocks noGrp="1"/>
          </p:cNvGraphicFramePr>
          <p:nvPr/>
        </p:nvGraphicFramePr>
        <p:xfrm>
          <a:off x="285750" y="782638"/>
          <a:ext cx="8424863" cy="5760720"/>
        </p:xfrm>
        <a:graphic>
          <a:graphicData uri="http://schemas.openxmlformats.org/drawingml/2006/table">
            <a:tbl>
              <a:tblPr/>
              <a:tblGrid>
                <a:gridCol w="2500330"/>
                <a:gridCol w="1785950"/>
                <a:gridCol w="2286016"/>
                <a:gridCol w="1852567"/>
              </a:tblGrid>
              <a:tr h="471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dirty="0" smtClean="0">
                          <a:ln>
                            <a:noFill/>
                          </a:ln>
                          <a:solidFill>
                            <a:srgbClr val="FF3300"/>
                          </a:solidFill>
                          <a:effectLst/>
                          <a:latin typeface="Albertus MT" pitchFamily="18" charset="0"/>
                        </a:rPr>
                        <a:t>Metodo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dirty="0" smtClean="0">
                          <a:ln>
                            <a:noFill/>
                          </a:ln>
                          <a:solidFill>
                            <a:srgbClr val="FF3300"/>
                          </a:solidFill>
                          <a:effectLst/>
                          <a:latin typeface="Albertus MT" pitchFamily="18" charset="0"/>
                        </a:rPr>
                        <a:t>Rivelatore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dirty="0" smtClean="0">
                          <a:ln>
                            <a:noFill/>
                          </a:ln>
                          <a:solidFill>
                            <a:srgbClr val="FF3300"/>
                          </a:solidFill>
                          <a:effectLst/>
                          <a:latin typeface="Albertus MT" pitchFamily="18" charset="0"/>
                        </a:rPr>
                        <a:t>Effetto indotto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dirty="0" smtClean="0">
                          <a:ln>
                            <a:noFill/>
                          </a:ln>
                          <a:solidFill>
                            <a:srgbClr val="FF3300"/>
                          </a:solidFill>
                          <a:effectLst/>
                          <a:latin typeface="Albertus MT" pitchFamily="18" charset="0"/>
                        </a:rPr>
                        <a:t>Intervallo di dose (</a:t>
                      </a:r>
                      <a:r>
                        <a:rPr kumimoji="0" lang="it-IT" sz="1600" b="1" i="0" u="none" strike="noStrike" cap="none" normalizeH="0" baseline="0" dirty="0" err="1" smtClean="0">
                          <a:ln>
                            <a:noFill/>
                          </a:ln>
                          <a:solidFill>
                            <a:srgbClr val="FF3300"/>
                          </a:solidFill>
                          <a:effectLst/>
                          <a:latin typeface="Albertus MT" pitchFamily="18" charset="0"/>
                        </a:rPr>
                        <a:t>Gy</a:t>
                      </a:r>
                      <a:r>
                        <a:rPr kumimoji="0" lang="it-IT" sz="1600" b="1" i="0" u="none" strike="noStrike" cap="none" normalizeH="0" baseline="0" dirty="0" smtClean="0">
                          <a:ln>
                            <a:noFill/>
                          </a:ln>
                          <a:solidFill>
                            <a:srgbClr val="FF3300"/>
                          </a:solidFill>
                          <a:effectLst/>
                          <a:latin typeface="Albertus MT" pitchFamily="18"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36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sng" strike="noStrike" cap="none" normalizeH="0" baseline="0" dirty="0" smtClean="0">
                          <a:ln>
                            <a:noFill/>
                          </a:ln>
                          <a:solidFill>
                            <a:schemeClr val="tx1"/>
                          </a:solidFill>
                          <a:effectLst/>
                          <a:latin typeface="Albertus MT" pitchFamily="18" charset="0"/>
                        </a:rPr>
                        <a:t>Fotografico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lbertus MT" pitchFamily="18" charset="0"/>
                        </a:rPr>
                        <a:t>Pellicola fotografica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lbertus MT" pitchFamily="18" charset="0"/>
                        </a:rPr>
                        <a:t>Annerimento (cambiamento di densità ottica)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lbertus MT" pitchFamily="18" charset="0"/>
                        </a:rPr>
                        <a:t>10</a:t>
                      </a:r>
                      <a:r>
                        <a:rPr kumimoji="0" lang="it-IT" sz="1600" b="0" i="0" u="none" strike="noStrike" cap="none" normalizeH="0" baseline="30000" smtClean="0">
                          <a:ln>
                            <a:noFill/>
                          </a:ln>
                          <a:solidFill>
                            <a:schemeClr val="tx1"/>
                          </a:solidFill>
                          <a:effectLst/>
                          <a:latin typeface="Albertus MT" pitchFamily="18" charset="0"/>
                        </a:rPr>
                        <a:t>-4 </a:t>
                      </a:r>
                      <a:r>
                        <a:rPr kumimoji="0" lang="it-IT" sz="1600" b="0" i="0" u="none" strike="noStrike" cap="none" normalizeH="0" baseline="0" smtClean="0">
                          <a:ln>
                            <a:noFill/>
                          </a:ln>
                          <a:solidFill>
                            <a:schemeClr val="tx1"/>
                          </a:solidFill>
                          <a:effectLst/>
                          <a:latin typeface="Albertus MT" pitchFamily="18" charset="0"/>
                        </a:rPr>
                        <a:t>- 10</a:t>
                      </a:r>
                      <a:r>
                        <a:rPr kumimoji="0" lang="it-IT" sz="1600" b="0" i="0" u="none" strike="noStrike" cap="none" normalizeH="0" baseline="30000" smtClean="0">
                          <a:ln>
                            <a:noFill/>
                          </a:ln>
                          <a:solidFill>
                            <a:schemeClr val="tx1"/>
                          </a:solidFill>
                          <a:effectLst/>
                          <a:latin typeface="Albertus MT" pitchFamily="18" charset="0"/>
                        </a:rPr>
                        <a:t>2</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600" b="0" i="0" u="none" strike="noStrike" cap="none" normalizeH="0" baseline="30000" smtClean="0">
                        <a:ln>
                          <a:noFill/>
                        </a:ln>
                        <a:solidFill>
                          <a:schemeClr val="tx1"/>
                        </a:solidFill>
                        <a:effectLst/>
                        <a:latin typeface="Albertus MT"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sng" strike="noStrike" cap="none" normalizeH="0" baseline="0" dirty="0" smtClean="0">
                          <a:ln>
                            <a:noFill/>
                          </a:ln>
                          <a:solidFill>
                            <a:schemeClr val="tx1"/>
                          </a:solidFill>
                          <a:effectLst/>
                          <a:latin typeface="Albertus MT" pitchFamily="18" charset="0"/>
                        </a:rPr>
                        <a:t>Scintillazione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lbertus MT" pitchFamily="18" charset="0"/>
                        </a:rPr>
                        <a:t>Scintillatori (NaI(Tl) antracene)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lbertus MT" pitchFamily="18" charset="0"/>
                        </a:rPr>
                        <a:t>Emissione di luce </a:t>
                      </a:r>
                      <a:endParaRPr kumimoji="0" lang="it-IT" sz="1600" b="0" i="0" u="none" strike="noStrike" cap="none" normalizeH="0" baseline="30000" smtClean="0">
                        <a:ln>
                          <a:noFill/>
                        </a:ln>
                        <a:solidFill>
                          <a:schemeClr val="tx1"/>
                        </a:solidFill>
                        <a:effectLst/>
                        <a:latin typeface="Albertus MT"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lbertus MT" pitchFamily="18" charset="0"/>
                        </a:rPr>
                        <a:t>&gt; 10</a:t>
                      </a:r>
                      <a:r>
                        <a:rPr kumimoji="0" lang="it-IT" sz="1600" b="0" i="0" u="none" strike="noStrike" cap="none" normalizeH="0" baseline="30000" smtClean="0">
                          <a:ln>
                            <a:noFill/>
                          </a:ln>
                          <a:solidFill>
                            <a:schemeClr val="tx1"/>
                          </a:solidFill>
                          <a:effectLst/>
                          <a:latin typeface="Albertus MT" pitchFamily="18" charset="0"/>
                        </a:rPr>
                        <a:t>-8</a:t>
                      </a:r>
                      <a:r>
                        <a:rPr kumimoji="0" lang="it-IT" sz="1600" b="0" i="0" u="none" strike="noStrike" cap="none" normalizeH="0" baseline="0" smtClean="0">
                          <a:ln>
                            <a:noFill/>
                          </a:ln>
                          <a:solidFill>
                            <a:schemeClr val="tx1"/>
                          </a:solidFill>
                          <a:effectLst/>
                          <a:latin typeface="Albertus MT" pitchFamily="18"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sng" strike="noStrike" cap="none" normalizeH="0" baseline="0" smtClean="0">
                          <a:ln>
                            <a:noFill/>
                          </a:ln>
                          <a:solidFill>
                            <a:schemeClr val="tx1"/>
                          </a:solidFill>
                          <a:effectLst/>
                          <a:latin typeface="Albertus MT" pitchFamily="18" charset="0"/>
                        </a:rPr>
                        <a:t>Termoluminescenza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lbertus MT" pitchFamily="18" charset="0"/>
                        </a:rPr>
                        <a:t>Sostanze isolanti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lbertus MT" pitchFamily="18" charset="0"/>
                        </a:rPr>
                        <a:t>Emissione di luce a seguito di riscaldamento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lbertus MT" pitchFamily="18" charset="0"/>
                        </a:rPr>
                        <a:t>&gt; 10</a:t>
                      </a:r>
                      <a:r>
                        <a:rPr kumimoji="0" lang="it-IT" sz="1600" b="0" i="0" u="none" strike="noStrike" cap="none" normalizeH="0" baseline="30000" smtClean="0">
                          <a:ln>
                            <a:noFill/>
                          </a:ln>
                          <a:solidFill>
                            <a:schemeClr val="tx1"/>
                          </a:solidFill>
                          <a:effectLst/>
                          <a:latin typeface="Albertus MT" pitchFamily="18" charset="0"/>
                        </a:rPr>
                        <a:t>-5</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600" b="0" i="0" u="none" strike="noStrike" cap="none" normalizeH="0" baseline="30000" smtClean="0">
                        <a:ln>
                          <a:noFill/>
                        </a:ln>
                        <a:solidFill>
                          <a:schemeClr val="tx1"/>
                        </a:solidFill>
                        <a:effectLst/>
                        <a:latin typeface="Albertus MT"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smtClean="0">
                          <a:ln>
                            <a:noFill/>
                          </a:ln>
                          <a:solidFill>
                            <a:schemeClr val="tx1"/>
                          </a:solidFill>
                          <a:effectLst/>
                          <a:latin typeface="Albertus MT" pitchFamily="18" charset="0"/>
                        </a:rPr>
                        <a:t>Radiofotoluminescenza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lbertus MT" pitchFamily="18" charset="0"/>
                        </a:rPr>
                        <a:t>Vetri al fosfato attivati con argento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lbertus MT" pitchFamily="18" charset="0"/>
                        </a:rPr>
                        <a:t>Emissione di luce a seguito di stimolazione con luce ultravioletta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lbertus MT" pitchFamily="18" charset="0"/>
                        </a:rPr>
                        <a:t>10</a:t>
                      </a:r>
                      <a:r>
                        <a:rPr kumimoji="0" lang="it-IT" sz="1600" b="0" i="0" u="none" strike="noStrike" cap="none" normalizeH="0" baseline="30000" smtClean="0">
                          <a:ln>
                            <a:noFill/>
                          </a:ln>
                          <a:solidFill>
                            <a:schemeClr val="tx1"/>
                          </a:solidFill>
                          <a:effectLst/>
                          <a:latin typeface="Albertus MT" pitchFamily="18" charset="0"/>
                        </a:rPr>
                        <a:t>-3 </a:t>
                      </a:r>
                      <a:r>
                        <a:rPr kumimoji="0" lang="it-IT" sz="1600" b="0" i="0" u="none" strike="noStrike" cap="none" normalizeH="0" baseline="0" smtClean="0">
                          <a:ln>
                            <a:noFill/>
                          </a:ln>
                          <a:solidFill>
                            <a:schemeClr val="tx1"/>
                          </a:solidFill>
                          <a:effectLst/>
                          <a:latin typeface="Albertus MT" pitchFamily="18" charset="0"/>
                        </a:rPr>
                        <a:t>- 10</a:t>
                      </a:r>
                      <a:r>
                        <a:rPr kumimoji="0" lang="it-IT" sz="1600" b="0" i="0" u="none" strike="noStrike" cap="none" normalizeH="0" baseline="30000" smtClean="0">
                          <a:ln>
                            <a:noFill/>
                          </a:ln>
                          <a:solidFill>
                            <a:schemeClr val="tx1"/>
                          </a:solidFill>
                          <a:effectLst/>
                          <a:latin typeface="Albertus MT" pitchFamily="18" charset="0"/>
                        </a:rPr>
                        <a:t>3</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600" b="1" i="0" u="none" strike="noStrike" cap="none" normalizeH="0" baseline="30000" smtClean="0">
                        <a:ln>
                          <a:noFill/>
                        </a:ln>
                        <a:solidFill>
                          <a:schemeClr val="tx1"/>
                        </a:solidFill>
                        <a:effectLst/>
                        <a:latin typeface="Albertus MT"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smtClean="0">
                          <a:ln>
                            <a:noFill/>
                          </a:ln>
                          <a:solidFill>
                            <a:schemeClr val="tx1"/>
                          </a:solidFill>
                          <a:effectLst/>
                          <a:latin typeface="Albertus MT" pitchFamily="18" charset="0"/>
                        </a:rPr>
                        <a:t>Lioluminescenza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lbertus MT" pitchFamily="18" charset="0"/>
                        </a:rPr>
                        <a:t>Solidi organici (mannosio saccarosio..)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lbertus MT" pitchFamily="18" charset="0"/>
                        </a:rPr>
                        <a:t>Emissione di luce quando disciolti in acqua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lbertus MT" pitchFamily="18" charset="0"/>
                        </a:rPr>
                        <a:t>10</a:t>
                      </a:r>
                      <a:r>
                        <a:rPr kumimoji="0" lang="it-IT" sz="1600" b="0" i="0" u="none" strike="noStrike" cap="none" normalizeH="0" baseline="30000" smtClean="0">
                          <a:ln>
                            <a:noFill/>
                          </a:ln>
                          <a:solidFill>
                            <a:schemeClr val="tx1"/>
                          </a:solidFill>
                          <a:effectLst/>
                          <a:latin typeface="Albertus MT" pitchFamily="18" charset="0"/>
                        </a:rPr>
                        <a:t>-2 </a:t>
                      </a:r>
                      <a:r>
                        <a:rPr kumimoji="0" lang="it-IT" sz="1600" b="0" i="0" u="none" strike="noStrike" cap="none" normalizeH="0" baseline="0" smtClean="0">
                          <a:ln>
                            <a:noFill/>
                          </a:ln>
                          <a:solidFill>
                            <a:schemeClr val="tx1"/>
                          </a:solidFill>
                          <a:effectLst/>
                          <a:latin typeface="Albertus MT" pitchFamily="18" charset="0"/>
                        </a:rPr>
                        <a:t>- 10</a:t>
                      </a:r>
                      <a:r>
                        <a:rPr kumimoji="0" lang="it-IT" sz="1600" b="0" i="0" u="none" strike="noStrike" cap="none" normalizeH="0" baseline="30000" smtClean="0">
                          <a:ln>
                            <a:noFill/>
                          </a:ln>
                          <a:solidFill>
                            <a:schemeClr val="tx1"/>
                          </a:solidFill>
                          <a:effectLst/>
                          <a:latin typeface="Albertus MT" pitchFamily="18" charset="0"/>
                        </a:rPr>
                        <a:t>3</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600" b="1" i="0" u="none" strike="noStrike" cap="none" normalizeH="0" baseline="30000" smtClean="0">
                        <a:ln>
                          <a:noFill/>
                        </a:ln>
                        <a:solidFill>
                          <a:schemeClr val="tx1"/>
                        </a:solidFill>
                        <a:effectLst/>
                        <a:latin typeface="Albertus MT"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smtClean="0">
                          <a:ln>
                            <a:noFill/>
                          </a:ln>
                          <a:solidFill>
                            <a:schemeClr val="tx1"/>
                          </a:solidFill>
                          <a:effectLst/>
                          <a:latin typeface="Albertus MT" pitchFamily="18" charset="0"/>
                        </a:rPr>
                        <a:t>Emissione stimolata di esoelettroni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lbertus MT" pitchFamily="18" charset="0"/>
                        </a:rPr>
                        <a:t>Solidi isolanti (CaSO</a:t>
                      </a:r>
                      <a:r>
                        <a:rPr kumimoji="0" lang="it-IT" sz="1600" b="0" i="0" u="none" strike="noStrike" cap="none" normalizeH="0" baseline="30000" smtClean="0">
                          <a:ln>
                            <a:noFill/>
                          </a:ln>
                          <a:solidFill>
                            <a:schemeClr val="tx1"/>
                          </a:solidFill>
                          <a:effectLst/>
                          <a:latin typeface="Albertus MT" pitchFamily="18" charset="0"/>
                        </a:rPr>
                        <a:t>4</a:t>
                      </a:r>
                      <a:r>
                        <a:rPr kumimoji="0" lang="it-IT" sz="1600" b="0" i="0" u="none" strike="noStrike" cap="none" normalizeH="0" baseline="0" smtClean="0">
                          <a:ln>
                            <a:noFill/>
                          </a:ln>
                          <a:solidFill>
                            <a:schemeClr val="tx1"/>
                          </a:solidFill>
                          <a:effectLst/>
                          <a:latin typeface="Albertus MT" pitchFamily="18" charset="0"/>
                        </a:rPr>
                        <a:t>,BeO)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lbertus MT" pitchFamily="18" charset="0"/>
                        </a:rPr>
                        <a:t>Emissione dalla superficie di elettroni di bassa energia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smtClean="0">
                          <a:ln>
                            <a:noFill/>
                          </a:ln>
                          <a:solidFill>
                            <a:schemeClr val="tx1"/>
                          </a:solidFill>
                          <a:effectLst/>
                          <a:latin typeface="Albertus MT" pitchFamily="18" charset="0"/>
                        </a:rPr>
                        <a:t>10</a:t>
                      </a:r>
                      <a:r>
                        <a:rPr kumimoji="0" lang="it-IT" sz="1600" b="0" i="0" u="none" strike="noStrike" cap="none" normalizeH="0" baseline="30000" dirty="0" smtClean="0">
                          <a:ln>
                            <a:noFill/>
                          </a:ln>
                          <a:solidFill>
                            <a:schemeClr val="tx1"/>
                          </a:solidFill>
                          <a:effectLst/>
                          <a:latin typeface="Albertus MT" pitchFamily="18" charset="0"/>
                        </a:rPr>
                        <a:t>-8 </a:t>
                      </a:r>
                      <a:r>
                        <a:rPr kumimoji="0" lang="it-IT" sz="1600" b="0" i="0" u="none" strike="noStrike" cap="none" normalizeH="0" baseline="0" dirty="0" smtClean="0">
                          <a:ln>
                            <a:noFill/>
                          </a:ln>
                          <a:solidFill>
                            <a:schemeClr val="tx1"/>
                          </a:solidFill>
                          <a:effectLst/>
                          <a:latin typeface="Albertus MT" pitchFamily="18" charset="0"/>
                        </a:rPr>
                        <a:t>- 10</a:t>
                      </a:r>
                      <a:r>
                        <a:rPr kumimoji="0" lang="it-IT" sz="1600" b="0" i="0" u="none" strike="noStrike" cap="none" normalizeH="0" baseline="30000" dirty="0" smtClean="0">
                          <a:ln>
                            <a:noFill/>
                          </a:ln>
                          <a:solidFill>
                            <a:schemeClr val="tx1"/>
                          </a:solidFill>
                          <a:effectLst/>
                          <a:latin typeface="Albertus MT" pitchFamily="18" charset="0"/>
                        </a:rPr>
                        <a:t>2</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600" b="1" i="0" u="none" strike="noStrike" cap="none" normalizeH="0" baseline="30000" dirty="0" smtClean="0">
                        <a:ln>
                          <a:noFill/>
                        </a:ln>
                        <a:solidFill>
                          <a:schemeClr val="tx1"/>
                        </a:solidFill>
                        <a:effectLst/>
                        <a:latin typeface="Albertus MT"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73" name="Text Box 114"/>
          <p:cNvSpPr txBox="1">
            <a:spLocks noChangeArrowheads="1"/>
          </p:cNvSpPr>
          <p:nvPr/>
        </p:nvSpPr>
        <p:spPr bwMode="auto">
          <a:xfrm>
            <a:off x="428625" y="285750"/>
            <a:ext cx="7961313" cy="400050"/>
          </a:xfrm>
          <a:prstGeom prst="rect">
            <a:avLst/>
          </a:prstGeom>
          <a:noFill/>
          <a:ln w="9525">
            <a:noFill/>
            <a:miter lim="800000"/>
            <a:headEnd/>
            <a:tailEnd/>
          </a:ln>
        </p:spPr>
        <p:txBody>
          <a:bodyPr>
            <a:spAutoFit/>
          </a:bodyPr>
          <a:lstStyle/>
          <a:p>
            <a:pPr>
              <a:spcBef>
                <a:spcPct val="50000"/>
              </a:spcBef>
            </a:pPr>
            <a:r>
              <a:rPr lang="it-IT" sz="2000">
                <a:latin typeface="Times New Roman" pitchFamily="18" charset="0"/>
                <a:cs typeface="Times New Roman" pitchFamily="18" charset="0"/>
              </a:rPr>
              <a:t>Principali caratteristiche dei </a:t>
            </a:r>
            <a:r>
              <a:rPr lang="it-IT" sz="2000" b="1">
                <a:solidFill>
                  <a:srgbClr val="FF0000"/>
                </a:solidFill>
                <a:latin typeface="Times New Roman" pitchFamily="18" charset="0"/>
                <a:cs typeface="Times New Roman" pitchFamily="18" charset="0"/>
              </a:rPr>
              <a:t>metodi relativi </a:t>
            </a:r>
            <a:r>
              <a:rPr lang="it-IT" sz="2000">
                <a:latin typeface="Times New Roman" pitchFamily="18" charset="0"/>
                <a:cs typeface="Times New Roman" pitchFamily="18" charset="0"/>
              </a:rPr>
              <a:t>di misura della dose assorbita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numero diapositiva 3"/>
          <p:cNvSpPr>
            <a:spLocks noGrp="1"/>
          </p:cNvSpPr>
          <p:nvPr>
            <p:ph type="sldNum" sz="quarter" idx="12"/>
          </p:nvPr>
        </p:nvSpPr>
        <p:spPr>
          <a:noFill/>
        </p:spPr>
        <p:txBody>
          <a:bodyPr/>
          <a:lstStyle/>
          <a:p>
            <a:fld id="{98CFD7AA-2357-43BE-9285-103E0DEA50BF}" type="slidenum">
              <a:rPr lang="it-IT" smtClean="0"/>
              <a:pPr/>
              <a:t>12</a:t>
            </a:fld>
            <a:endParaRPr lang="it-IT" smtClean="0"/>
          </a:p>
        </p:txBody>
      </p:sp>
      <p:graphicFrame>
        <p:nvGraphicFramePr>
          <p:cNvPr id="10352" name="Group 112"/>
          <p:cNvGraphicFramePr>
            <a:graphicFrameLocks noGrp="1"/>
          </p:cNvGraphicFramePr>
          <p:nvPr/>
        </p:nvGraphicFramePr>
        <p:xfrm>
          <a:off x="250825" y="819150"/>
          <a:ext cx="8569325" cy="5681537"/>
        </p:xfrm>
        <a:graphic>
          <a:graphicData uri="http://schemas.openxmlformats.org/drawingml/2006/table">
            <a:tbl>
              <a:tblPr/>
              <a:tblGrid>
                <a:gridCol w="2270125"/>
                <a:gridCol w="2124075"/>
                <a:gridCol w="2735263"/>
                <a:gridCol w="1439862"/>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rgbClr val="FF3300"/>
                          </a:solidFill>
                          <a:effectLst/>
                          <a:latin typeface="Times New Roman" pitchFamily="18" charset="0"/>
                          <a:cs typeface="Times New Roman" pitchFamily="18" charset="0"/>
                        </a:rPr>
                        <a:t>Metodo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rgbClr val="FF3300"/>
                          </a:solidFill>
                          <a:effectLst/>
                          <a:latin typeface="Times New Roman" pitchFamily="18" charset="0"/>
                          <a:cs typeface="Times New Roman" pitchFamily="18" charset="0"/>
                        </a:rPr>
                        <a:t>Rivelatore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rgbClr val="FF3300"/>
                          </a:solidFill>
                          <a:effectLst/>
                          <a:latin typeface="Times New Roman" pitchFamily="18" charset="0"/>
                          <a:cs typeface="Times New Roman" pitchFamily="18" charset="0"/>
                        </a:rPr>
                        <a:t>Effetto indotto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rgbClr val="FF3300"/>
                          </a:solidFill>
                          <a:effectLst/>
                          <a:latin typeface="Times New Roman" pitchFamily="18" charset="0"/>
                          <a:cs typeface="Times New Roman" pitchFamily="18" charset="0"/>
                        </a:rPr>
                        <a:t>Intervallo di dose (</a:t>
                      </a:r>
                      <a:r>
                        <a:rPr kumimoji="0" lang="it-IT" sz="1400" b="1" i="0" u="none" strike="noStrike" cap="none" normalizeH="0" baseline="0" dirty="0" err="1" smtClean="0">
                          <a:ln>
                            <a:noFill/>
                          </a:ln>
                          <a:solidFill>
                            <a:srgbClr val="FF3300"/>
                          </a:solidFill>
                          <a:effectLst/>
                          <a:latin typeface="Times New Roman" pitchFamily="18" charset="0"/>
                          <a:cs typeface="Times New Roman" pitchFamily="18" charset="0"/>
                        </a:rPr>
                        <a:t>Gy</a:t>
                      </a:r>
                      <a:r>
                        <a:rPr kumimoji="0" lang="it-IT" sz="1400" b="1" i="0" u="none" strike="noStrike" cap="none" normalizeH="0" baseline="0" dirty="0" smtClean="0">
                          <a:ln>
                            <a:noFill/>
                          </a:ln>
                          <a:solidFill>
                            <a:srgbClr val="FF3300"/>
                          </a:solidFill>
                          <a:effectLst/>
                          <a:latin typeface="Times New Roman" pitchFamily="18" charset="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36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smtClean="0">
                          <a:ln>
                            <a:noFill/>
                          </a:ln>
                          <a:solidFill>
                            <a:schemeClr val="tx1"/>
                          </a:solidFill>
                          <a:effectLst/>
                          <a:latin typeface="Times New Roman" pitchFamily="18" charset="0"/>
                          <a:cs typeface="Times New Roman" pitchFamily="18" charset="0"/>
                        </a:rPr>
                        <a:t>Spettro fotometria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Times New Roman" pitchFamily="18" charset="0"/>
                          <a:cs typeface="Times New Roman" pitchFamily="18" charset="0"/>
                        </a:rPr>
                        <a:t>Plastiche, vetri, cristalli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Times New Roman" pitchFamily="18" charset="0"/>
                          <a:cs typeface="Times New Roman" pitchFamily="18" charset="0"/>
                        </a:rPr>
                        <a:t>Cambiamenti di colore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smtClean="0">
                          <a:ln>
                            <a:noFill/>
                          </a:ln>
                          <a:solidFill>
                            <a:schemeClr val="tx1"/>
                          </a:solidFill>
                          <a:effectLst/>
                          <a:latin typeface="Times New Roman" pitchFamily="18" charset="0"/>
                          <a:cs typeface="Times New Roman" pitchFamily="18" charset="0"/>
                        </a:rPr>
                        <a:t>10</a:t>
                      </a:r>
                      <a:r>
                        <a:rPr kumimoji="0" lang="it-IT" sz="1400" b="1" i="0" u="none" strike="noStrike" cap="none" normalizeH="0" baseline="30000" smtClean="0">
                          <a:ln>
                            <a:noFill/>
                          </a:ln>
                          <a:solidFill>
                            <a:schemeClr val="tx1"/>
                          </a:solidFill>
                          <a:effectLst/>
                          <a:latin typeface="Times New Roman" pitchFamily="18" charset="0"/>
                          <a:cs typeface="Times New Roman" pitchFamily="18" charset="0"/>
                        </a:rPr>
                        <a:t>2 </a:t>
                      </a:r>
                      <a:r>
                        <a:rPr kumimoji="0" lang="it-IT" sz="1400" b="1" i="0" u="none" strike="noStrike" cap="none" normalizeH="0" baseline="0" smtClean="0">
                          <a:ln>
                            <a:noFill/>
                          </a:ln>
                          <a:solidFill>
                            <a:schemeClr val="tx1"/>
                          </a:solidFill>
                          <a:effectLst/>
                          <a:latin typeface="Times New Roman" pitchFamily="18" charset="0"/>
                          <a:cs typeface="Times New Roman" pitchFamily="18" charset="0"/>
                        </a:rPr>
                        <a:t>- 10</a:t>
                      </a:r>
                      <a:r>
                        <a:rPr kumimoji="0" lang="it-IT" sz="1400" b="1" i="0" u="none" strike="noStrike" cap="none" normalizeH="0" baseline="30000" smtClean="0">
                          <a:ln>
                            <a:noFill/>
                          </a:ln>
                          <a:solidFill>
                            <a:schemeClr val="tx1"/>
                          </a:solidFill>
                          <a:effectLst/>
                          <a:latin typeface="Times New Roman" pitchFamily="18" charset="0"/>
                          <a:cs typeface="Times New Roman" pitchFamily="18" charset="0"/>
                        </a:rPr>
                        <a:t>7</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400" b="1" i="0" u="none" strike="noStrike" cap="none" normalizeH="0" baseline="3000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2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smtClean="0">
                          <a:ln>
                            <a:noFill/>
                          </a:ln>
                          <a:solidFill>
                            <a:schemeClr val="tx1"/>
                          </a:solidFill>
                          <a:effectLst/>
                          <a:latin typeface="Times New Roman" pitchFamily="18" charset="0"/>
                          <a:cs typeface="Times New Roman" pitchFamily="18" charset="0"/>
                        </a:rPr>
                        <a:t>Elettropotenziometria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Times New Roman" pitchFamily="18" charset="0"/>
                          <a:cs typeface="Times New Roman" pitchFamily="18" charset="0"/>
                        </a:rPr>
                        <a:t>Soluzioni acquose di solfato cerico-cerioso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Times New Roman" pitchFamily="18" charset="0"/>
                          <a:cs typeface="Times New Roman" pitchFamily="18" charset="0"/>
                        </a:rPr>
                        <a:t>Riduzione degli ioni cerici a cariosi</a:t>
                      </a:r>
                      <a:endParaRPr kumimoji="0" lang="it-IT" sz="1400" b="0" i="0" u="none" strike="noStrike" cap="none" normalizeH="0" baseline="3000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smtClean="0">
                          <a:ln>
                            <a:noFill/>
                          </a:ln>
                          <a:solidFill>
                            <a:schemeClr val="tx1"/>
                          </a:solidFill>
                          <a:effectLst/>
                          <a:latin typeface="Times New Roman" pitchFamily="18" charset="0"/>
                          <a:cs typeface="Times New Roman" pitchFamily="18" charset="0"/>
                        </a:rPr>
                        <a:t>10</a:t>
                      </a:r>
                      <a:r>
                        <a:rPr kumimoji="0" lang="it-IT" sz="1400" b="1" i="0" u="none" strike="noStrike" cap="none" normalizeH="0" baseline="30000" smtClean="0">
                          <a:ln>
                            <a:noFill/>
                          </a:ln>
                          <a:solidFill>
                            <a:schemeClr val="tx1"/>
                          </a:solidFill>
                          <a:effectLst/>
                          <a:latin typeface="Times New Roman" pitchFamily="18" charset="0"/>
                          <a:cs typeface="Times New Roman" pitchFamily="18" charset="0"/>
                        </a:rPr>
                        <a:t>1 </a:t>
                      </a:r>
                      <a:r>
                        <a:rPr kumimoji="0" lang="it-IT" sz="1400" b="1" i="0" u="none" strike="noStrike" cap="none" normalizeH="0" baseline="0" smtClean="0">
                          <a:ln>
                            <a:noFill/>
                          </a:ln>
                          <a:solidFill>
                            <a:schemeClr val="tx1"/>
                          </a:solidFill>
                          <a:effectLst/>
                          <a:latin typeface="Times New Roman" pitchFamily="18" charset="0"/>
                          <a:cs typeface="Times New Roman" pitchFamily="18" charset="0"/>
                        </a:rPr>
                        <a:t>– 10</a:t>
                      </a:r>
                      <a:r>
                        <a:rPr kumimoji="0" lang="it-IT" sz="1400" b="1" i="0" u="none" strike="noStrike" cap="none" normalizeH="0" baseline="30000" smtClean="0">
                          <a:ln>
                            <a:noFill/>
                          </a:ln>
                          <a:solidFill>
                            <a:schemeClr val="tx1"/>
                          </a:solidFill>
                          <a:effectLst/>
                          <a:latin typeface="Times New Roman" pitchFamily="18" charset="0"/>
                          <a:cs typeface="Times New Roman" pitchFamily="18" charset="0"/>
                        </a:rPr>
                        <a:t>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smtClean="0">
                          <a:ln>
                            <a:noFill/>
                          </a:ln>
                          <a:solidFill>
                            <a:schemeClr val="tx1"/>
                          </a:solidFill>
                          <a:effectLst/>
                          <a:latin typeface="Times New Roman" pitchFamily="18" charset="0"/>
                          <a:cs typeface="Times New Roman" pitchFamily="18" charset="0"/>
                        </a:rPr>
                        <a:t>Analisi oscillometrica in alta frequenza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Times New Roman" pitchFamily="18" charset="0"/>
                          <a:cs typeface="Times New Roman" pitchFamily="18" charset="0"/>
                        </a:rPr>
                        <a:t>Soluzioni di etanolocloro-benzene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Times New Roman" pitchFamily="18" charset="0"/>
                          <a:cs typeface="Times New Roman" pitchFamily="18" charset="0"/>
                        </a:rPr>
                        <a:t>Variazione delle proprietà dielettriche e variaz. Di frequenza del circuito oscill. collegato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smtClean="0">
                          <a:ln>
                            <a:noFill/>
                          </a:ln>
                          <a:solidFill>
                            <a:schemeClr val="tx1"/>
                          </a:solidFill>
                          <a:effectLst/>
                          <a:latin typeface="Times New Roman" pitchFamily="18" charset="0"/>
                          <a:cs typeface="Times New Roman" pitchFamily="18" charset="0"/>
                        </a:rPr>
                        <a:t>3-6</a:t>
                      </a:r>
                      <a:r>
                        <a:rPr kumimoji="0" lang="it-IT" sz="1400" b="1" i="0" u="none" strike="noStrike" cap="none" normalizeH="0" baseline="30000" smtClean="0">
                          <a:ln>
                            <a:noFill/>
                          </a:ln>
                          <a:solidFill>
                            <a:schemeClr val="tx1"/>
                          </a:solidFill>
                          <a:effectLst/>
                          <a:latin typeface="Times New Roman" pitchFamily="18" charset="0"/>
                          <a:cs typeface="Times New Roman" pitchFamily="18" charset="0"/>
                        </a:rPr>
                        <a:t> </a:t>
                      </a:r>
                      <a:r>
                        <a:rPr kumimoji="0" lang="it-IT" sz="1400" b="1" i="0" u="none" strike="noStrike" cap="none" normalizeH="0" baseline="0" smtClean="0">
                          <a:ln>
                            <a:noFill/>
                          </a:ln>
                          <a:solidFill>
                            <a:schemeClr val="tx1"/>
                          </a:solidFill>
                          <a:effectLst/>
                          <a:latin typeface="Times New Roman" pitchFamily="18" charset="0"/>
                          <a:cs typeface="Times New Roman" pitchFamily="18" charset="0"/>
                        </a:rPr>
                        <a:t> 10</a:t>
                      </a:r>
                      <a:r>
                        <a:rPr kumimoji="0" lang="it-IT" sz="1400" b="1" i="0" u="none" strike="noStrike" cap="none" normalizeH="0" baseline="30000" smtClean="0">
                          <a:ln>
                            <a:noFill/>
                          </a:ln>
                          <a:solidFill>
                            <a:schemeClr val="tx1"/>
                          </a:solidFill>
                          <a:effectLst/>
                          <a:latin typeface="Times New Roman" pitchFamily="18" charset="0"/>
                          <a:cs typeface="Times New Roman" pitchFamily="18" charset="0"/>
                        </a:rPr>
                        <a:t>5</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400" b="1" i="0" u="none" strike="noStrike" cap="none" normalizeH="0" baseline="3000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smtClean="0">
                          <a:ln>
                            <a:noFill/>
                          </a:ln>
                          <a:solidFill>
                            <a:schemeClr val="tx1"/>
                          </a:solidFill>
                          <a:effectLst/>
                          <a:latin typeface="Times New Roman" pitchFamily="18" charset="0"/>
                          <a:cs typeface="Times New Roman" pitchFamily="18" charset="0"/>
                        </a:rPr>
                        <a:t>Dicroismo circolare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Times New Roman" pitchFamily="18" charset="0"/>
                          <a:cs typeface="Times New Roman" pitchFamily="18" charset="0"/>
                        </a:rPr>
                        <a:t>Soluzioni acquose di zuccheri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Times New Roman" pitchFamily="18" charset="0"/>
                          <a:cs typeface="Times New Roman" pitchFamily="18" charset="0"/>
                        </a:rPr>
                        <a:t>Rotazione del piano di polarizzazione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smtClean="0">
                          <a:ln>
                            <a:noFill/>
                          </a:ln>
                          <a:solidFill>
                            <a:schemeClr val="tx1"/>
                          </a:solidFill>
                          <a:effectLst/>
                          <a:latin typeface="Times New Roman" pitchFamily="18" charset="0"/>
                          <a:cs typeface="Times New Roman" pitchFamily="18" charset="0"/>
                        </a:rPr>
                        <a:t>10</a:t>
                      </a:r>
                      <a:r>
                        <a:rPr kumimoji="0" lang="it-IT" sz="1400" b="1" i="0" u="none" strike="noStrike" cap="none" normalizeH="0" baseline="30000" smtClean="0">
                          <a:ln>
                            <a:noFill/>
                          </a:ln>
                          <a:solidFill>
                            <a:schemeClr val="tx1"/>
                          </a:solidFill>
                          <a:effectLst/>
                          <a:latin typeface="Times New Roman" pitchFamily="18" charset="0"/>
                          <a:cs typeface="Times New Roman" pitchFamily="18" charset="0"/>
                        </a:rPr>
                        <a:t>4 </a:t>
                      </a:r>
                      <a:r>
                        <a:rPr kumimoji="0" lang="it-IT" sz="1400" b="1" i="0" u="none" strike="noStrike" cap="none" normalizeH="0" baseline="0" smtClean="0">
                          <a:ln>
                            <a:noFill/>
                          </a:ln>
                          <a:solidFill>
                            <a:schemeClr val="tx1"/>
                          </a:solidFill>
                          <a:effectLst/>
                          <a:latin typeface="Times New Roman" pitchFamily="18" charset="0"/>
                          <a:cs typeface="Times New Roman" pitchFamily="18" charset="0"/>
                        </a:rPr>
                        <a:t>- 10</a:t>
                      </a:r>
                      <a:r>
                        <a:rPr kumimoji="0" lang="it-IT" sz="1400" b="1" i="0" u="none" strike="noStrike" cap="none" normalizeH="0" baseline="30000" smtClean="0">
                          <a:ln>
                            <a:noFill/>
                          </a:ln>
                          <a:solidFill>
                            <a:schemeClr val="tx1"/>
                          </a:solidFill>
                          <a:effectLst/>
                          <a:latin typeface="Times New Roman" pitchFamily="18" charset="0"/>
                          <a:cs typeface="Times New Roman" pitchFamily="18" charset="0"/>
                        </a:rPr>
                        <a:t>6</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400" b="1" i="0" u="none" strike="noStrike" cap="none" normalizeH="0" baseline="3000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smtClean="0">
                          <a:ln>
                            <a:noFill/>
                          </a:ln>
                          <a:solidFill>
                            <a:schemeClr val="tx1"/>
                          </a:solidFill>
                          <a:effectLst/>
                          <a:latin typeface="Times New Roman" pitchFamily="18" charset="0"/>
                          <a:cs typeface="Times New Roman" pitchFamily="18" charset="0"/>
                        </a:rPr>
                        <a:t>Spettrofotometria nell’IR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Times New Roman" pitchFamily="18" charset="0"/>
                          <a:cs typeface="Times New Roman" pitchFamily="18" charset="0"/>
                        </a:rPr>
                        <a:t>Polimeri o soluzioni di polimeri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Times New Roman" pitchFamily="18" charset="0"/>
                          <a:cs typeface="Times New Roman" pitchFamily="18" charset="0"/>
                        </a:rPr>
                        <a:t>Variazione negli spettri di assorbimento nell’IR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smtClean="0">
                          <a:ln>
                            <a:noFill/>
                          </a:ln>
                          <a:solidFill>
                            <a:schemeClr val="tx1"/>
                          </a:solidFill>
                          <a:effectLst/>
                          <a:latin typeface="Times New Roman" pitchFamily="18" charset="0"/>
                          <a:cs typeface="Times New Roman" pitchFamily="18" charset="0"/>
                        </a:rPr>
                        <a:t>10</a:t>
                      </a:r>
                      <a:r>
                        <a:rPr kumimoji="0" lang="it-IT" sz="1400" b="1" i="0" u="none" strike="noStrike" cap="none" normalizeH="0" baseline="30000" smtClean="0">
                          <a:ln>
                            <a:noFill/>
                          </a:ln>
                          <a:solidFill>
                            <a:schemeClr val="tx1"/>
                          </a:solidFill>
                          <a:effectLst/>
                          <a:latin typeface="Times New Roman" pitchFamily="18" charset="0"/>
                          <a:cs typeface="Times New Roman" pitchFamily="18" charset="0"/>
                        </a:rPr>
                        <a:t>2 </a:t>
                      </a:r>
                      <a:r>
                        <a:rPr kumimoji="0" lang="it-IT" sz="1400" b="1" i="0" u="none" strike="noStrike" cap="none" normalizeH="0" baseline="0" smtClean="0">
                          <a:ln>
                            <a:noFill/>
                          </a:ln>
                          <a:solidFill>
                            <a:schemeClr val="tx1"/>
                          </a:solidFill>
                          <a:effectLst/>
                          <a:latin typeface="Times New Roman" pitchFamily="18" charset="0"/>
                          <a:cs typeface="Times New Roman" pitchFamily="18" charset="0"/>
                        </a:rPr>
                        <a:t>- 10</a:t>
                      </a:r>
                      <a:r>
                        <a:rPr kumimoji="0" lang="it-IT" sz="1400" b="1" i="0" u="none" strike="noStrike" cap="none" normalizeH="0" baseline="30000" smtClean="0">
                          <a:ln>
                            <a:noFill/>
                          </a:ln>
                          <a:solidFill>
                            <a:schemeClr val="tx1"/>
                          </a:solidFill>
                          <a:effectLst/>
                          <a:latin typeface="Times New Roman" pitchFamily="18" charset="0"/>
                          <a:cs typeface="Times New Roman" pitchFamily="18" charset="0"/>
                        </a:rPr>
                        <a:t>4</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400" b="1" i="0" u="none" strike="noStrike" cap="none" normalizeH="0" baseline="3000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4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smtClean="0">
                          <a:ln>
                            <a:noFill/>
                          </a:ln>
                          <a:solidFill>
                            <a:schemeClr val="tx1"/>
                          </a:solidFill>
                          <a:effectLst/>
                          <a:latin typeface="Times New Roman" pitchFamily="18" charset="0"/>
                          <a:cs typeface="Times New Roman" pitchFamily="18" charset="0"/>
                        </a:rPr>
                        <a:t>Spettroscopia ESR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Times New Roman" pitchFamily="18" charset="0"/>
                          <a:cs typeface="Times New Roman" pitchFamily="18" charset="0"/>
                        </a:rPr>
                        <a:t>Amino-acidi coloranti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Times New Roman" pitchFamily="18" charset="0"/>
                          <a:cs typeface="Times New Roman" pitchFamily="18" charset="0"/>
                        </a:rPr>
                        <a:t>Variazione nell’ampiezza degli spettri ESR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smtClean="0">
                          <a:ln>
                            <a:noFill/>
                          </a:ln>
                          <a:solidFill>
                            <a:schemeClr val="tx1"/>
                          </a:solidFill>
                          <a:effectLst/>
                          <a:latin typeface="Times New Roman" pitchFamily="18" charset="0"/>
                          <a:cs typeface="Times New Roman" pitchFamily="18" charset="0"/>
                        </a:rPr>
                        <a:t>10</a:t>
                      </a:r>
                      <a:r>
                        <a:rPr kumimoji="0" lang="it-IT" sz="1400" b="1" i="0" u="none" strike="noStrike" cap="none" normalizeH="0" baseline="30000" smtClean="0">
                          <a:ln>
                            <a:noFill/>
                          </a:ln>
                          <a:solidFill>
                            <a:schemeClr val="tx1"/>
                          </a:solidFill>
                          <a:effectLst/>
                          <a:latin typeface="Times New Roman" pitchFamily="18" charset="0"/>
                          <a:cs typeface="Times New Roman" pitchFamily="18" charset="0"/>
                        </a:rPr>
                        <a:t>1 </a:t>
                      </a:r>
                      <a:r>
                        <a:rPr kumimoji="0" lang="it-IT" sz="1400" b="1" i="0" u="none" strike="noStrike" cap="none" normalizeH="0" baseline="0" smtClean="0">
                          <a:ln>
                            <a:noFill/>
                          </a:ln>
                          <a:solidFill>
                            <a:schemeClr val="tx1"/>
                          </a:solidFill>
                          <a:effectLst/>
                          <a:latin typeface="Times New Roman" pitchFamily="18" charset="0"/>
                          <a:cs typeface="Times New Roman" pitchFamily="18" charset="0"/>
                        </a:rPr>
                        <a:t>- 10</a:t>
                      </a:r>
                      <a:r>
                        <a:rPr kumimoji="0" lang="it-IT" sz="1400" b="1" i="0" u="none" strike="noStrike" cap="none" normalizeH="0" baseline="30000" smtClean="0">
                          <a:ln>
                            <a:noFill/>
                          </a:ln>
                          <a:solidFill>
                            <a:schemeClr val="tx1"/>
                          </a:solidFill>
                          <a:effectLst/>
                          <a:latin typeface="Times New Roman" pitchFamily="18" charset="0"/>
                          <a:cs typeface="Times New Roman" pitchFamily="18" charset="0"/>
                        </a:rPr>
                        <a:t>5</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400" b="1" i="0" u="none" strike="noStrike" cap="none" normalizeH="0" baseline="3000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smtClean="0">
                          <a:ln>
                            <a:noFill/>
                          </a:ln>
                          <a:solidFill>
                            <a:schemeClr val="tx1"/>
                          </a:solidFill>
                          <a:effectLst/>
                          <a:latin typeface="Times New Roman" pitchFamily="18" charset="0"/>
                          <a:cs typeface="Times New Roman" pitchFamily="18" charset="0"/>
                        </a:rPr>
                        <a:t>Misure di Conducibilità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Times New Roman" pitchFamily="18" charset="0"/>
                          <a:cs typeface="Times New Roman" pitchFamily="18" charset="0"/>
                        </a:rPr>
                        <a:t>Semiconduttori-plastiche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Times New Roman" pitchFamily="18" charset="0"/>
                          <a:cs typeface="Times New Roman" pitchFamily="18" charset="0"/>
                        </a:rPr>
                        <a:t>Variazione nelle proprietà delle giunzioni p-n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smtClean="0">
                          <a:ln>
                            <a:noFill/>
                          </a:ln>
                          <a:solidFill>
                            <a:schemeClr val="tx1"/>
                          </a:solidFill>
                          <a:effectLst/>
                          <a:latin typeface="Times New Roman" pitchFamily="18" charset="0"/>
                          <a:cs typeface="Times New Roman" pitchFamily="18" charset="0"/>
                        </a:rPr>
                        <a:t>10</a:t>
                      </a:r>
                      <a:r>
                        <a:rPr kumimoji="0" lang="it-IT" sz="1400" b="1" i="0" u="none" strike="noStrike" cap="none" normalizeH="0" baseline="30000" smtClean="0">
                          <a:ln>
                            <a:noFill/>
                          </a:ln>
                          <a:solidFill>
                            <a:schemeClr val="tx1"/>
                          </a:solidFill>
                          <a:effectLst/>
                          <a:latin typeface="Times New Roman" pitchFamily="18" charset="0"/>
                          <a:cs typeface="Times New Roman" pitchFamily="18" charset="0"/>
                        </a:rPr>
                        <a:t>3 </a:t>
                      </a:r>
                      <a:r>
                        <a:rPr kumimoji="0" lang="it-IT" sz="1400" b="1" i="0" u="none" strike="noStrike" cap="none" normalizeH="0" baseline="0" smtClean="0">
                          <a:ln>
                            <a:noFill/>
                          </a:ln>
                          <a:solidFill>
                            <a:schemeClr val="tx1"/>
                          </a:solidFill>
                          <a:effectLst/>
                          <a:latin typeface="Times New Roman" pitchFamily="18" charset="0"/>
                          <a:cs typeface="Times New Roman" pitchFamily="18" charset="0"/>
                        </a:rPr>
                        <a:t>– 10</a:t>
                      </a:r>
                      <a:r>
                        <a:rPr kumimoji="0" lang="it-IT" sz="1400" b="1" i="0" u="none" strike="noStrike" cap="none" normalizeH="0" baseline="30000" smtClean="0">
                          <a:ln>
                            <a:noFill/>
                          </a:ln>
                          <a:solidFill>
                            <a:schemeClr val="tx1"/>
                          </a:solidFill>
                          <a:effectLst/>
                          <a:latin typeface="Times New Roman" pitchFamily="18" charset="0"/>
                          <a:cs typeface="Times New Roman" pitchFamily="18" charset="0"/>
                        </a:rPr>
                        <a:t>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smtClean="0">
                          <a:ln>
                            <a:noFill/>
                          </a:ln>
                          <a:solidFill>
                            <a:schemeClr val="tx1"/>
                          </a:solidFill>
                          <a:effectLst/>
                          <a:latin typeface="Times New Roman" pitchFamily="18" charset="0"/>
                          <a:cs typeface="Times New Roman" pitchFamily="18" charset="0"/>
                        </a:rPr>
                        <a:t>Elettreti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Times New Roman" pitchFamily="18" charset="0"/>
                          <a:cs typeface="Times New Roman" pitchFamily="18" charset="0"/>
                        </a:rPr>
                        <a:t>Polimeri isolanti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Times New Roman" pitchFamily="18" charset="0"/>
                          <a:cs typeface="Times New Roman" pitchFamily="18" charset="0"/>
                        </a:rPr>
                        <a:t>Variazioni di campo elettrostatico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smtClean="0">
                          <a:ln>
                            <a:noFill/>
                          </a:ln>
                          <a:solidFill>
                            <a:schemeClr val="tx1"/>
                          </a:solidFill>
                          <a:effectLst/>
                          <a:latin typeface="Times New Roman" pitchFamily="18" charset="0"/>
                          <a:cs typeface="Times New Roman" pitchFamily="18" charset="0"/>
                        </a:rPr>
                        <a:t>10</a:t>
                      </a:r>
                      <a:r>
                        <a:rPr kumimoji="0" lang="it-IT" sz="1400" b="1" i="0" u="none" strike="noStrike" cap="none" normalizeH="0" baseline="30000" smtClean="0">
                          <a:ln>
                            <a:noFill/>
                          </a:ln>
                          <a:solidFill>
                            <a:schemeClr val="tx1"/>
                          </a:solidFill>
                          <a:effectLst/>
                          <a:latin typeface="Times New Roman" pitchFamily="18" charset="0"/>
                          <a:cs typeface="Times New Roman" pitchFamily="18" charset="0"/>
                        </a:rPr>
                        <a:t>-4 </a:t>
                      </a:r>
                      <a:r>
                        <a:rPr kumimoji="0" lang="it-IT" sz="1400" b="1" i="0" u="none" strike="noStrike" cap="none" normalizeH="0" baseline="0" smtClean="0">
                          <a:ln>
                            <a:noFill/>
                          </a:ln>
                          <a:solidFill>
                            <a:schemeClr val="tx1"/>
                          </a:solidFill>
                          <a:effectLst/>
                          <a:latin typeface="Times New Roman" pitchFamily="18" charset="0"/>
                          <a:cs typeface="Times New Roman" pitchFamily="18" charset="0"/>
                        </a:rPr>
                        <a:t>– 10</a:t>
                      </a:r>
                      <a:r>
                        <a:rPr kumimoji="0" lang="it-IT" sz="1400" b="1" i="0" u="none" strike="noStrike" cap="none" normalizeH="0" baseline="30000" smtClean="0">
                          <a:ln>
                            <a:noFill/>
                          </a:ln>
                          <a:solidFill>
                            <a:schemeClr val="tx1"/>
                          </a:solidFill>
                          <a:effectLst/>
                          <a:latin typeface="Times New Roman" pitchFamily="18" charset="0"/>
                          <a:cs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smtClean="0">
                          <a:ln>
                            <a:noFill/>
                          </a:ln>
                          <a:solidFill>
                            <a:schemeClr val="tx1"/>
                          </a:solidFill>
                          <a:effectLst/>
                          <a:latin typeface="Times New Roman" pitchFamily="18" charset="0"/>
                          <a:cs typeface="Times New Roman" pitchFamily="18" charset="0"/>
                        </a:rPr>
                        <a:t>Viscosimetria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Times New Roman" pitchFamily="18" charset="0"/>
                          <a:cs typeface="Times New Roman" pitchFamily="18" charset="0"/>
                        </a:rPr>
                        <a:t>Soluzione di polimeri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Times New Roman" pitchFamily="18" charset="0"/>
                          <a:cs typeface="Times New Roman" pitchFamily="18" charset="0"/>
                        </a:rPr>
                        <a:t>Variazioni di viscosità</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chemeClr val="tx1"/>
                          </a:solidFill>
                          <a:effectLst/>
                          <a:latin typeface="Times New Roman" pitchFamily="18" charset="0"/>
                          <a:cs typeface="Times New Roman" pitchFamily="18" charset="0"/>
                        </a:rPr>
                        <a:t>10</a:t>
                      </a:r>
                      <a:r>
                        <a:rPr kumimoji="0" lang="it-IT" sz="1400" b="1" i="0" u="none" strike="noStrike" cap="none" normalizeH="0" baseline="30000" dirty="0" smtClean="0">
                          <a:ln>
                            <a:noFill/>
                          </a:ln>
                          <a:solidFill>
                            <a:schemeClr val="tx1"/>
                          </a:solidFill>
                          <a:effectLst/>
                          <a:latin typeface="Times New Roman" pitchFamily="18" charset="0"/>
                          <a:cs typeface="Times New Roman" pitchFamily="18" charset="0"/>
                        </a:rPr>
                        <a:t>2 </a:t>
                      </a:r>
                      <a:r>
                        <a:rPr kumimoji="0" lang="it-IT" sz="1400" b="1" i="0" u="none" strike="noStrike" cap="none" normalizeH="0" baseline="0" dirty="0" smtClean="0">
                          <a:ln>
                            <a:noFill/>
                          </a:ln>
                          <a:solidFill>
                            <a:schemeClr val="tx1"/>
                          </a:solidFill>
                          <a:effectLst/>
                          <a:latin typeface="Times New Roman" pitchFamily="18" charset="0"/>
                          <a:cs typeface="Times New Roman" pitchFamily="18" charset="0"/>
                        </a:rPr>
                        <a:t>- 10</a:t>
                      </a:r>
                      <a:r>
                        <a:rPr kumimoji="0" lang="it-IT" sz="1400" b="1" i="0" u="none" strike="noStrike" cap="none" normalizeH="0" baseline="30000" dirty="0" smtClean="0">
                          <a:ln>
                            <a:noFill/>
                          </a:ln>
                          <a:solidFill>
                            <a:schemeClr val="tx1"/>
                          </a:solidFill>
                          <a:effectLst/>
                          <a:latin typeface="Times New Roman" pitchFamily="18" charset="0"/>
                          <a:cs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612" name="Text Box 108"/>
          <p:cNvSpPr txBox="1">
            <a:spLocks noChangeArrowheads="1"/>
          </p:cNvSpPr>
          <p:nvPr/>
        </p:nvSpPr>
        <p:spPr bwMode="auto">
          <a:xfrm>
            <a:off x="395288" y="188913"/>
            <a:ext cx="8105775" cy="400050"/>
          </a:xfrm>
          <a:prstGeom prst="rect">
            <a:avLst/>
          </a:prstGeom>
          <a:noFill/>
          <a:ln w="9525">
            <a:noFill/>
            <a:miter lim="800000"/>
            <a:headEnd/>
            <a:tailEnd/>
          </a:ln>
        </p:spPr>
        <p:txBody>
          <a:bodyPr>
            <a:spAutoFit/>
          </a:bodyPr>
          <a:lstStyle/>
          <a:p>
            <a:pPr>
              <a:spcBef>
                <a:spcPct val="50000"/>
              </a:spcBef>
            </a:pPr>
            <a:r>
              <a:rPr lang="it-IT" sz="2000">
                <a:latin typeface="Times New Roman" pitchFamily="18" charset="0"/>
                <a:cs typeface="Times New Roman" pitchFamily="18" charset="0"/>
              </a:rPr>
              <a:t>Principali caratteristiche dei </a:t>
            </a:r>
            <a:r>
              <a:rPr lang="it-IT" sz="2000" b="1">
                <a:solidFill>
                  <a:srgbClr val="FF0000"/>
                </a:solidFill>
                <a:latin typeface="Times New Roman" pitchFamily="18" charset="0"/>
                <a:cs typeface="Times New Roman" pitchFamily="18" charset="0"/>
              </a:rPr>
              <a:t>metodi relativi </a:t>
            </a:r>
            <a:r>
              <a:rPr lang="it-IT" sz="2000">
                <a:latin typeface="Times New Roman" pitchFamily="18" charset="0"/>
                <a:cs typeface="Times New Roman" pitchFamily="18" charset="0"/>
              </a:rPr>
              <a:t>di misura della dose </a:t>
            </a:r>
            <a:r>
              <a:rPr lang="it-IT" sz="2000" b="1">
                <a:latin typeface="Times New Roman" pitchFamily="18" charset="0"/>
                <a:cs typeface="Times New Roman" pitchFamily="18" charset="0"/>
              </a:rPr>
              <a:t>elevate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numero diapositiva 2"/>
          <p:cNvSpPr>
            <a:spLocks noGrp="1"/>
          </p:cNvSpPr>
          <p:nvPr>
            <p:ph type="sldNum" sz="quarter" idx="12"/>
          </p:nvPr>
        </p:nvSpPr>
        <p:spPr>
          <a:noFill/>
        </p:spPr>
        <p:txBody>
          <a:bodyPr/>
          <a:lstStyle/>
          <a:p>
            <a:fld id="{AC131D00-0209-4069-8D46-13279418170E}" type="slidenum">
              <a:rPr lang="it-IT" smtClean="0"/>
              <a:pPr/>
              <a:t>13</a:t>
            </a:fld>
            <a:endParaRPr lang="it-IT" smtClean="0"/>
          </a:p>
        </p:txBody>
      </p:sp>
      <p:sp>
        <p:nvSpPr>
          <p:cNvPr id="24579" name="Text Box 4"/>
          <p:cNvSpPr txBox="1">
            <a:spLocks noChangeArrowheads="1"/>
          </p:cNvSpPr>
          <p:nvPr/>
        </p:nvSpPr>
        <p:spPr bwMode="auto">
          <a:xfrm>
            <a:off x="2000250" y="273050"/>
            <a:ext cx="5732463" cy="584200"/>
          </a:xfrm>
          <a:prstGeom prst="rect">
            <a:avLst/>
          </a:prstGeom>
          <a:solidFill>
            <a:schemeClr val="accent1"/>
          </a:solidFill>
          <a:ln w="9525">
            <a:noFill/>
            <a:miter lim="800000"/>
            <a:headEnd/>
            <a:tailEnd/>
          </a:ln>
        </p:spPr>
        <p:txBody>
          <a:bodyPr>
            <a:spAutoFit/>
          </a:bodyPr>
          <a:lstStyle/>
          <a:p>
            <a:pPr algn="ctr">
              <a:spcBef>
                <a:spcPct val="50000"/>
              </a:spcBef>
            </a:pPr>
            <a:r>
              <a:rPr lang="it-IT" sz="3200" b="1">
                <a:solidFill>
                  <a:srgbClr val="FF3300"/>
                </a:solidFill>
                <a:latin typeface="Times New Roman" pitchFamily="18" charset="0"/>
                <a:cs typeface="Times New Roman" pitchFamily="18" charset="0"/>
              </a:rPr>
              <a:t>Metodo Calorimetrico</a:t>
            </a:r>
          </a:p>
        </p:txBody>
      </p:sp>
      <p:pic>
        <p:nvPicPr>
          <p:cNvPr id="24580" name="Picture 2"/>
          <p:cNvPicPr>
            <a:picLocks noChangeAspect="1" noChangeArrowheads="1"/>
          </p:cNvPicPr>
          <p:nvPr/>
        </p:nvPicPr>
        <p:blipFill>
          <a:blip r:embed="rId2" cstate="print"/>
          <a:srcRect/>
          <a:stretch>
            <a:fillRect/>
          </a:stretch>
        </p:blipFill>
        <p:spPr bwMode="auto">
          <a:xfrm>
            <a:off x="214313" y="2928938"/>
            <a:ext cx="6621462" cy="3560762"/>
          </a:xfrm>
          <a:prstGeom prst="rect">
            <a:avLst/>
          </a:prstGeom>
          <a:noFill/>
          <a:ln w="9525">
            <a:noFill/>
            <a:miter lim="800000"/>
            <a:headEnd/>
            <a:tailEnd/>
          </a:ln>
        </p:spPr>
      </p:pic>
      <p:sp>
        <p:nvSpPr>
          <p:cNvPr id="24581" name="Rettangolo 5"/>
          <p:cNvSpPr>
            <a:spLocks noChangeArrowheads="1"/>
          </p:cNvSpPr>
          <p:nvPr/>
        </p:nvSpPr>
        <p:spPr bwMode="auto">
          <a:xfrm>
            <a:off x="214313" y="2571750"/>
            <a:ext cx="8358187" cy="369888"/>
          </a:xfrm>
          <a:prstGeom prst="rect">
            <a:avLst/>
          </a:prstGeom>
          <a:noFill/>
          <a:ln w="9525">
            <a:noFill/>
            <a:miter lim="800000"/>
            <a:headEnd/>
            <a:tailEnd/>
          </a:ln>
        </p:spPr>
        <p:txBody>
          <a:bodyPr>
            <a:spAutoFit/>
          </a:bodyPr>
          <a:lstStyle/>
          <a:p>
            <a:pPr algn="just"/>
            <a:r>
              <a:rPr lang="it-IT">
                <a:latin typeface="Times New Roman" pitchFamily="18" charset="0"/>
                <a:cs typeface="Times New Roman" pitchFamily="18" charset="0"/>
              </a:rPr>
              <a:t>Gli incrementi della temperatura indotti dalla radiazione sono molto piccoli:</a:t>
            </a:r>
            <a:endParaRPr lang="en-US">
              <a:latin typeface="Times New Roman" pitchFamily="18" charset="0"/>
              <a:cs typeface="Times New Roman" pitchFamily="18" charset="0"/>
            </a:endParaRPr>
          </a:p>
        </p:txBody>
      </p:sp>
      <p:sp>
        <p:nvSpPr>
          <p:cNvPr id="24582" name="Rettangolo 6"/>
          <p:cNvSpPr>
            <a:spLocks noChangeArrowheads="1"/>
          </p:cNvSpPr>
          <p:nvPr/>
        </p:nvSpPr>
        <p:spPr bwMode="auto">
          <a:xfrm>
            <a:off x="285750" y="928688"/>
            <a:ext cx="8643938" cy="1477962"/>
          </a:xfrm>
          <a:prstGeom prst="rect">
            <a:avLst/>
          </a:prstGeom>
          <a:noFill/>
          <a:ln w="9525">
            <a:noFill/>
            <a:miter lim="800000"/>
            <a:headEnd/>
            <a:tailEnd/>
          </a:ln>
        </p:spPr>
        <p:txBody>
          <a:bodyPr>
            <a:spAutoFit/>
          </a:bodyPr>
          <a:lstStyle/>
          <a:p>
            <a:pPr algn="just"/>
            <a:r>
              <a:rPr lang="it-IT">
                <a:latin typeface="Times New Roman" pitchFamily="18" charset="0"/>
                <a:cs typeface="Times New Roman" pitchFamily="18" charset="0"/>
              </a:rPr>
              <a:t>L’energia perduta dalla radiazione nel suo passaggio all’interno di un materiale è dissipata nei processi di eccitazione e ionizzazione seguiti da riassestamenti energetici con fenomeni di natura chimica e chimico-fisica. Il risultato è la produzione di energia termica che, nel caso sia trascurabile la perdita di energia per dissociazione dei legami chimici, è direttamente legata all’energia persa dalla radiazione e quindi alla dose </a:t>
            </a:r>
            <a:r>
              <a:rPr lang="en-US">
                <a:latin typeface="Times New Roman" pitchFamily="18" charset="0"/>
                <a:cs typeface="Times New Roman" pitchFamily="18" charset="0"/>
              </a:rPr>
              <a:t>assorbita.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numero diapositiva 1"/>
          <p:cNvSpPr>
            <a:spLocks noGrp="1"/>
          </p:cNvSpPr>
          <p:nvPr>
            <p:ph type="sldNum" sz="quarter" idx="12"/>
          </p:nvPr>
        </p:nvSpPr>
        <p:spPr>
          <a:noFill/>
        </p:spPr>
        <p:txBody>
          <a:bodyPr/>
          <a:lstStyle/>
          <a:p>
            <a:fld id="{49554757-844A-462B-81AB-D2B09277F826}" type="slidenum">
              <a:rPr lang="it-IT" smtClean="0"/>
              <a:pPr/>
              <a:t>14</a:t>
            </a:fld>
            <a:endParaRPr lang="it-IT" smtClean="0"/>
          </a:p>
        </p:txBody>
      </p:sp>
      <p:sp>
        <p:nvSpPr>
          <p:cNvPr id="25603" name="Rettangolo 2"/>
          <p:cNvSpPr>
            <a:spLocks noChangeArrowheads="1"/>
          </p:cNvSpPr>
          <p:nvPr/>
        </p:nvSpPr>
        <p:spPr bwMode="auto">
          <a:xfrm>
            <a:off x="500063" y="1928813"/>
            <a:ext cx="7786687" cy="1477962"/>
          </a:xfrm>
          <a:prstGeom prst="rect">
            <a:avLst/>
          </a:prstGeom>
          <a:noFill/>
          <a:ln w="9525">
            <a:noFill/>
            <a:miter lim="800000"/>
            <a:headEnd/>
            <a:tailEnd/>
          </a:ln>
        </p:spPr>
        <p:txBody>
          <a:bodyPr>
            <a:spAutoFit/>
          </a:bodyPr>
          <a:lstStyle/>
          <a:p>
            <a:pPr algn="just"/>
            <a:r>
              <a:rPr lang="it-IT">
                <a:latin typeface="Times New Roman" pitchFamily="18" charset="0"/>
                <a:cs typeface="Times New Roman" pitchFamily="18" charset="0"/>
              </a:rPr>
              <a:t>L’energia è determinata a seconda del tipo di calorimetro con il:</a:t>
            </a:r>
          </a:p>
          <a:p>
            <a:pPr algn="just"/>
            <a:r>
              <a:rPr lang="it-IT">
                <a:latin typeface="Times New Roman" pitchFamily="18" charset="0"/>
                <a:cs typeface="Times New Roman" pitchFamily="18" charset="0"/>
              </a:rPr>
              <a:t>metodo adiabatico, ossia misurando l’aumento di temperatura in un sistema isolato di cui è nota la capacità termica;</a:t>
            </a:r>
          </a:p>
          <a:p>
            <a:pPr algn="just"/>
            <a:r>
              <a:rPr lang="it-IT">
                <a:latin typeface="Times New Roman" pitchFamily="18" charset="0"/>
                <a:cs typeface="Times New Roman" pitchFamily="18" charset="0"/>
              </a:rPr>
              <a:t>metodo isotermico (viene mantenuta una temperatura costante e viene </a:t>
            </a:r>
            <a:r>
              <a:rPr lang="en-US">
                <a:latin typeface="Times New Roman" pitchFamily="18" charset="0"/>
                <a:cs typeface="Times New Roman" pitchFamily="18" charset="0"/>
              </a:rPr>
              <a:t>misurato il calore rimosso)</a:t>
            </a:r>
          </a:p>
        </p:txBody>
      </p:sp>
      <p:sp>
        <p:nvSpPr>
          <p:cNvPr id="25604" name="Text Box 4"/>
          <p:cNvSpPr txBox="1">
            <a:spLocks noChangeArrowheads="1"/>
          </p:cNvSpPr>
          <p:nvPr/>
        </p:nvSpPr>
        <p:spPr bwMode="auto">
          <a:xfrm>
            <a:off x="2000250" y="273050"/>
            <a:ext cx="5732463" cy="584200"/>
          </a:xfrm>
          <a:prstGeom prst="rect">
            <a:avLst/>
          </a:prstGeom>
          <a:solidFill>
            <a:schemeClr val="accent1"/>
          </a:solidFill>
          <a:ln w="9525">
            <a:noFill/>
            <a:miter lim="800000"/>
            <a:headEnd/>
            <a:tailEnd/>
          </a:ln>
        </p:spPr>
        <p:txBody>
          <a:bodyPr>
            <a:spAutoFit/>
          </a:bodyPr>
          <a:lstStyle/>
          <a:p>
            <a:pPr algn="ctr">
              <a:spcBef>
                <a:spcPct val="50000"/>
              </a:spcBef>
            </a:pPr>
            <a:r>
              <a:rPr lang="it-IT" sz="3200" b="1">
                <a:solidFill>
                  <a:srgbClr val="FF3300"/>
                </a:solidFill>
                <a:latin typeface="Times New Roman" pitchFamily="18" charset="0"/>
                <a:cs typeface="Times New Roman" pitchFamily="18" charset="0"/>
              </a:rPr>
              <a:t>Metodo Calorimetrico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egnaposto numero diapositiva 3"/>
          <p:cNvSpPr>
            <a:spLocks noGrp="1"/>
          </p:cNvSpPr>
          <p:nvPr>
            <p:ph type="sldNum" sz="quarter" idx="12"/>
          </p:nvPr>
        </p:nvSpPr>
        <p:spPr>
          <a:noFill/>
        </p:spPr>
        <p:txBody>
          <a:bodyPr/>
          <a:lstStyle/>
          <a:p>
            <a:fld id="{7E9760E7-6E0A-4356-A704-A9EE33D515C9}" type="slidenum">
              <a:rPr lang="it-IT" smtClean="0"/>
              <a:pPr/>
              <a:t>15</a:t>
            </a:fld>
            <a:endParaRPr lang="it-IT" smtClean="0"/>
          </a:p>
        </p:txBody>
      </p:sp>
      <p:sp>
        <p:nvSpPr>
          <p:cNvPr id="6148" name="Text Box 4"/>
          <p:cNvSpPr txBox="1">
            <a:spLocks noChangeArrowheads="1"/>
          </p:cNvSpPr>
          <p:nvPr/>
        </p:nvSpPr>
        <p:spPr bwMode="auto">
          <a:xfrm>
            <a:off x="2700338" y="260350"/>
            <a:ext cx="4729162" cy="554038"/>
          </a:xfrm>
          <a:prstGeom prst="rect">
            <a:avLst/>
          </a:prstGeom>
          <a:solidFill>
            <a:schemeClr val="accent1"/>
          </a:solidFill>
          <a:ln w="9525">
            <a:noFill/>
            <a:miter lim="800000"/>
            <a:headEnd/>
            <a:tailEnd/>
          </a:ln>
        </p:spPr>
        <p:txBody>
          <a:bodyPr>
            <a:spAutoFit/>
          </a:bodyPr>
          <a:lstStyle/>
          <a:p>
            <a:pPr algn="ctr">
              <a:spcBef>
                <a:spcPct val="50000"/>
              </a:spcBef>
            </a:pPr>
            <a:r>
              <a:rPr lang="it-IT" sz="3000" b="1">
                <a:solidFill>
                  <a:srgbClr val="FF3300"/>
                </a:solidFill>
                <a:latin typeface="Times New Roman" pitchFamily="18" charset="0"/>
                <a:cs typeface="Times New Roman" pitchFamily="18" charset="0"/>
              </a:rPr>
              <a:t>Il metodo ionometrico </a:t>
            </a:r>
          </a:p>
        </p:txBody>
      </p:sp>
      <p:sp>
        <p:nvSpPr>
          <p:cNvPr id="6149" name="Text Box 6"/>
          <p:cNvSpPr txBox="1">
            <a:spLocks noChangeArrowheads="1"/>
          </p:cNvSpPr>
          <p:nvPr/>
        </p:nvSpPr>
        <p:spPr bwMode="auto">
          <a:xfrm>
            <a:off x="250825" y="962025"/>
            <a:ext cx="8642350" cy="5786438"/>
          </a:xfrm>
          <a:prstGeom prst="rect">
            <a:avLst/>
          </a:prstGeom>
          <a:noFill/>
          <a:ln w="9525">
            <a:noFill/>
            <a:miter lim="800000"/>
            <a:headEnd/>
            <a:tailEnd/>
          </a:ln>
        </p:spPr>
        <p:txBody>
          <a:bodyPr>
            <a:spAutoFit/>
          </a:bodyPr>
          <a:lstStyle/>
          <a:p>
            <a:pPr algn="just"/>
            <a:r>
              <a:rPr lang="it-IT" sz="2000">
                <a:latin typeface="Times New Roman" pitchFamily="18" charset="0"/>
                <a:cs typeface="Times New Roman" pitchFamily="18" charset="0"/>
              </a:rPr>
              <a:t>La più ampia applicazione della teoria della cavità è quella che concerne l’uso di una </a:t>
            </a:r>
            <a:r>
              <a:rPr lang="it-IT" sz="2000" b="1">
                <a:latin typeface="Times New Roman" pitchFamily="18" charset="0"/>
                <a:cs typeface="Times New Roman" pitchFamily="18" charset="0"/>
              </a:rPr>
              <a:t>camera a ionizzazione </a:t>
            </a:r>
            <a:r>
              <a:rPr lang="it-IT" sz="2000">
                <a:latin typeface="Times New Roman" pitchFamily="18" charset="0"/>
                <a:cs typeface="Times New Roman" pitchFamily="18" charset="0"/>
              </a:rPr>
              <a:t>inserita all’interno di un fantoccio che simula le condizioni di irradiazione di un corpo reale. </a:t>
            </a:r>
          </a:p>
          <a:p>
            <a:pPr algn="just"/>
            <a:r>
              <a:rPr lang="it-IT" sz="2000">
                <a:latin typeface="Times New Roman" pitchFamily="18" charset="0"/>
                <a:cs typeface="Times New Roman" pitchFamily="18" charset="0"/>
              </a:rPr>
              <a:t>Nella pratica vengono fatte misure basate sulla ionizzazione a cui si applicano fattori di correzione derivati dalla teoria di Bragg-Gray.: </a:t>
            </a:r>
            <a:r>
              <a:rPr lang="it-IT" sz="2000" b="1">
                <a:latin typeface="Times New Roman" pitchFamily="18" charset="0"/>
                <a:cs typeface="Times New Roman" pitchFamily="18" charset="0"/>
              </a:rPr>
              <a:t>elettroni</a:t>
            </a:r>
            <a:r>
              <a:rPr lang="it-IT" sz="2000">
                <a:latin typeface="Times New Roman" pitchFamily="18" charset="0"/>
                <a:cs typeface="Times New Roman" pitchFamily="18" charset="0"/>
              </a:rPr>
              <a:t> prodotti nel mezzo circostante la cavità (parete) ionizzano il gas (aria) e la carica liberata viene misurata: </a:t>
            </a:r>
          </a:p>
          <a:p>
            <a:pPr algn="just"/>
            <a:endParaRPr lang="it-IT" sz="2000">
              <a:latin typeface="Times New Roman" pitchFamily="18" charset="0"/>
              <a:cs typeface="Times New Roman" pitchFamily="18" charset="0"/>
            </a:endParaRPr>
          </a:p>
          <a:p>
            <a:pPr algn="just">
              <a:spcBef>
                <a:spcPct val="50000"/>
              </a:spcBef>
            </a:pPr>
            <a:endParaRPr lang="it-IT" sz="2000">
              <a:latin typeface="Times New Roman" pitchFamily="18" charset="0"/>
              <a:cs typeface="Times New Roman" pitchFamily="18" charset="0"/>
            </a:endParaRPr>
          </a:p>
          <a:p>
            <a:pPr algn="just">
              <a:spcBef>
                <a:spcPct val="50000"/>
              </a:spcBef>
            </a:pPr>
            <a:endParaRPr lang="it-IT" sz="2000">
              <a:latin typeface="Times New Roman" pitchFamily="18" charset="0"/>
              <a:cs typeface="Times New Roman" pitchFamily="18" charset="0"/>
            </a:endParaRPr>
          </a:p>
          <a:p>
            <a:pPr algn="just">
              <a:spcBef>
                <a:spcPct val="50000"/>
              </a:spcBef>
            </a:pPr>
            <a:endParaRPr lang="it-IT" sz="2000">
              <a:latin typeface="Times New Roman" pitchFamily="18" charset="0"/>
              <a:cs typeface="Times New Roman" pitchFamily="18" charset="0"/>
            </a:endParaRPr>
          </a:p>
          <a:p>
            <a:pPr algn="just">
              <a:spcBef>
                <a:spcPct val="50000"/>
              </a:spcBef>
            </a:pPr>
            <a:endParaRPr lang="it-IT" sz="2000">
              <a:latin typeface="Times New Roman" pitchFamily="18" charset="0"/>
              <a:cs typeface="Times New Roman" pitchFamily="18" charset="0"/>
            </a:endParaRPr>
          </a:p>
          <a:p>
            <a:pPr algn="just">
              <a:spcBef>
                <a:spcPct val="50000"/>
              </a:spcBef>
            </a:pPr>
            <a:endParaRPr lang="it-IT" sz="2000">
              <a:latin typeface="Times New Roman" pitchFamily="18" charset="0"/>
              <a:cs typeface="Times New Roman" pitchFamily="18" charset="0"/>
            </a:endParaRPr>
          </a:p>
          <a:p>
            <a:pPr algn="just"/>
            <a:r>
              <a:rPr lang="it-IT" sz="2000">
                <a:latin typeface="Times New Roman" pitchFamily="18" charset="0"/>
                <a:cs typeface="Times New Roman" pitchFamily="18" charset="0"/>
              </a:rPr>
              <a:t>Dove W</a:t>
            </a:r>
            <a:r>
              <a:rPr lang="it-IT" sz="2000" baseline="-25000">
                <a:latin typeface="Times New Roman" pitchFamily="18" charset="0"/>
                <a:cs typeface="Times New Roman" pitchFamily="18" charset="0"/>
              </a:rPr>
              <a:t>g</a:t>
            </a:r>
            <a:r>
              <a:rPr lang="it-IT" sz="2000">
                <a:latin typeface="Times New Roman" pitchFamily="18" charset="0"/>
                <a:cs typeface="Times New Roman" pitchFamily="18" charset="0"/>
              </a:rPr>
              <a:t> è l’energia spesa in media per creare una coppia di ioni (quantità pressoché costante, nel gas tipicamente pari a circa 33 eV) dalla radiazione primaria nella massa m</a:t>
            </a:r>
            <a:r>
              <a:rPr lang="it-IT" sz="2000" baseline="-25000">
                <a:latin typeface="Times New Roman" pitchFamily="18" charset="0"/>
                <a:cs typeface="Times New Roman" pitchFamily="18" charset="0"/>
              </a:rPr>
              <a:t>g </a:t>
            </a:r>
            <a:r>
              <a:rPr lang="it-IT" sz="2000">
                <a:latin typeface="Times New Roman" pitchFamily="18" charset="0"/>
                <a:cs typeface="Times New Roman" pitchFamily="18" charset="0"/>
              </a:rPr>
              <a:t>di gas</a:t>
            </a:r>
            <a:r>
              <a:rPr lang="it-IT" sz="2000" baseline="-25000">
                <a:latin typeface="Times New Roman" pitchFamily="18" charset="0"/>
                <a:cs typeface="Times New Roman" pitchFamily="18" charset="0"/>
              </a:rPr>
              <a:t> </a:t>
            </a:r>
            <a:r>
              <a:rPr lang="it-IT" sz="2000" i="1">
                <a:latin typeface="Times New Roman" pitchFamily="18" charset="0"/>
                <a:cs typeface="Times New Roman" pitchFamily="18" charset="0"/>
              </a:rPr>
              <a:t>g e </a:t>
            </a:r>
            <a:r>
              <a:rPr lang="it-IT" sz="2000">
                <a:latin typeface="Times New Roman" pitchFamily="18" charset="0"/>
                <a:cs typeface="Times New Roman" pitchFamily="18" charset="0"/>
              </a:rPr>
              <a:t>n</a:t>
            </a:r>
            <a:r>
              <a:rPr lang="it-IT" sz="2000" baseline="-25000">
                <a:latin typeface="Times New Roman" pitchFamily="18" charset="0"/>
                <a:cs typeface="Times New Roman" pitchFamily="18" charset="0"/>
              </a:rPr>
              <a:t>g</a:t>
            </a:r>
            <a:r>
              <a:rPr lang="it-IT" sz="2000">
                <a:latin typeface="Times New Roman" pitchFamily="18" charset="0"/>
                <a:cs typeface="Times New Roman" pitchFamily="18" charset="0"/>
              </a:rPr>
              <a:t> il numero di coppie create.</a:t>
            </a:r>
          </a:p>
        </p:txBody>
      </p:sp>
      <p:graphicFrame>
        <p:nvGraphicFramePr>
          <p:cNvPr id="6146" name="Object 7"/>
          <p:cNvGraphicFramePr>
            <a:graphicFrameLocks noChangeAspect="1"/>
          </p:cNvGraphicFramePr>
          <p:nvPr/>
        </p:nvGraphicFramePr>
        <p:xfrm>
          <a:off x="785813" y="3286125"/>
          <a:ext cx="2000250" cy="1193800"/>
        </p:xfrm>
        <a:graphic>
          <a:graphicData uri="http://schemas.openxmlformats.org/presentationml/2006/ole">
            <p:oleObj spid="_x0000_s6146" name="Equazione" r:id="rId3" imgW="787320" imgH="469800" progId="Equation.3">
              <p:embed/>
            </p:oleObj>
          </a:graphicData>
        </a:graphic>
      </p:graphicFrame>
      <p:pic>
        <p:nvPicPr>
          <p:cNvPr id="6150" name="Picture 2"/>
          <p:cNvPicPr>
            <a:picLocks noChangeAspect="1" noChangeArrowheads="1"/>
          </p:cNvPicPr>
          <p:nvPr/>
        </p:nvPicPr>
        <p:blipFill>
          <a:blip r:embed="rId4" cstate="print"/>
          <a:srcRect/>
          <a:stretch>
            <a:fillRect/>
          </a:stretch>
        </p:blipFill>
        <p:spPr bwMode="auto">
          <a:xfrm>
            <a:off x="3714750" y="3357563"/>
            <a:ext cx="4214813" cy="2319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egnaposto numero diapositiva 1"/>
          <p:cNvSpPr>
            <a:spLocks noGrp="1"/>
          </p:cNvSpPr>
          <p:nvPr>
            <p:ph type="sldNum" sz="quarter" idx="12"/>
          </p:nvPr>
        </p:nvSpPr>
        <p:spPr>
          <a:noFill/>
        </p:spPr>
        <p:txBody>
          <a:bodyPr/>
          <a:lstStyle/>
          <a:p>
            <a:fld id="{9CBFA69E-9739-47E1-9A7F-F11210DD69D6}" type="slidenum">
              <a:rPr lang="it-IT" smtClean="0"/>
              <a:pPr/>
              <a:t>16</a:t>
            </a:fld>
            <a:endParaRPr lang="it-IT" smtClean="0"/>
          </a:p>
        </p:txBody>
      </p:sp>
      <p:sp>
        <p:nvSpPr>
          <p:cNvPr id="7172" name="Text Box 4"/>
          <p:cNvSpPr txBox="1">
            <a:spLocks noChangeArrowheads="1"/>
          </p:cNvSpPr>
          <p:nvPr/>
        </p:nvSpPr>
        <p:spPr bwMode="auto">
          <a:xfrm>
            <a:off x="2700338" y="260350"/>
            <a:ext cx="4729162" cy="554038"/>
          </a:xfrm>
          <a:prstGeom prst="rect">
            <a:avLst/>
          </a:prstGeom>
          <a:solidFill>
            <a:schemeClr val="accent1"/>
          </a:solidFill>
          <a:ln w="9525">
            <a:noFill/>
            <a:miter lim="800000"/>
            <a:headEnd/>
            <a:tailEnd/>
          </a:ln>
        </p:spPr>
        <p:txBody>
          <a:bodyPr>
            <a:spAutoFit/>
          </a:bodyPr>
          <a:lstStyle/>
          <a:p>
            <a:pPr>
              <a:spcBef>
                <a:spcPct val="50000"/>
              </a:spcBef>
            </a:pPr>
            <a:r>
              <a:rPr lang="it-IT" sz="3000" b="1">
                <a:solidFill>
                  <a:srgbClr val="FF3300"/>
                </a:solidFill>
                <a:latin typeface="Times New Roman" pitchFamily="18" charset="0"/>
                <a:cs typeface="Times New Roman" pitchFamily="18" charset="0"/>
              </a:rPr>
              <a:t>Il metodo ionometrico </a:t>
            </a:r>
          </a:p>
        </p:txBody>
      </p:sp>
      <p:graphicFrame>
        <p:nvGraphicFramePr>
          <p:cNvPr id="7170" name="Object 5"/>
          <p:cNvGraphicFramePr>
            <a:graphicFrameLocks noChangeAspect="1"/>
          </p:cNvGraphicFramePr>
          <p:nvPr/>
        </p:nvGraphicFramePr>
        <p:xfrm>
          <a:off x="2928938" y="1785938"/>
          <a:ext cx="2686050" cy="941387"/>
        </p:xfrm>
        <a:graphic>
          <a:graphicData uri="http://schemas.openxmlformats.org/presentationml/2006/ole">
            <p:oleObj spid="_x0000_s7170" name="Equazione" r:id="rId3" imgW="1130040" imgH="469800" progId="Equation.3">
              <p:embed/>
            </p:oleObj>
          </a:graphicData>
        </a:graphic>
      </p:graphicFrame>
      <p:sp>
        <p:nvSpPr>
          <p:cNvPr id="7173" name="Rettangolo 5"/>
          <p:cNvSpPr>
            <a:spLocks noChangeArrowheads="1"/>
          </p:cNvSpPr>
          <p:nvPr/>
        </p:nvSpPr>
        <p:spPr bwMode="auto">
          <a:xfrm>
            <a:off x="428625" y="1071563"/>
            <a:ext cx="7929563" cy="646112"/>
          </a:xfrm>
          <a:prstGeom prst="rect">
            <a:avLst/>
          </a:prstGeom>
          <a:noFill/>
          <a:ln w="9525">
            <a:noFill/>
            <a:miter lim="800000"/>
            <a:headEnd/>
            <a:tailEnd/>
          </a:ln>
        </p:spPr>
        <p:txBody>
          <a:bodyPr>
            <a:spAutoFit/>
          </a:bodyPr>
          <a:lstStyle/>
          <a:p>
            <a:pPr algn="just"/>
            <a:r>
              <a:rPr lang="it-IT">
                <a:latin typeface="Times New Roman" pitchFamily="18" charset="0"/>
                <a:cs typeface="Times New Roman" pitchFamily="18" charset="0"/>
              </a:rPr>
              <a:t>Per la relazione di Bragg-Gray, la dose assorbita nel materiale in cui è immersa una cavità piccola che assorbe una dose </a:t>
            </a:r>
            <a:r>
              <a:rPr lang="it-IT" i="1">
                <a:latin typeface="Times New Roman" pitchFamily="18" charset="0"/>
                <a:cs typeface="Times New Roman" pitchFamily="18" charset="0"/>
              </a:rPr>
              <a:t>D</a:t>
            </a:r>
            <a:r>
              <a:rPr lang="it-IT" i="1" baseline="-25000">
                <a:latin typeface="Times New Roman" pitchFamily="18" charset="0"/>
                <a:cs typeface="Times New Roman" pitchFamily="18" charset="0"/>
              </a:rPr>
              <a:t>G</a:t>
            </a:r>
            <a:r>
              <a:rPr lang="it-IT" i="1">
                <a:latin typeface="Times New Roman" pitchFamily="18" charset="0"/>
                <a:cs typeface="Times New Roman" pitchFamily="18" charset="0"/>
              </a:rPr>
              <a:t>,</a:t>
            </a:r>
            <a:endParaRPr lang="en-US">
              <a:latin typeface="Times New Roman" pitchFamily="18" charset="0"/>
              <a:cs typeface="Times New Roman" pitchFamily="18" charset="0"/>
            </a:endParaRPr>
          </a:p>
        </p:txBody>
      </p:sp>
      <p:sp>
        <p:nvSpPr>
          <p:cNvPr id="7174" name="Rettangolo 6"/>
          <p:cNvSpPr>
            <a:spLocks noChangeArrowheads="1"/>
          </p:cNvSpPr>
          <p:nvPr/>
        </p:nvSpPr>
        <p:spPr bwMode="auto">
          <a:xfrm>
            <a:off x="428625" y="2928938"/>
            <a:ext cx="8358188" cy="584200"/>
          </a:xfrm>
          <a:prstGeom prst="rect">
            <a:avLst/>
          </a:prstGeom>
          <a:noFill/>
          <a:ln w="9525">
            <a:noFill/>
            <a:miter lim="800000"/>
            <a:headEnd/>
            <a:tailEnd/>
          </a:ln>
        </p:spPr>
        <p:txBody>
          <a:bodyPr>
            <a:spAutoFit/>
          </a:bodyPr>
          <a:lstStyle/>
          <a:p>
            <a:pPr algn="just"/>
            <a:r>
              <a:rPr lang="it-IT" sz="1600">
                <a:latin typeface="Times New Roman" pitchFamily="18" charset="0"/>
                <a:cs typeface="Times New Roman" pitchFamily="18" charset="0"/>
              </a:rPr>
              <a:t>Se il gas contenuto nella camera è equivalente al materiale all’esterno della cavità, il rapporto dei poteri frenanti massici mediato sullo spettro energetico dei secondari è 1.</a:t>
            </a:r>
            <a:endParaRPr lang="en-US" sz="1600">
              <a:latin typeface="Times New Roman" pitchFamily="18" charset="0"/>
              <a:cs typeface="Times New Roman" pitchFamily="18" charset="0"/>
            </a:endParaRPr>
          </a:p>
        </p:txBody>
      </p:sp>
      <p:sp>
        <p:nvSpPr>
          <p:cNvPr id="7175" name="Rettangolo 7"/>
          <p:cNvSpPr>
            <a:spLocks noChangeArrowheads="1"/>
          </p:cNvSpPr>
          <p:nvPr/>
        </p:nvSpPr>
        <p:spPr bwMode="auto">
          <a:xfrm>
            <a:off x="285750" y="3584575"/>
            <a:ext cx="8429625" cy="2862263"/>
          </a:xfrm>
          <a:prstGeom prst="rect">
            <a:avLst/>
          </a:prstGeom>
          <a:noFill/>
          <a:ln w="9525">
            <a:noFill/>
            <a:miter lim="800000"/>
            <a:headEnd/>
            <a:tailEnd/>
          </a:ln>
        </p:spPr>
        <p:txBody>
          <a:bodyPr>
            <a:spAutoFit/>
          </a:bodyPr>
          <a:lstStyle/>
          <a:p>
            <a:pPr algn="just"/>
            <a:r>
              <a:rPr lang="it-IT">
                <a:latin typeface="Times New Roman" pitchFamily="18" charset="0"/>
                <a:cs typeface="Times New Roman" pitchFamily="18" charset="0"/>
              </a:rPr>
              <a:t>Si distinguono camere a </a:t>
            </a:r>
            <a:r>
              <a:rPr lang="it-IT" b="1">
                <a:solidFill>
                  <a:srgbClr val="FF0000"/>
                </a:solidFill>
                <a:latin typeface="Times New Roman" pitchFamily="18" charset="0"/>
                <a:cs typeface="Times New Roman" pitchFamily="18" charset="0"/>
              </a:rPr>
              <a:t>pareti spesse e a pareti sottili </a:t>
            </a:r>
            <a:r>
              <a:rPr lang="it-IT">
                <a:latin typeface="Times New Roman" pitchFamily="18" charset="0"/>
                <a:cs typeface="Times New Roman" pitchFamily="18" charset="0"/>
              </a:rPr>
              <a:t>il cui uso dipende ovviamente dal materiale di cui si vuol calcolare la dose e dall’energia della radiazione. </a:t>
            </a:r>
          </a:p>
          <a:p>
            <a:pPr algn="just">
              <a:buFont typeface="Wingdings" pitchFamily="2" charset="2"/>
              <a:buChar char="Ø"/>
            </a:pPr>
            <a:r>
              <a:rPr lang="it-IT">
                <a:latin typeface="Times New Roman" pitchFamily="18" charset="0"/>
                <a:cs typeface="Times New Roman" pitchFamily="18" charset="0"/>
              </a:rPr>
              <a:t> Per </a:t>
            </a:r>
            <a:r>
              <a:rPr lang="it-IT" b="1">
                <a:latin typeface="Times New Roman" pitchFamily="18" charset="0"/>
                <a:cs typeface="Times New Roman" pitchFamily="18" charset="0"/>
              </a:rPr>
              <a:t>fotoni di energia elevata </a:t>
            </a:r>
            <a:r>
              <a:rPr lang="it-IT">
                <a:latin typeface="Times New Roman" pitchFamily="18" charset="0"/>
                <a:cs typeface="Times New Roman" pitchFamily="18" charset="0"/>
              </a:rPr>
              <a:t>le camere a pareti sottili sono le più indicate perché i secondari carichi messi in moto nel mezzo circostante possono raggiungere la cavità. </a:t>
            </a:r>
          </a:p>
          <a:p>
            <a:pPr algn="just">
              <a:buFont typeface="Wingdings" pitchFamily="2" charset="2"/>
              <a:buChar char="Ø"/>
            </a:pPr>
            <a:r>
              <a:rPr lang="it-IT" b="1">
                <a:latin typeface="Times New Roman" pitchFamily="18" charset="0"/>
                <a:cs typeface="Times New Roman" pitchFamily="18" charset="0"/>
              </a:rPr>
              <a:t> Per pareti spesse, </a:t>
            </a:r>
            <a:r>
              <a:rPr lang="it-IT">
                <a:latin typeface="Times New Roman" pitchFamily="18" charset="0"/>
                <a:cs typeface="Times New Roman" pitchFamily="18" charset="0"/>
              </a:rPr>
              <a:t>la ionizzazione nel gas è dovuta ai secondari prodotti nelle pareti. È opportuno  usare camere a pareti spesse equivalenti al mezzo in studio. Nel caso dei tessuti biologici, ci sono camere a tessuto equivalenti, le cui pareti sono realizzate con materiale avente composizione equivalente a quella del tessuto, così come il gas. Materiali equivalenti ai tessuti molli dell’organismo umano sono per esempio alcuni gel; per il tessuto osseo  è spesso </a:t>
            </a:r>
            <a:r>
              <a:rPr lang="en-US">
                <a:latin typeface="Times New Roman" pitchFamily="18" charset="0"/>
                <a:cs typeface="Times New Roman" pitchFamily="18" charset="0"/>
              </a:rPr>
              <a:t>usato l’alluminio.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olo 1"/>
          <p:cNvSpPr>
            <a:spLocks noGrp="1"/>
          </p:cNvSpPr>
          <p:nvPr>
            <p:ph type="title"/>
          </p:nvPr>
        </p:nvSpPr>
        <p:spPr>
          <a:xfrm>
            <a:off x="428625" y="285750"/>
            <a:ext cx="8229600" cy="642938"/>
          </a:xfrm>
        </p:spPr>
        <p:txBody>
          <a:bodyPr/>
          <a:lstStyle/>
          <a:p>
            <a:r>
              <a:rPr lang="it-IT" smtClean="0">
                <a:solidFill>
                  <a:srgbClr val="FF3300"/>
                </a:solidFill>
                <a:latin typeface="Albertus MT" pitchFamily="18" charset="0"/>
              </a:rPr>
              <a:t>Rivelatori a Gas</a:t>
            </a:r>
            <a:br>
              <a:rPr lang="it-IT" smtClean="0">
                <a:solidFill>
                  <a:srgbClr val="FF3300"/>
                </a:solidFill>
                <a:latin typeface="Albertus MT" pitchFamily="18" charset="0"/>
              </a:rPr>
            </a:br>
            <a:endParaRPr lang="en-US" smtClean="0"/>
          </a:p>
        </p:txBody>
      </p:sp>
      <p:sp>
        <p:nvSpPr>
          <p:cNvPr id="8196" name="Segnaposto numero diapositiva 2"/>
          <p:cNvSpPr>
            <a:spLocks noGrp="1"/>
          </p:cNvSpPr>
          <p:nvPr>
            <p:ph type="sldNum" sz="quarter" idx="12"/>
          </p:nvPr>
        </p:nvSpPr>
        <p:spPr>
          <a:noFill/>
        </p:spPr>
        <p:txBody>
          <a:bodyPr/>
          <a:lstStyle/>
          <a:p>
            <a:fld id="{29BEBEF1-F69B-407E-9B0D-C29EE4D01FCD}" type="slidenum">
              <a:rPr lang="it-IT" smtClean="0"/>
              <a:pPr/>
              <a:t>17</a:t>
            </a:fld>
            <a:endParaRPr lang="it-IT" smtClean="0"/>
          </a:p>
        </p:txBody>
      </p:sp>
      <p:sp>
        <p:nvSpPr>
          <p:cNvPr id="8197" name="Text Box 6"/>
          <p:cNvSpPr txBox="1">
            <a:spLocks noChangeArrowheads="1"/>
          </p:cNvSpPr>
          <p:nvPr/>
        </p:nvSpPr>
        <p:spPr bwMode="auto">
          <a:xfrm>
            <a:off x="285750" y="785813"/>
            <a:ext cx="8286750" cy="1477962"/>
          </a:xfrm>
          <a:prstGeom prst="rect">
            <a:avLst/>
          </a:prstGeom>
          <a:noFill/>
          <a:ln w="9525">
            <a:noFill/>
            <a:miter lim="800000"/>
            <a:headEnd/>
            <a:tailEnd/>
          </a:ln>
        </p:spPr>
        <p:txBody>
          <a:bodyPr>
            <a:spAutoFit/>
          </a:bodyPr>
          <a:lstStyle/>
          <a:p>
            <a:pPr algn="just">
              <a:spcBef>
                <a:spcPct val="50000"/>
              </a:spcBef>
            </a:pPr>
            <a:r>
              <a:rPr lang="it-IT">
                <a:latin typeface="Times New Roman" pitchFamily="18" charset="0"/>
                <a:cs typeface="Times New Roman" pitchFamily="18" charset="0"/>
              </a:rPr>
              <a:t>Sfruttano la ionizzazione prodotta dal passaggio di un fotone o di una particella carica in una gas.  Al passaggio della radiazione nel rivelatore il numero (n</a:t>
            </a:r>
            <a:r>
              <a:rPr lang="it-IT" baseline="-25000">
                <a:latin typeface="Times New Roman" pitchFamily="18" charset="0"/>
                <a:cs typeface="Times New Roman" pitchFamily="18" charset="0"/>
              </a:rPr>
              <a:t>T</a:t>
            </a:r>
            <a:r>
              <a:rPr lang="it-IT">
                <a:latin typeface="Times New Roman" pitchFamily="18" charset="0"/>
                <a:cs typeface="Times New Roman" pitchFamily="18" charset="0"/>
              </a:rPr>
              <a:t>) di coppie ione-elettrone creato (sia direttamente che indirettamente) è proporzionale all’energia depositata nel dispositivo (</a:t>
            </a:r>
            <a:r>
              <a:rPr lang="it-IT">
                <a:latin typeface="Symbol" pitchFamily="18" charset="2"/>
                <a:cs typeface="Times New Roman" pitchFamily="18" charset="0"/>
              </a:rPr>
              <a:t>D</a:t>
            </a:r>
            <a:r>
              <a:rPr lang="it-IT">
                <a:latin typeface="Times New Roman" pitchFamily="18" charset="0"/>
                <a:cs typeface="Times New Roman" pitchFamily="18" charset="0"/>
              </a:rPr>
              <a:t>E): (Wi è l’energia media necessaria per produrre una coppia) </a:t>
            </a:r>
          </a:p>
        </p:txBody>
      </p:sp>
      <p:graphicFrame>
        <p:nvGraphicFramePr>
          <p:cNvPr id="8194" name="Object 12"/>
          <p:cNvGraphicFramePr>
            <a:graphicFrameLocks noChangeAspect="1"/>
          </p:cNvGraphicFramePr>
          <p:nvPr/>
        </p:nvGraphicFramePr>
        <p:xfrm>
          <a:off x="1071563" y="2571750"/>
          <a:ext cx="1143000" cy="863600"/>
        </p:xfrm>
        <a:graphic>
          <a:graphicData uri="http://schemas.openxmlformats.org/presentationml/2006/ole">
            <p:oleObj spid="_x0000_s8194" name="Equation" r:id="rId3" imgW="571320" imgH="431640" progId="Equation.3">
              <p:embed/>
            </p:oleObj>
          </a:graphicData>
        </a:graphic>
      </p:graphicFrame>
      <p:pic>
        <p:nvPicPr>
          <p:cNvPr id="8198" name="Picture 3"/>
          <p:cNvPicPr>
            <a:picLocks noChangeAspect="1" noChangeArrowheads="1"/>
          </p:cNvPicPr>
          <p:nvPr/>
        </p:nvPicPr>
        <p:blipFill>
          <a:blip r:embed="rId4" cstate="print"/>
          <a:srcRect/>
          <a:stretch>
            <a:fillRect/>
          </a:stretch>
        </p:blipFill>
        <p:spPr bwMode="auto">
          <a:xfrm>
            <a:off x="2481263" y="2000250"/>
            <a:ext cx="6662737" cy="3643313"/>
          </a:xfrm>
          <a:prstGeom prst="rect">
            <a:avLst/>
          </a:prstGeom>
          <a:noFill/>
          <a:ln w="9525">
            <a:noFill/>
            <a:miter lim="800000"/>
            <a:headEnd/>
            <a:tailEnd/>
          </a:ln>
        </p:spPr>
      </p:pic>
      <p:sp>
        <p:nvSpPr>
          <p:cNvPr id="8199" name="Rectangle 7"/>
          <p:cNvSpPr>
            <a:spLocks noChangeArrowheads="1"/>
          </p:cNvSpPr>
          <p:nvPr/>
        </p:nvSpPr>
        <p:spPr bwMode="auto">
          <a:xfrm>
            <a:off x="500063" y="4995863"/>
            <a:ext cx="1500187" cy="660400"/>
          </a:xfrm>
          <a:prstGeom prst="rect">
            <a:avLst/>
          </a:prstGeom>
          <a:noFill/>
          <a:ln w="9525">
            <a:noFill/>
            <a:miter lim="800000"/>
            <a:headEnd/>
            <a:tailEnd/>
          </a:ln>
        </p:spPr>
        <p:txBody>
          <a:bodyPr bIns="0" anchor="ctr">
            <a:spAutoFit/>
          </a:bodyPr>
          <a:lstStyle/>
          <a:p>
            <a:pPr eaLnBrk="0" hangingPunct="0"/>
            <a:r>
              <a:rPr lang="it-IT" sz="2000" i="1">
                <a:latin typeface="Times New Roman" pitchFamily="18" charset="0"/>
                <a:cs typeface="Times New Roman" pitchFamily="18" charset="0"/>
              </a:rPr>
              <a:t>n</a:t>
            </a:r>
            <a:r>
              <a:rPr lang="it-IT" sz="2000" i="1" baseline="-30000">
                <a:latin typeface="Times New Roman" pitchFamily="18" charset="0"/>
                <a:cs typeface="Times New Roman" pitchFamily="18" charset="0"/>
              </a:rPr>
              <a:t>t</a:t>
            </a:r>
            <a:r>
              <a:rPr lang="it-IT" sz="2000" i="1">
                <a:latin typeface="Times New Roman" pitchFamily="18" charset="0"/>
                <a:cs typeface="Times New Roman" pitchFamily="18" charset="0"/>
              </a:rPr>
              <a:t> = n</a:t>
            </a:r>
            <a:r>
              <a:rPr lang="it-IT" sz="2000" i="1" baseline="-30000">
                <a:latin typeface="Times New Roman" pitchFamily="18" charset="0"/>
                <a:cs typeface="Times New Roman" pitchFamily="18" charset="0"/>
              </a:rPr>
              <a:t>p</a:t>
            </a:r>
            <a:r>
              <a:rPr lang="it-IT" sz="2000" i="1">
                <a:latin typeface="Times New Roman" pitchFamily="18" charset="0"/>
                <a:cs typeface="Times New Roman" pitchFamily="18" charset="0"/>
              </a:rPr>
              <a:t> + n</a:t>
            </a:r>
            <a:r>
              <a:rPr lang="it-IT" sz="2000" i="1" baseline="-30000">
                <a:latin typeface="Times New Roman" pitchFamily="18" charset="0"/>
                <a:cs typeface="Times New Roman" pitchFamily="18" charset="0"/>
              </a:rPr>
              <a:t>s</a:t>
            </a:r>
            <a:endParaRPr lang="it-IT" sz="2000" b="1">
              <a:latin typeface="Times New Roman" pitchFamily="18" charset="0"/>
              <a:cs typeface="Times New Roman" pitchFamily="18" charset="0"/>
            </a:endParaRPr>
          </a:p>
          <a:p>
            <a:pPr eaLnBrk="0" hangingPunct="0"/>
            <a:endParaRPr lang="it-IT" sz="2000"/>
          </a:p>
        </p:txBody>
      </p:sp>
      <p:sp>
        <p:nvSpPr>
          <p:cNvPr id="8200" name="Rectangle 8"/>
          <p:cNvSpPr>
            <a:spLocks noChangeArrowheads="1"/>
          </p:cNvSpPr>
          <p:nvPr/>
        </p:nvSpPr>
        <p:spPr bwMode="auto">
          <a:xfrm>
            <a:off x="428625" y="5510213"/>
            <a:ext cx="8358188" cy="1200150"/>
          </a:xfrm>
          <a:prstGeom prst="rect">
            <a:avLst/>
          </a:prstGeom>
          <a:noFill/>
          <a:ln w="9525">
            <a:noFill/>
            <a:miter lim="800000"/>
            <a:headEnd/>
            <a:tailEnd/>
          </a:ln>
        </p:spPr>
        <p:txBody>
          <a:bodyPr anchor="ctr">
            <a:spAutoFit/>
          </a:bodyPr>
          <a:lstStyle/>
          <a:p>
            <a:pPr algn="just" eaLnBrk="0" hangingPunct="0"/>
            <a:r>
              <a:rPr lang="it-IT">
                <a:latin typeface="Times New Roman" pitchFamily="18" charset="0"/>
                <a:cs typeface="Times New Roman" pitchFamily="18" charset="0"/>
              </a:rPr>
              <a:t>numero di coppie create è frutto contemporaneamente della </a:t>
            </a:r>
            <a:r>
              <a:rPr lang="it-IT" i="1">
                <a:latin typeface="Times New Roman" pitchFamily="18" charset="0"/>
                <a:cs typeface="Times New Roman" pitchFamily="18" charset="0"/>
              </a:rPr>
              <a:t>ionizzazione primaria</a:t>
            </a:r>
            <a:r>
              <a:rPr lang="it-IT">
                <a:latin typeface="Times New Roman" pitchFamily="18" charset="0"/>
                <a:cs typeface="Times New Roman" pitchFamily="18" charset="0"/>
              </a:rPr>
              <a:t>, prodotta direttamente dalla particella e della </a:t>
            </a:r>
            <a:r>
              <a:rPr lang="it-IT" i="1">
                <a:latin typeface="Times New Roman" pitchFamily="18" charset="0"/>
                <a:cs typeface="Times New Roman" pitchFamily="18" charset="0"/>
              </a:rPr>
              <a:t>ionizzazione secondaria</a:t>
            </a:r>
            <a:r>
              <a:rPr lang="it-IT">
                <a:latin typeface="Times New Roman" pitchFamily="18" charset="0"/>
                <a:cs typeface="Times New Roman" pitchFamily="18" charset="0"/>
              </a:rPr>
              <a:t>, dovuta sia agli elettroni secondari che essa mette in moto, sia ai fotoni emessi dagli atomi eccitati aventi energia sufficiente a ionizzare altri atomi.</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numero diapositiva 1"/>
          <p:cNvSpPr>
            <a:spLocks noGrp="1"/>
          </p:cNvSpPr>
          <p:nvPr>
            <p:ph type="sldNum" sz="quarter" idx="12"/>
          </p:nvPr>
        </p:nvSpPr>
        <p:spPr>
          <a:noFill/>
        </p:spPr>
        <p:txBody>
          <a:bodyPr/>
          <a:lstStyle/>
          <a:p>
            <a:fld id="{43D3D188-3BC7-4873-9EFE-3A8FB0930273}" type="slidenum">
              <a:rPr lang="it-IT" smtClean="0"/>
              <a:pPr/>
              <a:t>18</a:t>
            </a:fld>
            <a:endParaRPr lang="it-IT" smtClean="0"/>
          </a:p>
        </p:txBody>
      </p:sp>
      <p:sp>
        <p:nvSpPr>
          <p:cNvPr id="26627" name="Text Box 11"/>
          <p:cNvSpPr txBox="1">
            <a:spLocks noChangeArrowheads="1"/>
          </p:cNvSpPr>
          <p:nvPr/>
        </p:nvSpPr>
        <p:spPr bwMode="auto">
          <a:xfrm>
            <a:off x="571500" y="1143000"/>
            <a:ext cx="7929563" cy="1754188"/>
          </a:xfrm>
          <a:prstGeom prst="rect">
            <a:avLst/>
          </a:prstGeom>
          <a:solidFill>
            <a:schemeClr val="accent1"/>
          </a:solidFill>
          <a:ln w="9525">
            <a:noFill/>
            <a:miter lim="800000"/>
            <a:headEnd/>
            <a:tailEnd/>
          </a:ln>
        </p:spPr>
        <p:txBody>
          <a:bodyPr>
            <a:spAutoFit/>
          </a:bodyPr>
          <a:lstStyle/>
          <a:p>
            <a:pPr algn="just">
              <a:spcBef>
                <a:spcPct val="50000"/>
              </a:spcBef>
            </a:pPr>
            <a:r>
              <a:rPr lang="it-IT">
                <a:latin typeface="Times New Roman" pitchFamily="18" charset="0"/>
                <a:cs typeface="Times New Roman" pitchFamily="18" charset="0"/>
              </a:rPr>
              <a:t>In presenza di un campo elettrico gli elettroni sono accelerati verso l’anodo gli ioni verso il catodo. Fattori che determinano il funzionamento:</a:t>
            </a:r>
          </a:p>
          <a:p>
            <a:pPr>
              <a:buFont typeface="Arial" charset="0"/>
              <a:buChar char="•"/>
            </a:pPr>
            <a:r>
              <a:rPr lang="en-US">
                <a:latin typeface="Times New Roman" pitchFamily="18" charset="0"/>
                <a:cs typeface="Times New Roman" pitchFamily="18" charset="0"/>
              </a:rPr>
              <a:t> tensione tra gli elettrodi</a:t>
            </a:r>
          </a:p>
          <a:p>
            <a:pPr>
              <a:buFont typeface="Arial" charset="0"/>
              <a:buChar char="•"/>
            </a:pPr>
            <a:r>
              <a:rPr lang="en-US">
                <a:latin typeface="Times New Roman" pitchFamily="18" charset="0"/>
                <a:cs typeface="Times New Roman" pitchFamily="18" charset="0"/>
              </a:rPr>
              <a:t> geometria degli elettrodi</a:t>
            </a:r>
          </a:p>
          <a:p>
            <a:pPr>
              <a:buFont typeface="Arial" charset="0"/>
              <a:buChar char="•"/>
            </a:pPr>
            <a:r>
              <a:rPr lang="en-US">
                <a:latin typeface="Times New Roman" pitchFamily="18" charset="0"/>
                <a:cs typeface="Times New Roman" pitchFamily="18" charset="0"/>
              </a:rPr>
              <a:t> </a:t>
            </a:r>
            <a:r>
              <a:rPr lang="it-IT">
                <a:latin typeface="Times New Roman" pitchFamily="18" charset="0"/>
                <a:cs typeface="Times New Roman" pitchFamily="18" charset="0"/>
              </a:rPr>
              <a:t>composizione e pressione del gas</a:t>
            </a:r>
          </a:p>
          <a:p>
            <a:pPr>
              <a:buFont typeface="Arial" charset="0"/>
              <a:buChar char="•"/>
            </a:pPr>
            <a:r>
              <a:rPr lang="it-IT">
                <a:latin typeface="Times New Roman" pitchFamily="18" charset="0"/>
                <a:cs typeface="Times New Roman" pitchFamily="18" charset="0"/>
              </a:rPr>
              <a:t> </a:t>
            </a:r>
            <a:r>
              <a:rPr lang="en-US">
                <a:latin typeface="Times New Roman" pitchFamily="18" charset="0"/>
                <a:cs typeface="Times New Roman" pitchFamily="18" charset="0"/>
              </a:rPr>
              <a:t>pareti del rivelatore</a:t>
            </a:r>
            <a:endParaRPr lang="it-IT">
              <a:latin typeface="Times New Roman" pitchFamily="18" charset="0"/>
              <a:cs typeface="Times New Roman" pitchFamily="18" charset="0"/>
            </a:endParaRPr>
          </a:p>
        </p:txBody>
      </p:sp>
      <p:pic>
        <p:nvPicPr>
          <p:cNvPr id="26628" name="Picture 17"/>
          <p:cNvPicPr>
            <a:picLocks noChangeAspect="1" noChangeArrowheads="1"/>
          </p:cNvPicPr>
          <p:nvPr/>
        </p:nvPicPr>
        <p:blipFill>
          <a:blip r:embed="rId2" cstate="print"/>
          <a:srcRect/>
          <a:stretch>
            <a:fillRect/>
          </a:stretch>
        </p:blipFill>
        <p:spPr bwMode="auto">
          <a:xfrm>
            <a:off x="428625" y="3286125"/>
            <a:ext cx="4576763" cy="3219450"/>
          </a:xfrm>
          <a:prstGeom prst="rect">
            <a:avLst/>
          </a:prstGeom>
          <a:noFill/>
          <a:ln w="9525">
            <a:noFill/>
            <a:miter lim="800000"/>
            <a:headEnd/>
            <a:tailEnd/>
          </a:ln>
        </p:spPr>
      </p:pic>
      <p:sp>
        <p:nvSpPr>
          <p:cNvPr id="5" name="Titolo 1"/>
          <p:cNvSpPr txBox="1">
            <a:spLocks/>
          </p:cNvSpPr>
          <p:nvPr/>
        </p:nvSpPr>
        <p:spPr>
          <a:xfrm>
            <a:off x="428625" y="142875"/>
            <a:ext cx="8229600" cy="571500"/>
          </a:xfrm>
          <a:prstGeom prst="rect">
            <a:avLst/>
          </a:prstGeom>
        </p:spPr>
        <p:txBody>
          <a:bodyPr/>
          <a:lstStyle/>
          <a:p>
            <a:pPr algn="ctr" eaLnBrk="0" hangingPunct="0">
              <a:defRPr/>
            </a:pPr>
            <a:r>
              <a:rPr lang="it-IT" sz="4400" kern="0" dirty="0">
                <a:solidFill>
                  <a:srgbClr val="FF3300"/>
                </a:solidFill>
                <a:latin typeface="Albertus MT" pitchFamily="18" charset="0"/>
                <a:ea typeface="+mj-ea"/>
                <a:cs typeface="+mj-cs"/>
              </a:rPr>
              <a:t>Rivelatori a Gas</a:t>
            </a:r>
            <a:br>
              <a:rPr lang="it-IT" sz="4400" kern="0" dirty="0">
                <a:solidFill>
                  <a:srgbClr val="FF3300"/>
                </a:solidFill>
                <a:latin typeface="Albertus MT" pitchFamily="18" charset="0"/>
                <a:ea typeface="+mj-ea"/>
                <a:cs typeface="+mj-cs"/>
              </a:rPr>
            </a:br>
            <a:endParaRPr lang="en-US" sz="4400" kern="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ChangeArrowheads="1"/>
          </p:cNvSpPr>
          <p:nvPr/>
        </p:nvSpPr>
        <p:spPr bwMode="auto">
          <a:xfrm>
            <a:off x="500063" y="857250"/>
            <a:ext cx="8286750" cy="3970338"/>
          </a:xfrm>
          <a:prstGeom prst="rect">
            <a:avLst/>
          </a:prstGeom>
          <a:noFill/>
          <a:ln w="9525">
            <a:noFill/>
            <a:miter lim="800000"/>
            <a:headEnd/>
            <a:tailEnd/>
          </a:ln>
        </p:spPr>
        <p:txBody>
          <a:bodyPr>
            <a:spAutoFit/>
          </a:bodyPr>
          <a:lstStyle/>
          <a:p>
            <a:pPr algn="just"/>
            <a:r>
              <a:rPr lang="it-IT">
                <a:latin typeface="Times New Roman" pitchFamily="18" charset="0"/>
                <a:cs typeface="Times New Roman" pitchFamily="18" charset="0"/>
              </a:rPr>
              <a:t>Se il campo elettrico è sufficientemente intenso da far acquistare agli elettroni primari prodotti, energia cinetica sufficiente a ionizzare gli atomi del gas, si innesca un meccanismo di </a:t>
            </a:r>
            <a:r>
              <a:rPr lang="it-IT">
                <a:latin typeface="Times New Roman" pitchFamily="18" charset="0"/>
                <a:cs typeface="Times New Roman" pitchFamily="18" charset="0"/>
                <a:hlinkClick r:id="rId3"/>
              </a:rPr>
              <a:t>moltiplicazione a valanga</a:t>
            </a:r>
            <a:r>
              <a:rPr lang="it-IT">
                <a:latin typeface="Times New Roman" pitchFamily="18" charset="0"/>
                <a:cs typeface="Times New Roman" pitchFamily="18" charset="0"/>
              </a:rPr>
              <a:t>. </a:t>
            </a:r>
          </a:p>
          <a:p>
            <a:pPr algn="just"/>
            <a:endParaRPr lang="it-IT">
              <a:latin typeface="Times New Roman" pitchFamily="18" charset="0"/>
              <a:cs typeface="Times New Roman" pitchFamily="18" charset="0"/>
            </a:endParaRPr>
          </a:p>
          <a:p>
            <a:pPr algn="just"/>
            <a:r>
              <a:rPr lang="it-IT">
                <a:latin typeface="Times New Roman" pitchFamily="18" charset="0"/>
                <a:cs typeface="Times New Roman" pitchFamily="18" charset="0"/>
              </a:rPr>
              <a:t>Se n è il numero di elettroni iniziali prodotti in una data posizione </a:t>
            </a:r>
            <a:r>
              <a:rPr lang="it-IT" i="1">
                <a:latin typeface="Times New Roman" pitchFamily="18" charset="0"/>
                <a:cs typeface="Times New Roman" pitchFamily="18" charset="0"/>
              </a:rPr>
              <a:t>x</a:t>
            </a:r>
            <a:r>
              <a:rPr lang="it-IT">
                <a:latin typeface="Times New Roman" pitchFamily="18" charset="0"/>
                <a:cs typeface="Times New Roman" pitchFamily="18" charset="0"/>
              </a:rPr>
              <a:t>; dopo </a:t>
            </a:r>
            <a:r>
              <a:rPr lang="it-IT" i="1">
                <a:latin typeface="Times New Roman" pitchFamily="18" charset="0"/>
                <a:cs typeface="Times New Roman" pitchFamily="18" charset="0"/>
              </a:rPr>
              <a:t>dx,</a:t>
            </a:r>
            <a:r>
              <a:rPr lang="it-IT">
                <a:latin typeface="Times New Roman" pitchFamily="18" charset="0"/>
                <a:cs typeface="Times New Roman" pitchFamily="18" charset="0"/>
              </a:rPr>
              <a:t> l’aumento di elettroni </a:t>
            </a:r>
            <a:r>
              <a:rPr lang="it-IT" i="1">
                <a:latin typeface="Times New Roman" pitchFamily="18" charset="0"/>
                <a:cs typeface="Times New Roman" pitchFamily="18" charset="0"/>
              </a:rPr>
              <a:t>dn</a:t>
            </a:r>
            <a:r>
              <a:rPr lang="it-IT">
                <a:latin typeface="Times New Roman" pitchFamily="18" charset="0"/>
                <a:cs typeface="Times New Roman" pitchFamily="18" charset="0"/>
              </a:rPr>
              <a:t>:  </a:t>
            </a:r>
          </a:p>
          <a:p>
            <a:pPr algn="just"/>
            <a:endParaRPr lang="it-IT">
              <a:latin typeface="Times New Roman" pitchFamily="18" charset="0"/>
              <a:cs typeface="Times New Roman" pitchFamily="18" charset="0"/>
            </a:endParaRPr>
          </a:p>
          <a:p>
            <a:pPr algn="just"/>
            <a:endParaRPr lang="it-IT">
              <a:latin typeface="Times New Roman" pitchFamily="18" charset="0"/>
              <a:cs typeface="Times New Roman" pitchFamily="18" charset="0"/>
            </a:endParaRPr>
          </a:p>
          <a:p>
            <a:pPr algn="just"/>
            <a:endParaRPr lang="it-IT">
              <a:latin typeface="Times New Roman" pitchFamily="18" charset="0"/>
              <a:cs typeface="Times New Roman" pitchFamily="18" charset="0"/>
            </a:endParaRPr>
          </a:p>
          <a:p>
            <a:pPr algn="just"/>
            <a:r>
              <a:rPr lang="it-IT">
                <a:latin typeface="Times New Roman" pitchFamily="18" charset="0"/>
                <a:cs typeface="Times New Roman" pitchFamily="18" charset="0"/>
              </a:rPr>
              <a:t>Dove </a:t>
            </a:r>
            <a:r>
              <a:rPr lang="it-IT">
                <a:latin typeface="Symbol" pitchFamily="18" charset="2"/>
                <a:cs typeface="Times New Roman" pitchFamily="18" charset="0"/>
              </a:rPr>
              <a:t>a</a:t>
            </a:r>
            <a:r>
              <a:rPr lang="it-IT">
                <a:latin typeface="Times New Roman" pitchFamily="18" charset="0"/>
                <a:cs typeface="Times New Roman" pitchFamily="18" charset="0"/>
              </a:rPr>
              <a:t>=1/</a:t>
            </a:r>
            <a:r>
              <a:rPr lang="it-IT">
                <a:latin typeface="Symbol" pitchFamily="18" charset="2"/>
                <a:cs typeface="Times New Roman" pitchFamily="18" charset="0"/>
              </a:rPr>
              <a:t>l</a:t>
            </a:r>
            <a:r>
              <a:rPr lang="it-IT">
                <a:latin typeface="Times New Roman" pitchFamily="18" charset="0"/>
                <a:cs typeface="Times New Roman" pitchFamily="18" charset="0"/>
              </a:rPr>
              <a:t> </a:t>
            </a:r>
            <a:r>
              <a:rPr lang="it-IT" baseline="-25000">
                <a:latin typeface="Times New Roman" pitchFamily="18" charset="0"/>
                <a:cs typeface="Times New Roman" pitchFamily="18" charset="0"/>
              </a:rPr>
              <a:t>i </a:t>
            </a:r>
            <a:r>
              <a:rPr lang="it-IT">
                <a:latin typeface="Times New Roman" pitchFamily="18" charset="0"/>
                <a:cs typeface="Times New Roman" pitchFamily="18" charset="0"/>
              </a:rPr>
              <a:t>è coefficiente di Towsend (e </a:t>
            </a:r>
            <a:r>
              <a:rPr lang="it-IT">
                <a:latin typeface="Symbol" pitchFamily="18" charset="2"/>
                <a:cs typeface="Times New Roman" pitchFamily="18" charset="0"/>
              </a:rPr>
              <a:t>l</a:t>
            </a:r>
            <a:r>
              <a:rPr lang="it-IT" baseline="-25000">
                <a:latin typeface="Times New Roman" pitchFamily="18" charset="0"/>
                <a:cs typeface="Times New Roman" pitchFamily="18" charset="0"/>
              </a:rPr>
              <a:t>i</a:t>
            </a:r>
            <a:r>
              <a:rPr lang="it-IT">
                <a:latin typeface="Times New Roman" pitchFamily="18" charset="0"/>
                <a:cs typeface="Times New Roman" pitchFamily="18" charset="0"/>
              </a:rPr>
              <a:t> il libero cammino medio per ionizzazione), caratteristico del gas.</a:t>
            </a:r>
          </a:p>
          <a:p>
            <a:pPr algn="just"/>
            <a:endParaRPr lang="it-IT">
              <a:latin typeface="Times New Roman" pitchFamily="18" charset="0"/>
              <a:cs typeface="Times New Roman" pitchFamily="18" charset="0"/>
            </a:endParaRPr>
          </a:p>
          <a:p>
            <a:pPr algn="just"/>
            <a:endParaRPr lang="it-IT">
              <a:latin typeface="Times New Roman" pitchFamily="18" charset="0"/>
              <a:cs typeface="Times New Roman" pitchFamily="18" charset="0"/>
            </a:endParaRPr>
          </a:p>
          <a:p>
            <a:pPr algn="just"/>
            <a:endParaRPr lang="it-IT">
              <a:latin typeface="Times New Roman" pitchFamily="18" charset="0"/>
              <a:cs typeface="Times New Roman" pitchFamily="18" charset="0"/>
            </a:endParaRPr>
          </a:p>
        </p:txBody>
      </p:sp>
      <p:graphicFrame>
        <p:nvGraphicFramePr>
          <p:cNvPr id="9218" name="Object 6"/>
          <p:cNvGraphicFramePr>
            <a:graphicFrameLocks noChangeAspect="1"/>
          </p:cNvGraphicFramePr>
          <p:nvPr/>
        </p:nvGraphicFramePr>
        <p:xfrm>
          <a:off x="4000500" y="2643188"/>
          <a:ext cx="1889125" cy="500062"/>
        </p:xfrm>
        <a:graphic>
          <a:graphicData uri="http://schemas.openxmlformats.org/presentationml/2006/ole">
            <p:oleObj spid="_x0000_s9218" name="Equation" r:id="rId4" imgW="672840" imgH="177480" progId="Equation.3">
              <p:embed/>
            </p:oleObj>
          </a:graphicData>
        </a:graphic>
      </p:graphicFrame>
      <p:sp>
        <p:nvSpPr>
          <p:cNvPr id="8" name="Titolo 1"/>
          <p:cNvSpPr txBox="1">
            <a:spLocks/>
          </p:cNvSpPr>
          <p:nvPr/>
        </p:nvSpPr>
        <p:spPr>
          <a:xfrm>
            <a:off x="428625" y="142875"/>
            <a:ext cx="8229600" cy="571500"/>
          </a:xfrm>
          <a:prstGeom prst="rect">
            <a:avLst/>
          </a:prstGeom>
        </p:spPr>
        <p:txBody>
          <a:bodyPr/>
          <a:lstStyle/>
          <a:p>
            <a:pPr algn="ctr" eaLnBrk="0" hangingPunct="0">
              <a:defRPr/>
            </a:pPr>
            <a:r>
              <a:rPr lang="it-IT" sz="4400" kern="0" dirty="0">
                <a:solidFill>
                  <a:srgbClr val="FF3300"/>
                </a:solidFill>
                <a:latin typeface="Albertus MT" pitchFamily="18" charset="0"/>
                <a:ea typeface="+mj-ea"/>
                <a:cs typeface="+mj-cs"/>
              </a:rPr>
              <a:t>Rivelatori a Gas</a:t>
            </a:r>
            <a:br>
              <a:rPr lang="it-IT" sz="4400" kern="0" dirty="0">
                <a:solidFill>
                  <a:srgbClr val="FF3300"/>
                </a:solidFill>
                <a:latin typeface="Albertus MT" pitchFamily="18" charset="0"/>
                <a:ea typeface="+mj-ea"/>
                <a:cs typeface="+mj-cs"/>
              </a:rPr>
            </a:br>
            <a:endParaRPr lang="en-US" sz="4400" kern="0" dirty="0">
              <a:solidFill>
                <a:schemeClr val="tx2"/>
              </a:solidFill>
              <a:latin typeface="+mj-lt"/>
              <a:ea typeface="+mj-ea"/>
              <a:cs typeface="+mj-cs"/>
            </a:endParaRPr>
          </a:p>
        </p:txBody>
      </p:sp>
      <p:grpSp>
        <p:nvGrpSpPr>
          <p:cNvPr id="9221" name="Group 7"/>
          <p:cNvGrpSpPr>
            <a:grpSpLocks/>
          </p:cNvGrpSpPr>
          <p:nvPr/>
        </p:nvGrpSpPr>
        <p:grpSpPr bwMode="auto">
          <a:xfrm>
            <a:off x="571500" y="3929063"/>
            <a:ext cx="4467225" cy="2647950"/>
            <a:chOff x="1479" y="1839"/>
            <a:chExt cx="3198" cy="2067"/>
          </a:xfrm>
        </p:grpSpPr>
        <p:pic>
          <p:nvPicPr>
            <p:cNvPr id="9222" name="Picture 8" descr="gasoperation"/>
            <p:cNvPicPr>
              <a:picLocks noChangeAspect="1" noChangeArrowheads="1"/>
            </p:cNvPicPr>
            <p:nvPr/>
          </p:nvPicPr>
          <p:blipFill>
            <a:blip r:embed="rId5" cstate="print"/>
            <a:srcRect/>
            <a:stretch>
              <a:fillRect/>
            </a:stretch>
          </p:blipFill>
          <p:spPr bwMode="auto">
            <a:xfrm>
              <a:off x="1479" y="1839"/>
              <a:ext cx="3198" cy="1734"/>
            </a:xfrm>
            <a:prstGeom prst="rect">
              <a:avLst/>
            </a:prstGeom>
            <a:noFill/>
            <a:ln w="9525">
              <a:noFill/>
              <a:miter lim="800000"/>
              <a:headEnd/>
              <a:tailEnd/>
            </a:ln>
          </p:spPr>
        </p:pic>
        <p:sp>
          <p:nvSpPr>
            <p:cNvPr id="9223" name="Line 9"/>
            <p:cNvSpPr>
              <a:spLocks noChangeShapeType="1"/>
            </p:cNvSpPr>
            <p:nvPr/>
          </p:nvSpPr>
          <p:spPr bwMode="auto">
            <a:xfrm>
              <a:off x="1528" y="2590"/>
              <a:ext cx="2502" cy="0"/>
            </a:xfrm>
            <a:prstGeom prst="line">
              <a:avLst/>
            </a:prstGeom>
            <a:noFill/>
            <a:ln w="57150">
              <a:solidFill>
                <a:schemeClr val="tx1"/>
              </a:solidFill>
              <a:round/>
              <a:headEnd/>
              <a:tailEnd/>
            </a:ln>
          </p:spPr>
          <p:txBody>
            <a:bodyPr/>
            <a:lstStyle/>
            <a:p>
              <a:endParaRPr lang="en-US"/>
            </a:p>
          </p:txBody>
        </p:sp>
        <p:sp>
          <p:nvSpPr>
            <p:cNvPr id="9224" name="Line 10"/>
            <p:cNvSpPr>
              <a:spLocks noChangeShapeType="1"/>
            </p:cNvSpPr>
            <p:nvPr/>
          </p:nvSpPr>
          <p:spPr bwMode="auto">
            <a:xfrm>
              <a:off x="1526" y="3554"/>
              <a:ext cx="2520" cy="6"/>
            </a:xfrm>
            <a:prstGeom prst="line">
              <a:avLst/>
            </a:prstGeom>
            <a:noFill/>
            <a:ln w="57150">
              <a:solidFill>
                <a:schemeClr val="tx1"/>
              </a:solidFill>
              <a:round/>
              <a:headEnd/>
              <a:tailEnd/>
            </a:ln>
          </p:spPr>
          <p:txBody>
            <a:bodyPr/>
            <a:lstStyle/>
            <a:p>
              <a:endParaRPr lang="en-US"/>
            </a:p>
          </p:txBody>
        </p:sp>
        <p:sp>
          <p:nvSpPr>
            <p:cNvPr id="9225" name="Line 11"/>
            <p:cNvSpPr>
              <a:spLocks noChangeShapeType="1"/>
            </p:cNvSpPr>
            <p:nvPr/>
          </p:nvSpPr>
          <p:spPr bwMode="auto">
            <a:xfrm>
              <a:off x="2362" y="2590"/>
              <a:ext cx="762" cy="0"/>
            </a:xfrm>
            <a:prstGeom prst="line">
              <a:avLst/>
            </a:prstGeom>
            <a:noFill/>
            <a:ln w="57150">
              <a:solidFill>
                <a:srgbClr val="CC9900"/>
              </a:solidFill>
              <a:round/>
              <a:headEnd/>
              <a:tailEnd/>
            </a:ln>
          </p:spPr>
          <p:txBody>
            <a:bodyPr/>
            <a:lstStyle/>
            <a:p>
              <a:endParaRPr lang="en-US"/>
            </a:p>
          </p:txBody>
        </p:sp>
        <p:sp>
          <p:nvSpPr>
            <p:cNvPr id="9226" name="Line 12"/>
            <p:cNvSpPr>
              <a:spLocks noChangeShapeType="1"/>
            </p:cNvSpPr>
            <p:nvPr/>
          </p:nvSpPr>
          <p:spPr bwMode="auto">
            <a:xfrm>
              <a:off x="2232" y="3564"/>
              <a:ext cx="0" cy="270"/>
            </a:xfrm>
            <a:prstGeom prst="line">
              <a:avLst/>
            </a:prstGeom>
            <a:noFill/>
            <a:ln w="9525">
              <a:solidFill>
                <a:schemeClr val="tx1"/>
              </a:solidFill>
              <a:round/>
              <a:headEnd/>
              <a:tailEnd/>
            </a:ln>
          </p:spPr>
          <p:txBody>
            <a:bodyPr/>
            <a:lstStyle/>
            <a:p>
              <a:endParaRPr lang="en-US"/>
            </a:p>
          </p:txBody>
        </p:sp>
        <p:sp>
          <p:nvSpPr>
            <p:cNvPr id="9227" name="Text Box 13"/>
            <p:cNvSpPr txBox="1">
              <a:spLocks noChangeArrowheads="1"/>
            </p:cNvSpPr>
            <p:nvPr/>
          </p:nvSpPr>
          <p:spPr bwMode="auto">
            <a:xfrm>
              <a:off x="3002" y="3626"/>
              <a:ext cx="164" cy="231"/>
            </a:xfrm>
            <a:prstGeom prst="rect">
              <a:avLst/>
            </a:prstGeom>
            <a:noFill/>
            <a:ln w="9525">
              <a:noFill/>
              <a:miter lim="800000"/>
              <a:headEnd/>
              <a:tailEnd/>
            </a:ln>
          </p:spPr>
          <p:txBody>
            <a:bodyPr wrap="none">
              <a:spAutoFit/>
            </a:bodyPr>
            <a:lstStyle/>
            <a:p>
              <a:r>
                <a:rPr lang="it-IT"/>
                <a:t>-</a:t>
              </a:r>
            </a:p>
          </p:txBody>
        </p:sp>
        <p:sp>
          <p:nvSpPr>
            <p:cNvPr id="9228" name="Line 14"/>
            <p:cNvSpPr>
              <a:spLocks noChangeShapeType="1"/>
            </p:cNvSpPr>
            <p:nvPr/>
          </p:nvSpPr>
          <p:spPr bwMode="auto">
            <a:xfrm>
              <a:off x="4086" y="3168"/>
              <a:ext cx="9" cy="663"/>
            </a:xfrm>
            <a:prstGeom prst="line">
              <a:avLst/>
            </a:prstGeom>
            <a:noFill/>
            <a:ln w="9525">
              <a:solidFill>
                <a:schemeClr val="tx1"/>
              </a:solidFill>
              <a:round/>
              <a:headEnd/>
              <a:tailEnd/>
            </a:ln>
          </p:spPr>
          <p:txBody>
            <a:bodyPr/>
            <a:lstStyle/>
            <a:p>
              <a:endParaRPr lang="en-US"/>
            </a:p>
          </p:txBody>
        </p:sp>
        <p:sp>
          <p:nvSpPr>
            <p:cNvPr id="9229" name="Text Box 15"/>
            <p:cNvSpPr txBox="1">
              <a:spLocks noChangeArrowheads="1"/>
            </p:cNvSpPr>
            <p:nvPr/>
          </p:nvSpPr>
          <p:spPr bwMode="auto">
            <a:xfrm>
              <a:off x="3174" y="3642"/>
              <a:ext cx="200" cy="231"/>
            </a:xfrm>
            <a:prstGeom prst="rect">
              <a:avLst/>
            </a:prstGeom>
            <a:noFill/>
            <a:ln w="9525">
              <a:noFill/>
              <a:miter lim="800000"/>
              <a:headEnd/>
              <a:tailEnd/>
            </a:ln>
          </p:spPr>
          <p:txBody>
            <a:bodyPr wrap="none">
              <a:spAutoFit/>
            </a:bodyPr>
            <a:lstStyle/>
            <a:p>
              <a:r>
                <a:rPr lang="it-IT"/>
                <a:t>+</a:t>
              </a:r>
            </a:p>
          </p:txBody>
        </p:sp>
        <p:sp>
          <p:nvSpPr>
            <p:cNvPr id="9230" name="Line 16"/>
            <p:cNvSpPr>
              <a:spLocks noChangeShapeType="1"/>
            </p:cNvSpPr>
            <p:nvPr/>
          </p:nvSpPr>
          <p:spPr bwMode="auto">
            <a:xfrm flipV="1">
              <a:off x="2238" y="3839"/>
              <a:ext cx="897" cy="0"/>
            </a:xfrm>
            <a:prstGeom prst="line">
              <a:avLst/>
            </a:prstGeom>
            <a:noFill/>
            <a:ln w="9525">
              <a:solidFill>
                <a:schemeClr val="tx1"/>
              </a:solidFill>
              <a:round/>
              <a:headEnd/>
              <a:tailEnd/>
            </a:ln>
          </p:spPr>
          <p:txBody>
            <a:bodyPr/>
            <a:lstStyle/>
            <a:p>
              <a:endParaRPr lang="en-US"/>
            </a:p>
          </p:txBody>
        </p:sp>
        <p:sp>
          <p:nvSpPr>
            <p:cNvPr id="9231" name="Line 17"/>
            <p:cNvSpPr>
              <a:spLocks noChangeShapeType="1"/>
            </p:cNvSpPr>
            <p:nvPr/>
          </p:nvSpPr>
          <p:spPr bwMode="auto">
            <a:xfrm flipV="1">
              <a:off x="3199" y="3836"/>
              <a:ext cx="900" cy="3"/>
            </a:xfrm>
            <a:prstGeom prst="line">
              <a:avLst/>
            </a:prstGeom>
            <a:noFill/>
            <a:ln w="9525">
              <a:solidFill>
                <a:schemeClr val="tx1"/>
              </a:solidFill>
              <a:round/>
              <a:headEnd/>
              <a:tailEnd/>
            </a:ln>
          </p:spPr>
          <p:txBody>
            <a:bodyPr/>
            <a:lstStyle/>
            <a:p>
              <a:endParaRPr lang="en-US"/>
            </a:p>
          </p:txBody>
        </p:sp>
        <p:sp>
          <p:nvSpPr>
            <p:cNvPr id="9232" name="Line 18"/>
            <p:cNvSpPr>
              <a:spLocks noChangeShapeType="1"/>
            </p:cNvSpPr>
            <p:nvPr/>
          </p:nvSpPr>
          <p:spPr bwMode="auto">
            <a:xfrm>
              <a:off x="3189" y="3768"/>
              <a:ext cx="0" cy="138"/>
            </a:xfrm>
            <a:prstGeom prst="line">
              <a:avLst/>
            </a:prstGeom>
            <a:noFill/>
            <a:ln w="38100">
              <a:solidFill>
                <a:schemeClr val="tx1"/>
              </a:solidFill>
              <a:round/>
              <a:headEnd/>
              <a:tailEnd/>
            </a:ln>
          </p:spPr>
          <p:txBody>
            <a:bodyPr/>
            <a:lstStyle/>
            <a:p>
              <a:endParaRPr lang="en-US"/>
            </a:p>
          </p:txBody>
        </p:sp>
        <p:sp>
          <p:nvSpPr>
            <p:cNvPr id="9233" name="Line 19"/>
            <p:cNvSpPr>
              <a:spLocks noChangeShapeType="1"/>
            </p:cNvSpPr>
            <p:nvPr/>
          </p:nvSpPr>
          <p:spPr bwMode="auto">
            <a:xfrm>
              <a:off x="3135" y="3798"/>
              <a:ext cx="0" cy="78"/>
            </a:xfrm>
            <a:prstGeom prst="line">
              <a:avLst/>
            </a:prstGeom>
            <a:noFill/>
            <a:ln w="9525">
              <a:solidFill>
                <a:schemeClr val="tx1"/>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egnaposto numero diapositiva 3"/>
          <p:cNvSpPr>
            <a:spLocks noGrp="1"/>
          </p:cNvSpPr>
          <p:nvPr>
            <p:ph type="sldNum" sz="quarter" idx="12"/>
          </p:nvPr>
        </p:nvSpPr>
        <p:spPr>
          <a:noFill/>
        </p:spPr>
        <p:txBody>
          <a:bodyPr/>
          <a:lstStyle/>
          <a:p>
            <a:fld id="{9D7EE1E4-72EF-4647-B623-E91233EF8A3F}" type="slidenum">
              <a:rPr lang="en-US" smtClean="0"/>
              <a:pPr/>
              <a:t>2</a:t>
            </a:fld>
            <a:endParaRPr lang="en-US" smtClean="0"/>
          </a:p>
        </p:txBody>
      </p:sp>
      <p:sp>
        <p:nvSpPr>
          <p:cNvPr id="1028" name="Rectangle 4"/>
          <p:cNvSpPr>
            <a:spLocks noChangeArrowheads="1"/>
          </p:cNvSpPr>
          <p:nvPr/>
        </p:nvSpPr>
        <p:spPr bwMode="auto">
          <a:xfrm>
            <a:off x="457200" y="115888"/>
            <a:ext cx="8229600" cy="561975"/>
          </a:xfrm>
          <a:prstGeom prst="rect">
            <a:avLst/>
          </a:prstGeom>
          <a:noFill/>
          <a:ln w="9525">
            <a:noFill/>
            <a:miter lim="800000"/>
            <a:headEnd/>
            <a:tailEnd/>
          </a:ln>
        </p:spPr>
        <p:txBody>
          <a:bodyPr anchor="ctr"/>
          <a:lstStyle/>
          <a:p>
            <a:pPr algn="ctr"/>
            <a:r>
              <a:rPr lang="it-IT" sz="3200" b="1" u="sng">
                <a:solidFill>
                  <a:srgbClr val="FF3300"/>
                </a:solidFill>
                <a:latin typeface="Times New Roman" pitchFamily="18" charset="0"/>
              </a:rPr>
              <a:t>Misura della dose assorbita</a:t>
            </a:r>
          </a:p>
        </p:txBody>
      </p:sp>
      <p:sp>
        <p:nvSpPr>
          <p:cNvPr id="1029" name="Text Box 6"/>
          <p:cNvSpPr txBox="1">
            <a:spLocks noChangeArrowheads="1"/>
          </p:cNvSpPr>
          <p:nvPr/>
        </p:nvSpPr>
        <p:spPr bwMode="auto">
          <a:xfrm>
            <a:off x="285750" y="1000125"/>
            <a:ext cx="8358188" cy="2862263"/>
          </a:xfrm>
          <a:prstGeom prst="rect">
            <a:avLst/>
          </a:prstGeom>
          <a:noFill/>
          <a:ln w="9525" algn="ctr">
            <a:noFill/>
            <a:miter lim="800000"/>
            <a:headEnd/>
            <a:tailEnd/>
          </a:ln>
        </p:spPr>
        <p:txBody>
          <a:bodyPr>
            <a:spAutoFit/>
          </a:bodyPr>
          <a:lstStyle/>
          <a:p>
            <a:pPr algn="just"/>
            <a:r>
              <a:rPr lang="it-IT" sz="2000">
                <a:latin typeface="Times New Roman" pitchFamily="18" charset="0"/>
              </a:rPr>
              <a:t>Il </a:t>
            </a:r>
            <a:r>
              <a:rPr lang="it-IT" sz="2000" b="1">
                <a:latin typeface="Times New Roman" pitchFamily="18" charset="0"/>
              </a:rPr>
              <a:t>dosimetro</a:t>
            </a:r>
            <a:r>
              <a:rPr lang="it-IT" sz="2000">
                <a:latin typeface="Times New Roman" pitchFamily="18" charset="0"/>
              </a:rPr>
              <a:t> è costituito generalmente da un materiale C sensibile alle radiazioni che riempie un volume V. L’introduzione del dosimetro nel mezzo crea in esso una cavità che provoca un perturbazione.</a:t>
            </a:r>
          </a:p>
          <a:p>
            <a:pPr algn="just"/>
            <a:r>
              <a:rPr lang="it-IT" sz="2000">
                <a:latin typeface="Times New Roman" pitchFamily="18" charset="0"/>
              </a:rPr>
              <a:t>La </a:t>
            </a:r>
            <a:r>
              <a:rPr lang="it-IT" sz="2000" b="1">
                <a:latin typeface="Times New Roman" pitchFamily="18" charset="0"/>
              </a:rPr>
              <a:t>teoria della cavità</a:t>
            </a:r>
            <a:r>
              <a:rPr lang="it-IT" sz="2000">
                <a:latin typeface="Times New Roman" pitchFamily="18" charset="0"/>
              </a:rPr>
              <a:t> consente di ricavare, dalla dose misurata D</a:t>
            </a:r>
            <a:r>
              <a:rPr lang="it-IT" sz="2000" baseline="-25000">
                <a:latin typeface="Times New Roman" pitchFamily="18" charset="0"/>
              </a:rPr>
              <a:t>C</a:t>
            </a:r>
            <a:r>
              <a:rPr lang="it-IT" sz="2000">
                <a:latin typeface="Times New Roman" pitchFamily="18" charset="0"/>
              </a:rPr>
              <a:t>, la dose assorbita nel mezzo in assenza di dosimetro, D</a:t>
            </a:r>
            <a:r>
              <a:rPr lang="it-IT" sz="2000" baseline="-25000">
                <a:latin typeface="Times New Roman" pitchFamily="18" charset="0"/>
              </a:rPr>
              <a:t>M</a:t>
            </a:r>
            <a:r>
              <a:rPr lang="it-IT" sz="2000">
                <a:latin typeface="Times New Roman" pitchFamily="18" charset="0"/>
              </a:rPr>
              <a:t> ricavando il fattore di correzione f.</a:t>
            </a:r>
          </a:p>
          <a:p>
            <a:pPr algn="just"/>
            <a:r>
              <a:rPr lang="it-IT" sz="2000">
                <a:latin typeface="Times New Roman" pitchFamily="18" charset="0"/>
              </a:rPr>
              <a:t>Se il materiale C del rivelatore, fosse della stessa natura del materiale M costituente il mezzo irradiato, il valore della dose assorbita sarebbe quello cercato. </a:t>
            </a:r>
          </a:p>
        </p:txBody>
      </p:sp>
      <p:graphicFrame>
        <p:nvGraphicFramePr>
          <p:cNvPr id="1026" name="Object 2"/>
          <p:cNvGraphicFramePr>
            <a:graphicFrameLocks noChangeAspect="1"/>
          </p:cNvGraphicFramePr>
          <p:nvPr/>
        </p:nvGraphicFramePr>
        <p:xfrm>
          <a:off x="3500438" y="4143375"/>
          <a:ext cx="1982787" cy="935038"/>
        </p:xfrm>
        <a:graphic>
          <a:graphicData uri="http://schemas.openxmlformats.org/presentationml/2006/ole">
            <p:oleObj spid="_x0000_s1026" name="Equation" r:id="rId4" imgW="749160" imgH="419040" progId="Equation.3">
              <p:embed/>
            </p:oleObj>
          </a:graphicData>
        </a:graphic>
      </p:graphicFrame>
      <p:sp>
        <p:nvSpPr>
          <p:cNvPr id="1030" name="CasellaDiTesto 22"/>
          <p:cNvSpPr txBox="1">
            <a:spLocks noChangeArrowheads="1"/>
          </p:cNvSpPr>
          <p:nvPr/>
        </p:nvSpPr>
        <p:spPr bwMode="auto">
          <a:xfrm>
            <a:off x="428625" y="5715000"/>
            <a:ext cx="7072313" cy="400050"/>
          </a:xfrm>
          <a:prstGeom prst="rect">
            <a:avLst/>
          </a:prstGeom>
          <a:noFill/>
          <a:ln w="9525">
            <a:noFill/>
            <a:miter lim="800000"/>
            <a:headEnd/>
            <a:tailEnd/>
          </a:ln>
        </p:spPr>
        <p:txBody>
          <a:bodyPr>
            <a:spAutoFit/>
          </a:bodyPr>
          <a:lstStyle/>
          <a:p>
            <a:r>
              <a:rPr lang="it-IT" sz="2000" b="1">
                <a:latin typeface="Times New Roman" pitchFamily="18" charset="0"/>
                <a:cs typeface="Times New Roman" pitchFamily="18" charset="0"/>
              </a:rPr>
              <a:t>La determinazione di f è l’obbiettivo della teoria della cavità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egnaposto numero diapositiva 1"/>
          <p:cNvSpPr>
            <a:spLocks noGrp="1"/>
          </p:cNvSpPr>
          <p:nvPr>
            <p:ph type="sldNum" sz="quarter" idx="12"/>
          </p:nvPr>
        </p:nvSpPr>
        <p:spPr>
          <a:noFill/>
        </p:spPr>
        <p:txBody>
          <a:bodyPr/>
          <a:lstStyle/>
          <a:p>
            <a:fld id="{4EB2AE7B-7179-4B2D-AE40-9916F2F8AD4B}" type="slidenum">
              <a:rPr lang="it-IT" smtClean="0"/>
              <a:pPr/>
              <a:t>20</a:t>
            </a:fld>
            <a:endParaRPr lang="it-IT" smtClean="0"/>
          </a:p>
        </p:txBody>
      </p:sp>
      <p:sp>
        <p:nvSpPr>
          <p:cNvPr id="10245" name="Rectangle 4"/>
          <p:cNvSpPr>
            <a:spLocks noChangeArrowheads="1"/>
          </p:cNvSpPr>
          <p:nvPr/>
        </p:nvSpPr>
        <p:spPr bwMode="auto">
          <a:xfrm>
            <a:off x="571500" y="857250"/>
            <a:ext cx="7964488" cy="3140075"/>
          </a:xfrm>
          <a:prstGeom prst="rect">
            <a:avLst/>
          </a:prstGeom>
          <a:noFill/>
          <a:ln w="9525">
            <a:noFill/>
            <a:miter lim="800000"/>
            <a:headEnd/>
            <a:tailEnd/>
          </a:ln>
        </p:spPr>
        <p:txBody>
          <a:bodyPr>
            <a:spAutoFit/>
          </a:bodyPr>
          <a:lstStyle/>
          <a:p>
            <a:pPr algn="just"/>
            <a:endParaRPr lang="it-IT">
              <a:latin typeface="Times New Roman" pitchFamily="18" charset="0"/>
              <a:cs typeface="Times New Roman" pitchFamily="18" charset="0"/>
            </a:endParaRPr>
          </a:p>
          <a:p>
            <a:pPr algn="just"/>
            <a:r>
              <a:rPr lang="it-IT">
                <a:latin typeface="Times New Roman" pitchFamily="18" charset="0"/>
                <a:cs typeface="Times New Roman" pitchFamily="18" charset="0"/>
              </a:rPr>
              <a:t>Se </a:t>
            </a:r>
            <a:r>
              <a:rPr lang="it-IT" i="1">
                <a:latin typeface="Times New Roman" pitchFamily="18" charset="0"/>
                <a:cs typeface="Times New Roman" pitchFamily="18" charset="0"/>
              </a:rPr>
              <a:t>n</a:t>
            </a:r>
            <a:r>
              <a:rPr lang="it-IT" i="1" baseline="-25000">
                <a:latin typeface="Times New Roman" pitchFamily="18" charset="0"/>
                <a:cs typeface="Times New Roman" pitchFamily="18" charset="0"/>
              </a:rPr>
              <a:t>0</a:t>
            </a:r>
            <a:r>
              <a:rPr lang="it-IT">
                <a:latin typeface="Times New Roman" pitchFamily="18" charset="0"/>
                <a:cs typeface="Times New Roman" pitchFamily="18" charset="0"/>
              </a:rPr>
              <a:t> sono gli e</a:t>
            </a:r>
            <a:r>
              <a:rPr lang="it-IT" baseline="30000">
                <a:latin typeface="Times New Roman" pitchFamily="18" charset="0"/>
                <a:cs typeface="Times New Roman" pitchFamily="18" charset="0"/>
              </a:rPr>
              <a:t>-</a:t>
            </a:r>
            <a:r>
              <a:rPr lang="it-IT">
                <a:latin typeface="Times New Roman" pitchFamily="18" charset="0"/>
                <a:cs typeface="Times New Roman" pitchFamily="18" charset="0"/>
              </a:rPr>
              <a:t> prodotti dalla ionizzazione primaria alla distanza </a:t>
            </a:r>
            <a:r>
              <a:rPr lang="it-IT" i="1">
                <a:latin typeface="Times New Roman" pitchFamily="18" charset="0"/>
                <a:cs typeface="Times New Roman" pitchFamily="18" charset="0"/>
              </a:rPr>
              <a:t>x</a:t>
            </a:r>
            <a:r>
              <a:rPr lang="it-IT" i="1" baseline="-25000">
                <a:latin typeface="Times New Roman" pitchFamily="18" charset="0"/>
                <a:cs typeface="Times New Roman" pitchFamily="18" charset="0"/>
              </a:rPr>
              <a:t>0</a:t>
            </a:r>
            <a:r>
              <a:rPr lang="it-IT">
                <a:latin typeface="Times New Roman" pitchFamily="18" charset="0"/>
                <a:cs typeface="Times New Roman" pitchFamily="18" charset="0"/>
              </a:rPr>
              <a:t> nel volume di gas, integrando la (1), il numero totale di elettroni dopo (d-x</a:t>
            </a:r>
            <a:r>
              <a:rPr lang="it-IT" baseline="-25000">
                <a:latin typeface="Times New Roman" pitchFamily="18" charset="0"/>
                <a:cs typeface="Times New Roman" pitchFamily="18" charset="0"/>
              </a:rPr>
              <a:t>0</a:t>
            </a:r>
            <a:r>
              <a:rPr lang="it-IT">
                <a:latin typeface="Times New Roman" pitchFamily="18" charset="0"/>
                <a:cs typeface="Times New Roman" pitchFamily="18" charset="0"/>
              </a:rPr>
              <a:t>): </a:t>
            </a:r>
          </a:p>
          <a:p>
            <a:pPr algn="just"/>
            <a:endParaRPr lang="it-IT">
              <a:latin typeface="Times New Roman" pitchFamily="18" charset="0"/>
              <a:cs typeface="Times New Roman" pitchFamily="18" charset="0"/>
            </a:endParaRPr>
          </a:p>
          <a:p>
            <a:pPr algn="just"/>
            <a:endParaRPr lang="it-IT">
              <a:latin typeface="Times New Roman" pitchFamily="18" charset="0"/>
              <a:cs typeface="Times New Roman" pitchFamily="18" charset="0"/>
            </a:endParaRPr>
          </a:p>
          <a:p>
            <a:pPr algn="just"/>
            <a:endParaRPr lang="it-IT">
              <a:latin typeface="Times New Roman" pitchFamily="18" charset="0"/>
              <a:cs typeface="Times New Roman" pitchFamily="18" charset="0"/>
            </a:endParaRPr>
          </a:p>
          <a:p>
            <a:pPr algn="just"/>
            <a:endParaRPr lang="it-IT">
              <a:latin typeface="Times New Roman" pitchFamily="18" charset="0"/>
              <a:cs typeface="Times New Roman" pitchFamily="18" charset="0"/>
            </a:endParaRPr>
          </a:p>
          <a:p>
            <a:pPr algn="just"/>
            <a:endParaRPr lang="it-IT">
              <a:latin typeface="Times New Roman" pitchFamily="18" charset="0"/>
              <a:cs typeface="Times New Roman" pitchFamily="18" charset="0"/>
            </a:endParaRPr>
          </a:p>
          <a:p>
            <a:pPr algn="just"/>
            <a:r>
              <a:rPr lang="it-IT">
                <a:latin typeface="Times New Roman" pitchFamily="18" charset="0"/>
                <a:cs typeface="Times New Roman" pitchFamily="18" charset="0"/>
              </a:rPr>
              <a:t>Si definisce </a:t>
            </a:r>
            <a:r>
              <a:rPr lang="it-IT">
                <a:solidFill>
                  <a:srgbClr val="FF0000"/>
                </a:solidFill>
                <a:latin typeface="Times New Roman" pitchFamily="18" charset="0"/>
                <a:cs typeface="Times New Roman" pitchFamily="18" charset="0"/>
              </a:rPr>
              <a:t>fattore di moltiplicazione M del gas</a:t>
            </a:r>
            <a:r>
              <a:rPr lang="it-IT">
                <a:latin typeface="Times New Roman" pitchFamily="18" charset="0"/>
                <a:cs typeface="Times New Roman" pitchFamily="18" charset="0"/>
              </a:rPr>
              <a:t>:</a:t>
            </a:r>
          </a:p>
          <a:p>
            <a:pPr algn="just"/>
            <a:endParaRPr lang="it-IT">
              <a:latin typeface="Times New Roman" pitchFamily="18" charset="0"/>
              <a:cs typeface="Times New Roman" pitchFamily="18" charset="0"/>
            </a:endParaRPr>
          </a:p>
          <a:p>
            <a:pPr algn="just"/>
            <a:endParaRPr lang="it-IT">
              <a:latin typeface="Times New Roman" pitchFamily="18" charset="0"/>
              <a:cs typeface="Times New Roman" pitchFamily="18" charset="0"/>
            </a:endParaRPr>
          </a:p>
        </p:txBody>
      </p:sp>
      <p:graphicFrame>
        <p:nvGraphicFramePr>
          <p:cNvPr id="10242" name="Object 8"/>
          <p:cNvGraphicFramePr>
            <a:graphicFrameLocks noChangeAspect="1"/>
          </p:cNvGraphicFramePr>
          <p:nvPr/>
        </p:nvGraphicFramePr>
        <p:xfrm>
          <a:off x="3214688" y="2143125"/>
          <a:ext cx="1751012" cy="520700"/>
        </p:xfrm>
        <a:graphic>
          <a:graphicData uri="http://schemas.openxmlformats.org/presentationml/2006/ole">
            <p:oleObj spid="_x0000_s10242" name="Equation" r:id="rId3" imgW="812520" imgH="241200" progId="Equation.3">
              <p:embed/>
            </p:oleObj>
          </a:graphicData>
        </a:graphic>
      </p:graphicFrame>
      <p:graphicFrame>
        <p:nvGraphicFramePr>
          <p:cNvPr id="10243" name="Object 9"/>
          <p:cNvGraphicFramePr>
            <a:graphicFrameLocks noChangeAspect="1"/>
          </p:cNvGraphicFramePr>
          <p:nvPr/>
        </p:nvGraphicFramePr>
        <p:xfrm>
          <a:off x="5572125" y="2928938"/>
          <a:ext cx="1081088" cy="896937"/>
        </p:xfrm>
        <a:graphic>
          <a:graphicData uri="http://schemas.openxmlformats.org/presentationml/2006/ole">
            <p:oleObj spid="_x0000_s10243" name="Equation" r:id="rId4" imgW="520560" imgH="431640" progId="Equation.3">
              <p:embed/>
            </p:oleObj>
          </a:graphicData>
        </a:graphic>
      </p:graphicFrame>
      <p:grpSp>
        <p:nvGrpSpPr>
          <p:cNvPr id="10246" name="Group 23"/>
          <p:cNvGrpSpPr>
            <a:grpSpLocks/>
          </p:cNvGrpSpPr>
          <p:nvPr/>
        </p:nvGrpSpPr>
        <p:grpSpPr bwMode="auto">
          <a:xfrm>
            <a:off x="642938" y="4786313"/>
            <a:ext cx="6437312" cy="701675"/>
            <a:chOff x="692" y="2987"/>
            <a:chExt cx="4055" cy="442"/>
          </a:xfrm>
        </p:grpSpPr>
        <p:sp>
          <p:nvSpPr>
            <p:cNvPr id="10248" name="Text Box 17"/>
            <p:cNvSpPr txBox="1">
              <a:spLocks noChangeArrowheads="1"/>
            </p:cNvSpPr>
            <p:nvPr/>
          </p:nvSpPr>
          <p:spPr bwMode="auto">
            <a:xfrm>
              <a:off x="692" y="3103"/>
              <a:ext cx="1689" cy="194"/>
            </a:xfrm>
            <a:prstGeom prst="rect">
              <a:avLst/>
            </a:prstGeom>
            <a:noFill/>
            <a:ln w="9525">
              <a:noFill/>
              <a:miter lim="800000"/>
              <a:headEnd/>
              <a:tailEnd/>
            </a:ln>
          </p:spPr>
          <p:txBody>
            <a:bodyPr wrap="none">
              <a:spAutoFit/>
            </a:bodyPr>
            <a:lstStyle/>
            <a:p>
              <a:r>
                <a:rPr lang="it-IT" sz="1400"/>
                <a:t>M = Fattore di amplificazione = </a:t>
              </a:r>
            </a:p>
          </p:txBody>
        </p:sp>
        <p:sp>
          <p:nvSpPr>
            <p:cNvPr id="10249" name="Text Box 18"/>
            <p:cNvSpPr txBox="1">
              <a:spLocks noChangeArrowheads="1"/>
            </p:cNvSpPr>
            <p:nvPr/>
          </p:nvSpPr>
          <p:spPr bwMode="auto">
            <a:xfrm>
              <a:off x="2470" y="2987"/>
              <a:ext cx="2128" cy="194"/>
            </a:xfrm>
            <a:prstGeom prst="rect">
              <a:avLst/>
            </a:prstGeom>
            <a:noFill/>
            <a:ln w="9525">
              <a:noFill/>
              <a:miter lim="800000"/>
              <a:headEnd/>
              <a:tailEnd/>
            </a:ln>
          </p:spPr>
          <p:txBody>
            <a:bodyPr wrap="none">
              <a:spAutoFit/>
            </a:bodyPr>
            <a:lstStyle/>
            <a:p>
              <a:r>
                <a:rPr lang="it-IT" sz="1400"/>
                <a:t>Numero di elettroni n raccolti dall’anodo </a:t>
              </a:r>
            </a:p>
          </p:txBody>
        </p:sp>
        <p:sp>
          <p:nvSpPr>
            <p:cNvPr id="10250" name="Text Box 19"/>
            <p:cNvSpPr txBox="1">
              <a:spLocks noChangeArrowheads="1"/>
            </p:cNvSpPr>
            <p:nvPr/>
          </p:nvSpPr>
          <p:spPr bwMode="auto">
            <a:xfrm>
              <a:off x="2284" y="3237"/>
              <a:ext cx="2135" cy="192"/>
            </a:xfrm>
            <a:prstGeom prst="rect">
              <a:avLst/>
            </a:prstGeom>
            <a:noFill/>
            <a:ln w="9525">
              <a:noFill/>
              <a:miter lim="800000"/>
              <a:headEnd/>
              <a:tailEnd/>
            </a:ln>
          </p:spPr>
          <p:txBody>
            <a:bodyPr wrap="none">
              <a:spAutoFit/>
            </a:bodyPr>
            <a:lstStyle/>
            <a:p>
              <a:r>
                <a:rPr lang="it-IT" sz="1400"/>
                <a:t>Numero di elettroni n</a:t>
              </a:r>
              <a:r>
                <a:rPr lang="it-IT" sz="1400" baseline="-25000"/>
                <a:t>0</a:t>
              </a:r>
              <a:r>
                <a:rPr lang="it-IT" sz="1400"/>
                <a:t> prodotti dal fotone</a:t>
              </a:r>
            </a:p>
          </p:txBody>
        </p:sp>
        <p:sp>
          <p:nvSpPr>
            <p:cNvPr id="10251" name="Line 20"/>
            <p:cNvSpPr>
              <a:spLocks noChangeShapeType="1"/>
            </p:cNvSpPr>
            <p:nvPr/>
          </p:nvSpPr>
          <p:spPr bwMode="auto">
            <a:xfrm>
              <a:off x="2305" y="3198"/>
              <a:ext cx="2442" cy="0"/>
            </a:xfrm>
            <a:prstGeom prst="line">
              <a:avLst/>
            </a:prstGeom>
            <a:noFill/>
            <a:ln w="9525">
              <a:solidFill>
                <a:schemeClr val="tx1"/>
              </a:solidFill>
              <a:round/>
              <a:headEnd/>
              <a:tailEnd/>
            </a:ln>
          </p:spPr>
          <p:txBody>
            <a:bodyPr/>
            <a:lstStyle/>
            <a:p>
              <a:endParaRPr lang="en-US"/>
            </a:p>
          </p:txBody>
        </p:sp>
      </p:grpSp>
      <p:sp>
        <p:nvSpPr>
          <p:cNvPr id="11" name="Titolo 1"/>
          <p:cNvSpPr txBox="1">
            <a:spLocks/>
          </p:cNvSpPr>
          <p:nvPr/>
        </p:nvSpPr>
        <p:spPr>
          <a:xfrm>
            <a:off x="428625" y="142875"/>
            <a:ext cx="8229600" cy="571500"/>
          </a:xfrm>
          <a:prstGeom prst="rect">
            <a:avLst/>
          </a:prstGeom>
        </p:spPr>
        <p:txBody>
          <a:bodyPr/>
          <a:lstStyle/>
          <a:p>
            <a:pPr algn="ctr" eaLnBrk="0" hangingPunct="0">
              <a:defRPr/>
            </a:pPr>
            <a:r>
              <a:rPr lang="it-IT" sz="4400" kern="0" dirty="0">
                <a:solidFill>
                  <a:srgbClr val="FF3300"/>
                </a:solidFill>
                <a:latin typeface="Albertus MT" pitchFamily="18" charset="0"/>
                <a:ea typeface="+mj-ea"/>
                <a:cs typeface="+mj-cs"/>
              </a:rPr>
              <a:t>Rivelatori a Gas</a:t>
            </a:r>
            <a:br>
              <a:rPr lang="it-IT" sz="4400" kern="0" dirty="0">
                <a:solidFill>
                  <a:srgbClr val="FF3300"/>
                </a:solidFill>
                <a:latin typeface="Albertus MT" pitchFamily="18" charset="0"/>
                <a:ea typeface="+mj-ea"/>
                <a:cs typeface="+mj-cs"/>
              </a:rPr>
            </a:br>
            <a:endParaRPr lang="en-US" sz="4400" kern="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8"/>
          <p:cNvSpPr>
            <a:spLocks noChangeArrowheads="1"/>
          </p:cNvSpPr>
          <p:nvPr/>
        </p:nvSpPr>
        <p:spPr bwMode="auto">
          <a:xfrm>
            <a:off x="285750" y="928688"/>
            <a:ext cx="8318500" cy="2586037"/>
          </a:xfrm>
          <a:prstGeom prst="rect">
            <a:avLst/>
          </a:prstGeom>
          <a:noFill/>
          <a:ln w="9525">
            <a:noFill/>
            <a:miter lim="800000"/>
            <a:headEnd/>
            <a:tailEnd/>
          </a:ln>
        </p:spPr>
        <p:txBody>
          <a:bodyPr anchor="ctr">
            <a:spAutoFit/>
          </a:bodyPr>
          <a:lstStyle/>
          <a:p>
            <a:pPr algn="just"/>
            <a:r>
              <a:rPr lang="it-IT">
                <a:latin typeface="Times New Roman" pitchFamily="18" charset="0"/>
                <a:cs typeface="Times New Roman" pitchFamily="18" charset="0"/>
              </a:rPr>
              <a:t>Il segnale in uscita dipende dal potenziale applicato: </a:t>
            </a:r>
          </a:p>
          <a:p>
            <a:pPr algn="just"/>
            <a:r>
              <a:rPr lang="it-IT" b="1">
                <a:solidFill>
                  <a:srgbClr val="FF0000"/>
                </a:solidFill>
                <a:latin typeface="Times New Roman" pitchFamily="18" charset="0"/>
                <a:cs typeface="Times New Roman" pitchFamily="18" charset="0"/>
              </a:rPr>
              <a:t>Regione A: </a:t>
            </a:r>
            <a:r>
              <a:rPr lang="it-IT">
                <a:latin typeface="Times New Roman" pitchFamily="18" charset="0"/>
                <a:cs typeface="Times New Roman" pitchFamily="18" charset="0"/>
              </a:rPr>
              <a:t>a causa del processo di </a:t>
            </a:r>
            <a:r>
              <a:rPr lang="it-IT">
                <a:latin typeface="Times New Roman" pitchFamily="18" charset="0"/>
                <a:cs typeface="Times New Roman" pitchFamily="18" charset="0"/>
                <a:hlinkClick r:id="rId2"/>
              </a:rPr>
              <a:t>ricombinazione</a:t>
            </a:r>
            <a:r>
              <a:rPr lang="it-IT">
                <a:latin typeface="Times New Roman" pitchFamily="18" charset="0"/>
                <a:cs typeface="Times New Roman" pitchFamily="18" charset="0"/>
              </a:rPr>
              <a:t> non tutte le cariche prodotte vengono raccolte;  gli elettroni, essendo negativi sono attratti dall’anodo, mentre gli ioni positivi, migrano in direzione opposta verso il catodo. Durante il moto di deriva le cariche possono subire fenomeni di urto che provocano la neutralizzazione di una coppia elettrone – ione. Se una coppia si annichila prima di raggiungere gli elettrodi, minore è l’ampiezza del segnale </a:t>
            </a:r>
            <a:r>
              <a:rPr lang="it-IT" i="1">
                <a:latin typeface="Times New Roman" pitchFamily="18" charset="0"/>
                <a:cs typeface="Times New Roman" pitchFamily="18" charset="0"/>
                <a:sym typeface="Symbol" pitchFamily="18" charset="2"/>
              </a:rPr>
              <a:t></a:t>
            </a:r>
            <a:r>
              <a:rPr lang="it-IT" i="1">
                <a:latin typeface="Times New Roman" pitchFamily="18" charset="0"/>
                <a:cs typeface="Times New Roman" pitchFamily="18" charset="0"/>
              </a:rPr>
              <a:t>V. è </a:t>
            </a:r>
            <a:r>
              <a:rPr lang="it-IT">
                <a:latin typeface="Times New Roman" pitchFamily="18" charset="0"/>
                <a:cs typeface="Times New Roman" pitchFamily="18" charset="0"/>
              </a:rPr>
              <a:t>quindi necessario applicare una tensione </a:t>
            </a:r>
            <a:r>
              <a:rPr lang="it-IT" i="1">
                <a:latin typeface="Times New Roman" pitchFamily="18" charset="0"/>
                <a:cs typeface="Times New Roman" pitchFamily="18" charset="0"/>
              </a:rPr>
              <a:t>V</a:t>
            </a:r>
            <a:r>
              <a:rPr lang="it-IT" i="1" baseline="-25000">
                <a:latin typeface="Times New Roman" pitchFamily="18" charset="0"/>
                <a:cs typeface="Times New Roman" pitchFamily="18" charset="0"/>
              </a:rPr>
              <a:t>0</a:t>
            </a:r>
            <a:r>
              <a:rPr lang="it-IT">
                <a:latin typeface="Times New Roman" pitchFamily="18" charset="0"/>
                <a:cs typeface="Times New Roman" pitchFamily="18" charset="0"/>
              </a:rPr>
              <a:t> sufficientemente elevata per ridurre al minimo la probabilità di ricombinazione. ( </a:t>
            </a:r>
            <a:r>
              <a:rPr lang="it-IT" i="1">
                <a:latin typeface="Times New Roman" pitchFamily="18" charset="0"/>
                <a:cs typeface="Times New Roman" pitchFamily="18" charset="0"/>
              </a:rPr>
              <a:t>V</a:t>
            </a:r>
            <a:r>
              <a:rPr lang="it-IT" i="1" baseline="-25000">
                <a:latin typeface="Times New Roman" pitchFamily="18" charset="0"/>
                <a:cs typeface="Times New Roman" pitchFamily="18" charset="0"/>
              </a:rPr>
              <a:t>0</a:t>
            </a:r>
            <a:r>
              <a:rPr lang="it-IT">
                <a:latin typeface="Times New Roman" pitchFamily="18" charset="0"/>
                <a:cs typeface="Times New Roman" pitchFamily="18" charset="0"/>
              </a:rPr>
              <a:t> </a:t>
            </a:r>
            <a:r>
              <a:rPr lang="it-IT">
                <a:latin typeface="Times New Roman" pitchFamily="18" charset="0"/>
                <a:cs typeface="Times New Roman" pitchFamily="18" charset="0"/>
                <a:sym typeface="Symbol" pitchFamily="18" charset="2"/>
              </a:rPr>
              <a:t></a:t>
            </a:r>
            <a:r>
              <a:rPr lang="it-IT">
                <a:latin typeface="Times New Roman" pitchFamily="18" charset="0"/>
                <a:cs typeface="Times New Roman" pitchFamily="18" charset="0"/>
              </a:rPr>
              <a:t> 100 </a:t>
            </a:r>
            <a:r>
              <a:rPr lang="it-IT" i="1">
                <a:latin typeface="Times New Roman" pitchFamily="18" charset="0"/>
                <a:cs typeface="Times New Roman" pitchFamily="18" charset="0"/>
              </a:rPr>
              <a:t>V/cm</a:t>
            </a:r>
            <a:r>
              <a:rPr lang="it-IT">
                <a:latin typeface="Times New Roman" pitchFamily="18" charset="0"/>
                <a:cs typeface="Times New Roman" pitchFamily="18" charset="0"/>
              </a:rPr>
              <a:t>). </a:t>
            </a:r>
          </a:p>
        </p:txBody>
      </p:sp>
      <p:sp>
        <p:nvSpPr>
          <p:cNvPr id="11" name="Titolo 1"/>
          <p:cNvSpPr txBox="1">
            <a:spLocks/>
          </p:cNvSpPr>
          <p:nvPr/>
        </p:nvSpPr>
        <p:spPr>
          <a:xfrm>
            <a:off x="428625" y="142875"/>
            <a:ext cx="8229600" cy="571500"/>
          </a:xfrm>
          <a:prstGeom prst="rect">
            <a:avLst/>
          </a:prstGeom>
        </p:spPr>
        <p:txBody>
          <a:bodyPr/>
          <a:lstStyle/>
          <a:p>
            <a:pPr algn="ctr" eaLnBrk="0" hangingPunct="0">
              <a:defRPr/>
            </a:pPr>
            <a:r>
              <a:rPr lang="it-IT" sz="4400" kern="0" dirty="0">
                <a:solidFill>
                  <a:srgbClr val="FF3300"/>
                </a:solidFill>
                <a:latin typeface="Albertus MT" pitchFamily="18" charset="0"/>
                <a:ea typeface="+mj-ea"/>
                <a:cs typeface="+mj-cs"/>
              </a:rPr>
              <a:t>Rivelatori a Gas</a:t>
            </a:r>
            <a:br>
              <a:rPr lang="it-IT" sz="4400" kern="0" dirty="0">
                <a:solidFill>
                  <a:srgbClr val="FF3300"/>
                </a:solidFill>
                <a:latin typeface="Albertus MT" pitchFamily="18" charset="0"/>
                <a:ea typeface="+mj-ea"/>
                <a:cs typeface="+mj-cs"/>
              </a:rPr>
            </a:br>
            <a:endParaRPr lang="en-US" sz="4400" kern="0" dirty="0">
              <a:solidFill>
                <a:schemeClr val="tx2"/>
              </a:solidFill>
              <a:latin typeface="+mj-lt"/>
              <a:ea typeface="+mj-ea"/>
              <a:cs typeface="+mj-cs"/>
            </a:endParaRPr>
          </a:p>
        </p:txBody>
      </p:sp>
      <p:grpSp>
        <p:nvGrpSpPr>
          <p:cNvPr id="27652" name="Gruppo 11"/>
          <p:cNvGrpSpPr>
            <a:grpSpLocks/>
          </p:cNvGrpSpPr>
          <p:nvPr/>
        </p:nvGrpSpPr>
        <p:grpSpPr bwMode="auto">
          <a:xfrm>
            <a:off x="4286250" y="3286125"/>
            <a:ext cx="4643438" cy="3367088"/>
            <a:chOff x="4286248" y="3286124"/>
            <a:chExt cx="4643437" cy="3367087"/>
          </a:xfrm>
        </p:grpSpPr>
        <p:pic>
          <p:nvPicPr>
            <p:cNvPr id="27653" name="Picture 15" descr="gainvsvolts"/>
            <p:cNvPicPr>
              <a:picLocks noChangeAspect="1" noChangeArrowheads="1"/>
            </p:cNvPicPr>
            <p:nvPr/>
          </p:nvPicPr>
          <p:blipFill>
            <a:blip r:embed="rId3" cstate="print"/>
            <a:srcRect/>
            <a:stretch>
              <a:fillRect/>
            </a:stretch>
          </p:blipFill>
          <p:spPr bwMode="auto">
            <a:xfrm>
              <a:off x="4286248" y="3286124"/>
              <a:ext cx="4643437" cy="3367087"/>
            </a:xfrm>
            <a:prstGeom prst="rect">
              <a:avLst/>
            </a:prstGeom>
            <a:noFill/>
            <a:ln w="9525">
              <a:noFill/>
              <a:miter lim="800000"/>
              <a:headEnd/>
              <a:tailEnd/>
            </a:ln>
          </p:spPr>
        </p:pic>
        <p:sp>
          <p:nvSpPr>
            <p:cNvPr id="27654" name="CasellaDiTesto 11"/>
            <p:cNvSpPr txBox="1">
              <a:spLocks noChangeArrowheads="1"/>
            </p:cNvSpPr>
            <p:nvPr/>
          </p:nvSpPr>
          <p:spPr bwMode="auto">
            <a:xfrm>
              <a:off x="4429125" y="5500688"/>
              <a:ext cx="142875" cy="369887"/>
            </a:xfrm>
            <a:prstGeom prst="rect">
              <a:avLst/>
            </a:prstGeom>
            <a:noFill/>
            <a:ln w="9525">
              <a:noFill/>
              <a:miter lim="800000"/>
              <a:headEnd/>
              <a:tailEnd/>
            </a:ln>
          </p:spPr>
          <p:txBody>
            <a:bodyPr>
              <a:spAutoFit/>
            </a:bodyPr>
            <a:lstStyle/>
            <a:p>
              <a:r>
                <a:rPr lang="en-US"/>
                <a:t>A</a:t>
              </a:r>
            </a:p>
          </p:txBody>
        </p:sp>
        <p:sp>
          <p:nvSpPr>
            <p:cNvPr id="27655" name="CasellaDiTesto 12"/>
            <p:cNvSpPr txBox="1">
              <a:spLocks noChangeArrowheads="1"/>
            </p:cNvSpPr>
            <p:nvPr/>
          </p:nvSpPr>
          <p:spPr bwMode="auto">
            <a:xfrm>
              <a:off x="4929188" y="5357813"/>
              <a:ext cx="214312" cy="369887"/>
            </a:xfrm>
            <a:prstGeom prst="rect">
              <a:avLst/>
            </a:prstGeom>
            <a:noFill/>
            <a:ln w="9525">
              <a:noFill/>
              <a:miter lim="800000"/>
              <a:headEnd/>
              <a:tailEnd/>
            </a:ln>
          </p:spPr>
          <p:txBody>
            <a:bodyPr>
              <a:spAutoFit/>
            </a:bodyPr>
            <a:lstStyle/>
            <a:p>
              <a:r>
                <a:rPr lang="en-US"/>
                <a:t>B</a:t>
              </a:r>
            </a:p>
          </p:txBody>
        </p:sp>
        <p:sp>
          <p:nvSpPr>
            <p:cNvPr id="27656" name="CasellaDiTesto 13"/>
            <p:cNvSpPr txBox="1">
              <a:spLocks noChangeArrowheads="1"/>
            </p:cNvSpPr>
            <p:nvPr/>
          </p:nvSpPr>
          <p:spPr bwMode="auto">
            <a:xfrm>
              <a:off x="5643563" y="4786313"/>
              <a:ext cx="419100" cy="369887"/>
            </a:xfrm>
            <a:prstGeom prst="rect">
              <a:avLst/>
            </a:prstGeom>
            <a:noFill/>
            <a:ln w="9525">
              <a:noFill/>
              <a:miter lim="800000"/>
              <a:headEnd/>
              <a:tailEnd/>
            </a:ln>
          </p:spPr>
          <p:txBody>
            <a:bodyPr>
              <a:spAutoFit/>
            </a:bodyPr>
            <a:lstStyle/>
            <a:p>
              <a:r>
                <a:rPr lang="en-US"/>
                <a:t>C</a:t>
              </a:r>
            </a:p>
          </p:txBody>
        </p:sp>
        <p:sp>
          <p:nvSpPr>
            <p:cNvPr id="27657" name="CasellaDiTesto 14"/>
            <p:cNvSpPr txBox="1">
              <a:spLocks noChangeArrowheads="1"/>
            </p:cNvSpPr>
            <p:nvPr/>
          </p:nvSpPr>
          <p:spPr bwMode="auto">
            <a:xfrm>
              <a:off x="6572250" y="4143375"/>
              <a:ext cx="366713" cy="369888"/>
            </a:xfrm>
            <a:prstGeom prst="rect">
              <a:avLst/>
            </a:prstGeom>
            <a:noFill/>
            <a:ln w="9525">
              <a:noFill/>
              <a:miter lim="800000"/>
              <a:headEnd/>
              <a:tailEnd/>
            </a:ln>
          </p:spPr>
          <p:txBody>
            <a:bodyPr>
              <a:spAutoFit/>
            </a:bodyPr>
            <a:lstStyle/>
            <a:p>
              <a:r>
                <a:rPr lang="en-US"/>
                <a:t>D</a:t>
              </a:r>
            </a:p>
          </p:txBody>
        </p:sp>
        <p:sp>
          <p:nvSpPr>
            <p:cNvPr id="27658" name="CasellaDiTesto 15"/>
            <p:cNvSpPr txBox="1">
              <a:spLocks noChangeArrowheads="1"/>
            </p:cNvSpPr>
            <p:nvPr/>
          </p:nvSpPr>
          <p:spPr bwMode="auto">
            <a:xfrm>
              <a:off x="7572375" y="3643313"/>
              <a:ext cx="276225" cy="379412"/>
            </a:xfrm>
            <a:prstGeom prst="rect">
              <a:avLst/>
            </a:prstGeom>
            <a:noFill/>
            <a:ln w="9525">
              <a:noFill/>
              <a:miter lim="800000"/>
              <a:headEnd/>
              <a:tailEnd/>
            </a:ln>
          </p:spPr>
          <p:txBody>
            <a:bodyPr>
              <a:spAutoFit/>
            </a:bodyPr>
            <a:lstStyle/>
            <a:p>
              <a:r>
                <a:rPr lang="en-US"/>
                <a:t>E</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numero diapositiva 1"/>
          <p:cNvSpPr>
            <a:spLocks noGrp="1"/>
          </p:cNvSpPr>
          <p:nvPr>
            <p:ph type="sldNum" sz="quarter" idx="12"/>
          </p:nvPr>
        </p:nvSpPr>
        <p:spPr>
          <a:noFill/>
        </p:spPr>
        <p:txBody>
          <a:bodyPr/>
          <a:lstStyle/>
          <a:p>
            <a:fld id="{755B05F0-3077-43B3-BF7B-67B17FB41120}" type="slidenum">
              <a:rPr lang="it-IT" smtClean="0"/>
              <a:pPr/>
              <a:t>22</a:t>
            </a:fld>
            <a:endParaRPr lang="it-IT" smtClean="0"/>
          </a:p>
        </p:txBody>
      </p:sp>
      <p:grpSp>
        <p:nvGrpSpPr>
          <p:cNvPr id="28675" name="Gruppo 2"/>
          <p:cNvGrpSpPr>
            <a:grpSpLocks/>
          </p:cNvGrpSpPr>
          <p:nvPr/>
        </p:nvGrpSpPr>
        <p:grpSpPr bwMode="auto">
          <a:xfrm>
            <a:off x="4286250" y="3286125"/>
            <a:ext cx="4643438" cy="3367088"/>
            <a:chOff x="4286248" y="3286124"/>
            <a:chExt cx="4643437" cy="3367087"/>
          </a:xfrm>
        </p:grpSpPr>
        <p:pic>
          <p:nvPicPr>
            <p:cNvPr id="28678" name="Picture 15" descr="gainvsvolts"/>
            <p:cNvPicPr>
              <a:picLocks noChangeAspect="1" noChangeArrowheads="1"/>
            </p:cNvPicPr>
            <p:nvPr/>
          </p:nvPicPr>
          <p:blipFill>
            <a:blip r:embed="rId2" cstate="print"/>
            <a:srcRect/>
            <a:stretch>
              <a:fillRect/>
            </a:stretch>
          </p:blipFill>
          <p:spPr bwMode="auto">
            <a:xfrm>
              <a:off x="4286248" y="3286124"/>
              <a:ext cx="4643437" cy="3367087"/>
            </a:xfrm>
            <a:prstGeom prst="rect">
              <a:avLst/>
            </a:prstGeom>
            <a:noFill/>
            <a:ln w="9525">
              <a:noFill/>
              <a:miter lim="800000"/>
              <a:headEnd/>
              <a:tailEnd/>
            </a:ln>
          </p:spPr>
        </p:pic>
        <p:sp>
          <p:nvSpPr>
            <p:cNvPr id="28679" name="CasellaDiTesto 11"/>
            <p:cNvSpPr txBox="1">
              <a:spLocks noChangeArrowheads="1"/>
            </p:cNvSpPr>
            <p:nvPr/>
          </p:nvSpPr>
          <p:spPr bwMode="auto">
            <a:xfrm>
              <a:off x="4429125" y="5500688"/>
              <a:ext cx="142875" cy="369887"/>
            </a:xfrm>
            <a:prstGeom prst="rect">
              <a:avLst/>
            </a:prstGeom>
            <a:noFill/>
            <a:ln w="9525">
              <a:noFill/>
              <a:miter lim="800000"/>
              <a:headEnd/>
              <a:tailEnd/>
            </a:ln>
          </p:spPr>
          <p:txBody>
            <a:bodyPr>
              <a:spAutoFit/>
            </a:bodyPr>
            <a:lstStyle/>
            <a:p>
              <a:r>
                <a:rPr lang="en-US"/>
                <a:t>A</a:t>
              </a:r>
            </a:p>
          </p:txBody>
        </p:sp>
        <p:sp>
          <p:nvSpPr>
            <p:cNvPr id="28680" name="CasellaDiTesto 12"/>
            <p:cNvSpPr txBox="1">
              <a:spLocks noChangeArrowheads="1"/>
            </p:cNvSpPr>
            <p:nvPr/>
          </p:nvSpPr>
          <p:spPr bwMode="auto">
            <a:xfrm>
              <a:off x="4929188" y="5357813"/>
              <a:ext cx="214312" cy="369887"/>
            </a:xfrm>
            <a:prstGeom prst="rect">
              <a:avLst/>
            </a:prstGeom>
            <a:noFill/>
            <a:ln w="9525">
              <a:noFill/>
              <a:miter lim="800000"/>
              <a:headEnd/>
              <a:tailEnd/>
            </a:ln>
          </p:spPr>
          <p:txBody>
            <a:bodyPr>
              <a:spAutoFit/>
            </a:bodyPr>
            <a:lstStyle/>
            <a:p>
              <a:r>
                <a:rPr lang="en-US"/>
                <a:t>B</a:t>
              </a:r>
            </a:p>
          </p:txBody>
        </p:sp>
        <p:sp>
          <p:nvSpPr>
            <p:cNvPr id="28681" name="CasellaDiTesto 13"/>
            <p:cNvSpPr txBox="1">
              <a:spLocks noChangeArrowheads="1"/>
            </p:cNvSpPr>
            <p:nvPr/>
          </p:nvSpPr>
          <p:spPr bwMode="auto">
            <a:xfrm>
              <a:off x="5643563" y="4786313"/>
              <a:ext cx="419100" cy="369887"/>
            </a:xfrm>
            <a:prstGeom prst="rect">
              <a:avLst/>
            </a:prstGeom>
            <a:noFill/>
            <a:ln w="9525">
              <a:noFill/>
              <a:miter lim="800000"/>
              <a:headEnd/>
              <a:tailEnd/>
            </a:ln>
          </p:spPr>
          <p:txBody>
            <a:bodyPr>
              <a:spAutoFit/>
            </a:bodyPr>
            <a:lstStyle/>
            <a:p>
              <a:r>
                <a:rPr lang="en-US"/>
                <a:t>C</a:t>
              </a:r>
            </a:p>
          </p:txBody>
        </p:sp>
        <p:sp>
          <p:nvSpPr>
            <p:cNvPr id="28682" name="CasellaDiTesto 14"/>
            <p:cNvSpPr txBox="1">
              <a:spLocks noChangeArrowheads="1"/>
            </p:cNvSpPr>
            <p:nvPr/>
          </p:nvSpPr>
          <p:spPr bwMode="auto">
            <a:xfrm>
              <a:off x="6572250" y="4143375"/>
              <a:ext cx="366713" cy="369888"/>
            </a:xfrm>
            <a:prstGeom prst="rect">
              <a:avLst/>
            </a:prstGeom>
            <a:noFill/>
            <a:ln w="9525">
              <a:noFill/>
              <a:miter lim="800000"/>
              <a:headEnd/>
              <a:tailEnd/>
            </a:ln>
          </p:spPr>
          <p:txBody>
            <a:bodyPr>
              <a:spAutoFit/>
            </a:bodyPr>
            <a:lstStyle/>
            <a:p>
              <a:r>
                <a:rPr lang="en-US"/>
                <a:t>D</a:t>
              </a:r>
            </a:p>
          </p:txBody>
        </p:sp>
        <p:sp>
          <p:nvSpPr>
            <p:cNvPr id="28683" name="CasellaDiTesto 15"/>
            <p:cNvSpPr txBox="1">
              <a:spLocks noChangeArrowheads="1"/>
            </p:cNvSpPr>
            <p:nvPr/>
          </p:nvSpPr>
          <p:spPr bwMode="auto">
            <a:xfrm>
              <a:off x="7572375" y="3643313"/>
              <a:ext cx="276225" cy="379412"/>
            </a:xfrm>
            <a:prstGeom prst="rect">
              <a:avLst/>
            </a:prstGeom>
            <a:noFill/>
            <a:ln w="9525">
              <a:noFill/>
              <a:miter lim="800000"/>
              <a:headEnd/>
              <a:tailEnd/>
            </a:ln>
          </p:spPr>
          <p:txBody>
            <a:bodyPr>
              <a:spAutoFit/>
            </a:bodyPr>
            <a:lstStyle/>
            <a:p>
              <a:r>
                <a:rPr lang="en-US"/>
                <a:t>E</a:t>
              </a:r>
            </a:p>
          </p:txBody>
        </p:sp>
      </p:grpSp>
      <p:sp>
        <p:nvSpPr>
          <p:cNvPr id="28676" name="Rettangolo 9"/>
          <p:cNvSpPr>
            <a:spLocks noChangeArrowheads="1"/>
          </p:cNvSpPr>
          <p:nvPr/>
        </p:nvSpPr>
        <p:spPr bwMode="auto">
          <a:xfrm>
            <a:off x="357188" y="928688"/>
            <a:ext cx="8215312" cy="2586037"/>
          </a:xfrm>
          <a:prstGeom prst="rect">
            <a:avLst/>
          </a:prstGeom>
          <a:noFill/>
          <a:ln w="9525">
            <a:noFill/>
            <a:miter lim="800000"/>
            <a:headEnd/>
            <a:tailEnd/>
          </a:ln>
        </p:spPr>
        <p:txBody>
          <a:bodyPr>
            <a:spAutoFit/>
          </a:bodyPr>
          <a:lstStyle/>
          <a:p>
            <a:pPr algn="just"/>
            <a:r>
              <a:rPr lang="it-IT">
                <a:latin typeface="Times New Roman" pitchFamily="18" charset="0"/>
                <a:cs typeface="Times New Roman" pitchFamily="18" charset="0"/>
              </a:rPr>
              <a:t>Regione B di saturazione o di </a:t>
            </a:r>
            <a:r>
              <a:rPr lang="it-IT">
                <a:solidFill>
                  <a:srgbClr val="FF0000"/>
                </a:solidFill>
                <a:latin typeface="Times New Roman" pitchFamily="18" charset="0"/>
                <a:cs typeface="Times New Roman" pitchFamily="18" charset="0"/>
              </a:rPr>
              <a:t>camera a ionizzazione</a:t>
            </a:r>
            <a:r>
              <a:rPr lang="it-IT">
                <a:latin typeface="Times New Roman" pitchFamily="18" charset="0"/>
                <a:cs typeface="Times New Roman" pitchFamily="18" charset="0"/>
              </a:rPr>
              <a:t>, gli effetti della  ricombinazione diventano trascurabili e la carica raccolta è tutta quella prodotta; un ulteriore aumento della </a:t>
            </a:r>
            <a:r>
              <a:rPr lang="it-IT" i="1">
                <a:latin typeface="Times New Roman" pitchFamily="18" charset="0"/>
                <a:cs typeface="Times New Roman" pitchFamily="18" charset="0"/>
              </a:rPr>
              <a:t>V</a:t>
            </a:r>
            <a:r>
              <a:rPr lang="it-IT" i="1" baseline="-25000">
                <a:latin typeface="Times New Roman" pitchFamily="18" charset="0"/>
                <a:cs typeface="Times New Roman" pitchFamily="18" charset="0"/>
              </a:rPr>
              <a:t>0</a:t>
            </a:r>
            <a:r>
              <a:rPr lang="it-IT">
                <a:latin typeface="Times New Roman" pitchFamily="18" charset="0"/>
                <a:cs typeface="Times New Roman" pitchFamily="18" charset="0"/>
              </a:rPr>
              <a:t> non determina un corrispondente aumento dell’altezza dell’impulso, al contrario, esso si mantiene costante in un ampio intervallo di tensione applicata, nel quale il suo valore è esclusivamente funzione del numero di coppie primarie prodotte. Il range di tensione di alimentazione all’interno del quale il guadagno della camera si mantiene unitario, si estende da poche centinaia di Volt /cm, a qualche migliaio </a:t>
            </a:r>
          </a:p>
          <a:p>
            <a:pPr algn="just"/>
            <a:r>
              <a:rPr lang="it-IT">
                <a:latin typeface="Times New Roman" pitchFamily="18" charset="0"/>
                <a:cs typeface="Times New Roman" pitchFamily="18" charset="0"/>
              </a:rPr>
              <a:t/>
            </a:r>
            <a:br>
              <a:rPr lang="it-IT">
                <a:latin typeface="Times New Roman" pitchFamily="18" charset="0"/>
                <a:cs typeface="Times New Roman" pitchFamily="18" charset="0"/>
              </a:rPr>
            </a:br>
            <a:r>
              <a:rPr lang="it-IT">
                <a:latin typeface="Times New Roman" pitchFamily="18" charset="0"/>
                <a:cs typeface="Times New Roman" pitchFamily="18" charset="0"/>
              </a:rPr>
              <a:t> </a:t>
            </a:r>
          </a:p>
        </p:txBody>
      </p:sp>
      <p:sp>
        <p:nvSpPr>
          <p:cNvPr id="11" name="Titolo 1"/>
          <p:cNvSpPr txBox="1">
            <a:spLocks/>
          </p:cNvSpPr>
          <p:nvPr/>
        </p:nvSpPr>
        <p:spPr>
          <a:xfrm>
            <a:off x="428625" y="142875"/>
            <a:ext cx="8229600" cy="571500"/>
          </a:xfrm>
          <a:prstGeom prst="rect">
            <a:avLst/>
          </a:prstGeom>
        </p:spPr>
        <p:txBody>
          <a:bodyPr/>
          <a:lstStyle/>
          <a:p>
            <a:pPr algn="ctr" eaLnBrk="0" hangingPunct="0">
              <a:defRPr/>
            </a:pPr>
            <a:r>
              <a:rPr lang="it-IT" sz="4400" kern="0" dirty="0">
                <a:solidFill>
                  <a:srgbClr val="FF3300"/>
                </a:solidFill>
                <a:latin typeface="Albertus MT" pitchFamily="18" charset="0"/>
                <a:ea typeface="+mj-ea"/>
                <a:cs typeface="+mj-cs"/>
              </a:rPr>
              <a:t>Rivelatori a Gas</a:t>
            </a:r>
            <a:br>
              <a:rPr lang="it-IT" sz="4400" kern="0" dirty="0">
                <a:solidFill>
                  <a:srgbClr val="FF3300"/>
                </a:solidFill>
                <a:latin typeface="Albertus MT" pitchFamily="18" charset="0"/>
                <a:ea typeface="+mj-ea"/>
                <a:cs typeface="+mj-cs"/>
              </a:rPr>
            </a:br>
            <a:endParaRPr lang="en-US" sz="4400" kern="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numero diapositiva 1"/>
          <p:cNvSpPr>
            <a:spLocks noGrp="1"/>
          </p:cNvSpPr>
          <p:nvPr>
            <p:ph type="sldNum" sz="quarter" idx="12"/>
          </p:nvPr>
        </p:nvSpPr>
        <p:spPr>
          <a:noFill/>
        </p:spPr>
        <p:txBody>
          <a:bodyPr/>
          <a:lstStyle/>
          <a:p>
            <a:fld id="{BDCE972E-6109-4B84-824A-8237966EDDDB}" type="slidenum">
              <a:rPr lang="it-IT" smtClean="0"/>
              <a:pPr/>
              <a:t>23</a:t>
            </a:fld>
            <a:endParaRPr lang="it-IT" smtClean="0"/>
          </a:p>
        </p:txBody>
      </p:sp>
      <p:sp>
        <p:nvSpPr>
          <p:cNvPr id="29699" name="Rectangle 8"/>
          <p:cNvSpPr>
            <a:spLocks noChangeArrowheads="1"/>
          </p:cNvSpPr>
          <p:nvPr/>
        </p:nvSpPr>
        <p:spPr bwMode="auto">
          <a:xfrm>
            <a:off x="428625" y="1192213"/>
            <a:ext cx="8318500" cy="2032000"/>
          </a:xfrm>
          <a:prstGeom prst="rect">
            <a:avLst/>
          </a:prstGeom>
          <a:noFill/>
          <a:ln w="9525">
            <a:noFill/>
            <a:miter lim="800000"/>
            <a:headEnd/>
            <a:tailEnd/>
          </a:ln>
        </p:spPr>
        <p:txBody>
          <a:bodyPr anchor="ctr">
            <a:spAutoFit/>
          </a:bodyPr>
          <a:lstStyle/>
          <a:p>
            <a:pPr algn="just"/>
            <a:r>
              <a:rPr lang="it-IT">
                <a:latin typeface="Times New Roman" pitchFamily="18" charset="0"/>
                <a:cs typeface="Times New Roman" pitchFamily="18" charset="0"/>
              </a:rPr>
              <a:t>Regioni C e D: il campo elettrico è sufficientemente intenso da far acquistare agli elettroni primari prodotti energia cinetica sufficiente a ionizzare gli atomi del gas producendo, così, una </a:t>
            </a:r>
            <a:r>
              <a:rPr lang="it-IT">
                <a:latin typeface="Times New Roman" pitchFamily="18" charset="0"/>
                <a:cs typeface="Times New Roman" pitchFamily="18" charset="0"/>
                <a:hlinkClick r:id="rId2"/>
              </a:rPr>
              <a:t>moltiplicazione a valanga</a:t>
            </a:r>
            <a:r>
              <a:rPr lang="it-IT">
                <a:latin typeface="Times New Roman" pitchFamily="18" charset="0"/>
                <a:cs typeface="Times New Roman" pitchFamily="18" charset="0"/>
              </a:rPr>
              <a:t>. La ionizzazione secondaria è ancora strettamente dipendente da quella primaria ed è in questa regione che lavorano i </a:t>
            </a:r>
            <a:r>
              <a:rPr lang="it-IT">
                <a:solidFill>
                  <a:srgbClr val="FF0000"/>
                </a:solidFill>
                <a:latin typeface="Times New Roman" pitchFamily="18" charset="0"/>
                <a:cs typeface="Times New Roman" pitchFamily="18" charset="0"/>
              </a:rPr>
              <a:t>contatori proporzionali</a:t>
            </a:r>
            <a:r>
              <a:rPr lang="it-IT">
                <a:latin typeface="Times New Roman" pitchFamily="18" charset="0"/>
                <a:cs typeface="Times New Roman" pitchFamily="18" charset="0"/>
              </a:rPr>
              <a:t>.   Il segnale, maggiore che nella zona di raccolta, è proporzionale all’energia rilasciata dalla particella, secondo un fattore detto, appunto, di moltiplicazione. </a:t>
            </a:r>
          </a:p>
        </p:txBody>
      </p:sp>
      <p:sp>
        <p:nvSpPr>
          <p:cNvPr id="5" name="Titolo 1"/>
          <p:cNvSpPr txBox="1">
            <a:spLocks/>
          </p:cNvSpPr>
          <p:nvPr/>
        </p:nvSpPr>
        <p:spPr>
          <a:xfrm>
            <a:off x="428625" y="142875"/>
            <a:ext cx="8229600" cy="571500"/>
          </a:xfrm>
          <a:prstGeom prst="rect">
            <a:avLst/>
          </a:prstGeom>
        </p:spPr>
        <p:txBody>
          <a:bodyPr/>
          <a:lstStyle/>
          <a:p>
            <a:pPr algn="ctr" eaLnBrk="0" hangingPunct="0">
              <a:defRPr/>
            </a:pPr>
            <a:r>
              <a:rPr lang="it-IT" sz="4400" kern="0" dirty="0">
                <a:solidFill>
                  <a:srgbClr val="FF3300"/>
                </a:solidFill>
                <a:latin typeface="Albertus MT" pitchFamily="18" charset="0"/>
                <a:ea typeface="+mj-ea"/>
                <a:cs typeface="+mj-cs"/>
              </a:rPr>
              <a:t>Rivelatori a Gas</a:t>
            </a:r>
            <a:br>
              <a:rPr lang="it-IT" sz="4400" kern="0" dirty="0">
                <a:solidFill>
                  <a:srgbClr val="FF3300"/>
                </a:solidFill>
                <a:latin typeface="Albertus MT" pitchFamily="18" charset="0"/>
                <a:ea typeface="+mj-ea"/>
                <a:cs typeface="+mj-cs"/>
              </a:rPr>
            </a:br>
            <a:endParaRPr lang="en-US" sz="4400" kern="0" dirty="0">
              <a:solidFill>
                <a:schemeClr val="tx2"/>
              </a:solidFill>
              <a:latin typeface="+mj-lt"/>
              <a:ea typeface="+mj-ea"/>
              <a:cs typeface="+mj-cs"/>
            </a:endParaRPr>
          </a:p>
        </p:txBody>
      </p:sp>
      <p:sp>
        <p:nvSpPr>
          <p:cNvPr id="29701" name="Rettangolo 5"/>
          <p:cNvSpPr>
            <a:spLocks noChangeArrowheads="1"/>
          </p:cNvSpPr>
          <p:nvPr/>
        </p:nvSpPr>
        <p:spPr bwMode="auto">
          <a:xfrm>
            <a:off x="357188" y="3786188"/>
            <a:ext cx="3500437" cy="2308225"/>
          </a:xfrm>
          <a:prstGeom prst="rect">
            <a:avLst/>
          </a:prstGeom>
          <a:noFill/>
          <a:ln w="9525">
            <a:noFill/>
            <a:miter lim="800000"/>
            <a:headEnd/>
            <a:tailEnd/>
          </a:ln>
        </p:spPr>
        <p:txBody>
          <a:bodyPr>
            <a:spAutoFit/>
          </a:bodyPr>
          <a:lstStyle/>
          <a:p>
            <a:pPr algn="just"/>
            <a:r>
              <a:rPr lang="it-IT">
                <a:latin typeface="Times New Roman" pitchFamily="18" charset="0"/>
                <a:cs typeface="Times New Roman" pitchFamily="18" charset="0"/>
              </a:rPr>
              <a:t>Regione E, di </a:t>
            </a:r>
            <a:r>
              <a:rPr lang="it-IT">
                <a:solidFill>
                  <a:srgbClr val="FF0000"/>
                </a:solidFill>
                <a:latin typeface="Times New Roman" pitchFamily="18" charset="0"/>
                <a:cs typeface="Times New Roman" pitchFamily="18" charset="0"/>
              </a:rPr>
              <a:t>Geiger-Muller</a:t>
            </a:r>
            <a:r>
              <a:rPr lang="it-IT">
                <a:latin typeface="Times New Roman" pitchFamily="18" charset="0"/>
                <a:cs typeface="Times New Roman" pitchFamily="18" charset="0"/>
              </a:rPr>
              <a:t>, la carica raccolta non è più proporzionale alla ionizzazione primaria. tutto il volume sensibile viene interessato dalla ionizzazione secondaria, ed i segnali non sono distinguibili l’uno dall’altro, risultando quindi saturati.</a:t>
            </a:r>
            <a:endParaRPr lang="en-US">
              <a:latin typeface="Times New Roman" pitchFamily="18" charset="0"/>
              <a:cs typeface="Times New Roman" pitchFamily="18" charset="0"/>
            </a:endParaRPr>
          </a:p>
        </p:txBody>
      </p:sp>
      <p:grpSp>
        <p:nvGrpSpPr>
          <p:cNvPr id="29702" name="Gruppo 6"/>
          <p:cNvGrpSpPr>
            <a:grpSpLocks/>
          </p:cNvGrpSpPr>
          <p:nvPr/>
        </p:nvGrpSpPr>
        <p:grpSpPr bwMode="auto">
          <a:xfrm>
            <a:off x="4286250" y="3286125"/>
            <a:ext cx="4643438" cy="3367088"/>
            <a:chOff x="4286248" y="3286124"/>
            <a:chExt cx="4643437" cy="3367087"/>
          </a:xfrm>
        </p:grpSpPr>
        <p:pic>
          <p:nvPicPr>
            <p:cNvPr id="29703" name="Picture 15" descr="gainvsvolts"/>
            <p:cNvPicPr>
              <a:picLocks noChangeAspect="1" noChangeArrowheads="1"/>
            </p:cNvPicPr>
            <p:nvPr/>
          </p:nvPicPr>
          <p:blipFill>
            <a:blip r:embed="rId3" cstate="print"/>
            <a:srcRect/>
            <a:stretch>
              <a:fillRect/>
            </a:stretch>
          </p:blipFill>
          <p:spPr bwMode="auto">
            <a:xfrm>
              <a:off x="4286248" y="3286124"/>
              <a:ext cx="4643437" cy="3367087"/>
            </a:xfrm>
            <a:prstGeom prst="rect">
              <a:avLst/>
            </a:prstGeom>
            <a:noFill/>
            <a:ln w="9525">
              <a:noFill/>
              <a:miter lim="800000"/>
              <a:headEnd/>
              <a:tailEnd/>
            </a:ln>
          </p:spPr>
        </p:pic>
        <p:sp>
          <p:nvSpPr>
            <p:cNvPr id="29704" name="CasellaDiTesto 11"/>
            <p:cNvSpPr txBox="1">
              <a:spLocks noChangeArrowheads="1"/>
            </p:cNvSpPr>
            <p:nvPr/>
          </p:nvSpPr>
          <p:spPr bwMode="auto">
            <a:xfrm>
              <a:off x="4429125" y="5500688"/>
              <a:ext cx="142875" cy="369887"/>
            </a:xfrm>
            <a:prstGeom prst="rect">
              <a:avLst/>
            </a:prstGeom>
            <a:noFill/>
            <a:ln w="9525">
              <a:noFill/>
              <a:miter lim="800000"/>
              <a:headEnd/>
              <a:tailEnd/>
            </a:ln>
          </p:spPr>
          <p:txBody>
            <a:bodyPr>
              <a:spAutoFit/>
            </a:bodyPr>
            <a:lstStyle/>
            <a:p>
              <a:r>
                <a:rPr lang="en-US"/>
                <a:t>A</a:t>
              </a:r>
            </a:p>
          </p:txBody>
        </p:sp>
        <p:sp>
          <p:nvSpPr>
            <p:cNvPr id="29705" name="CasellaDiTesto 12"/>
            <p:cNvSpPr txBox="1">
              <a:spLocks noChangeArrowheads="1"/>
            </p:cNvSpPr>
            <p:nvPr/>
          </p:nvSpPr>
          <p:spPr bwMode="auto">
            <a:xfrm>
              <a:off x="4929188" y="5357813"/>
              <a:ext cx="214312" cy="369887"/>
            </a:xfrm>
            <a:prstGeom prst="rect">
              <a:avLst/>
            </a:prstGeom>
            <a:noFill/>
            <a:ln w="9525">
              <a:noFill/>
              <a:miter lim="800000"/>
              <a:headEnd/>
              <a:tailEnd/>
            </a:ln>
          </p:spPr>
          <p:txBody>
            <a:bodyPr>
              <a:spAutoFit/>
            </a:bodyPr>
            <a:lstStyle/>
            <a:p>
              <a:r>
                <a:rPr lang="en-US"/>
                <a:t>B</a:t>
              </a:r>
            </a:p>
          </p:txBody>
        </p:sp>
        <p:sp>
          <p:nvSpPr>
            <p:cNvPr id="29706" name="CasellaDiTesto 13"/>
            <p:cNvSpPr txBox="1">
              <a:spLocks noChangeArrowheads="1"/>
            </p:cNvSpPr>
            <p:nvPr/>
          </p:nvSpPr>
          <p:spPr bwMode="auto">
            <a:xfrm>
              <a:off x="5643563" y="4786313"/>
              <a:ext cx="419100" cy="369887"/>
            </a:xfrm>
            <a:prstGeom prst="rect">
              <a:avLst/>
            </a:prstGeom>
            <a:noFill/>
            <a:ln w="9525">
              <a:noFill/>
              <a:miter lim="800000"/>
              <a:headEnd/>
              <a:tailEnd/>
            </a:ln>
          </p:spPr>
          <p:txBody>
            <a:bodyPr>
              <a:spAutoFit/>
            </a:bodyPr>
            <a:lstStyle/>
            <a:p>
              <a:r>
                <a:rPr lang="en-US"/>
                <a:t>C</a:t>
              </a:r>
            </a:p>
          </p:txBody>
        </p:sp>
        <p:sp>
          <p:nvSpPr>
            <p:cNvPr id="29707" name="CasellaDiTesto 14"/>
            <p:cNvSpPr txBox="1">
              <a:spLocks noChangeArrowheads="1"/>
            </p:cNvSpPr>
            <p:nvPr/>
          </p:nvSpPr>
          <p:spPr bwMode="auto">
            <a:xfrm>
              <a:off x="6572250" y="4143375"/>
              <a:ext cx="366713" cy="369888"/>
            </a:xfrm>
            <a:prstGeom prst="rect">
              <a:avLst/>
            </a:prstGeom>
            <a:noFill/>
            <a:ln w="9525">
              <a:noFill/>
              <a:miter lim="800000"/>
              <a:headEnd/>
              <a:tailEnd/>
            </a:ln>
          </p:spPr>
          <p:txBody>
            <a:bodyPr>
              <a:spAutoFit/>
            </a:bodyPr>
            <a:lstStyle/>
            <a:p>
              <a:r>
                <a:rPr lang="en-US"/>
                <a:t>D</a:t>
              </a:r>
            </a:p>
          </p:txBody>
        </p:sp>
        <p:sp>
          <p:nvSpPr>
            <p:cNvPr id="29708" name="CasellaDiTesto 15"/>
            <p:cNvSpPr txBox="1">
              <a:spLocks noChangeArrowheads="1"/>
            </p:cNvSpPr>
            <p:nvPr/>
          </p:nvSpPr>
          <p:spPr bwMode="auto">
            <a:xfrm>
              <a:off x="7572375" y="3643313"/>
              <a:ext cx="276225" cy="379412"/>
            </a:xfrm>
            <a:prstGeom prst="rect">
              <a:avLst/>
            </a:prstGeom>
            <a:noFill/>
            <a:ln w="9525">
              <a:noFill/>
              <a:miter lim="800000"/>
              <a:headEnd/>
              <a:tailEnd/>
            </a:ln>
          </p:spPr>
          <p:txBody>
            <a:bodyPr>
              <a:spAutoFit/>
            </a:bodyPr>
            <a:lstStyle/>
            <a:p>
              <a:r>
                <a:rPr lang="en-US"/>
                <a:t>E</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olo 1"/>
          <p:cNvSpPr>
            <a:spLocks noGrp="1"/>
          </p:cNvSpPr>
          <p:nvPr>
            <p:ph type="title"/>
          </p:nvPr>
        </p:nvSpPr>
        <p:spPr/>
        <p:txBody>
          <a:bodyPr/>
          <a:lstStyle/>
          <a:p>
            <a:pPr eaLnBrk="1" hangingPunct="1"/>
            <a:endParaRPr lang="en-US" smtClean="0"/>
          </a:p>
        </p:txBody>
      </p:sp>
      <p:pic>
        <p:nvPicPr>
          <p:cNvPr id="30723" name="Picture 2"/>
          <p:cNvPicPr>
            <a:picLocks noChangeAspect="1" noChangeArrowheads="1"/>
          </p:cNvPicPr>
          <p:nvPr/>
        </p:nvPicPr>
        <p:blipFill>
          <a:blip r:embed="rId2" cstate="print"/>
          <a:srcRect/>
          <a:stretch>
            <a:fillRect/>
          </a:stretch>
        </p:blipFill>
        <p:spPr bwMode="auto">
          <a:xfrm>
            <a:off x="0" y="214313"/>
            <a:ext cx="9072563" cy="608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 descr="Schema Penne dosimetriche"/>
          <p:cNvPicPr>
            <a:picLocks noChangeAspect="1" noChangeArrowheads="1"/>
          </p:cNvPicPr>
          <p:nvPr/>
        </p:nvPicPr>
        <p:blipFill>
          <a:blip r:embed="rId2" cstate="print"/>
          <a:srcRect/>
          <a:stretch>
            <a:fillRect/>
          </a:stretch>
        </p:blipFill>
        <p:spPr bwMode="auto">
          <a:xfrm>
            <a:off x="539750" y="1208088"/>
            <a:ext cx="3686175" cy="1981200"/>
          </a:xfrm>
          <a:prstGeom prst="rect">
            <a:avLst/>
          </a:prstGeom>
          <a:noFill/>
          <a:ln w="9525">
            <a:noFill/>
            <a:miter lim="800000"/>
            <a:headEnd/>
            <a:tailEnd/>
          </a:ln>
        </p:spPr>
      </p:pic>
      <p:pic>
        <p:nvPicPr>
          <p:cNvPr id="31747" name="Picture 7" descr="Penne dosimetriche"/>
          <p:cNvPicPr>
            <a:picLocks noChangeAspect="1" noChangeArrowheads="1"/>
          </p:cNvPicPr>
          <p:nvPr/>
        </p:nvPicPr>
        <p:blipFill>
          <a:blip r:embed="rId3" cstate="print"/>
          <a:srcRect b="65007"/>
          <a:stretch>
            <a:fillRect/>
          </a:stretch>
        </p:blipFill>
        <p:spPr bwMode="auto">
          <a:xfrm>
            <a:off x="5286375" y="785813"/>
            <a:ext cx="3243263" cy="2576512"/>
          </a:xfrm>
          <a:prstGeom prst="rect">
            <a:avLst/>
          </a:prstGeom>
          <a:noFill/>
          <a:ln w="9525">
            <a:noFill/>
            <a:miter lim="800000"/>
            <a:headEnd/>
            <a:tailEnd/>
          </a:ln>
        </p:spPr>
      </p:pic>
      <p:sp>
        <p:nvSpPr>
          <p:cNvPr id="31748" name="Text Box 8"/>
          <p:cNvSpPr txBox="1">
            <a:spLocks noChangeArrowheads="1"/>
          </p:cNvSpPr>
          <p:nvPr/>
        </p:nvSpPr>
        <p:spPr bwMode="auto">
          <a:xfrm>
            <a:off x="539750" y="404813"/>
            <a:ext cx="3600450" cy="366712"/>
          </a:xfrm>
          <a:prstGeom prst="rect">
            <a:avLst/>
          </a:prstGeom>
          <a:noFill/>
          <a:ln w="9525">
            <a:noFill/>
            <a:miter lim="800000"/>
            <a:headEnd/>
            <a:tailEnd/>
          </a:ln>
        </p:spPr>
        <p:txBody>
          <a:bodyPr>
            <a:spAutoFit/>
          </a:bodyPr>
          <a:lstStyle/>
          <a:p>
            <a:pPr>
              <a:spcBef>
                <a:spcPct val="50000"/>
              </a:spcBef>
            </a:pPr>
            <a:r>
              <a:rPr lang="it-IT">
                <a:solidFill>
                  <a:srgbClr val="FF0000"/>
                </a:solidFill>
                <a:latin typeface="Albertus MT" pitchFamily="18" charset="0"/>
              </a:rPr>
              <a:t>Penne dosimetriche individuali</a:t>
            </a:r>
          </a:p>
        </p:txBody>
      </p:sp>
      <p:sp>
        <p:nvSpPr>
          <p:cNvPr id="31749" name="Rectangle 4"/>
          <p:cNvSpPr>
            <a:spLocks noChangeArrowheads="1"/>
          </p:cNvSpPr>
          <p:nvPr/>
        </p:nvSpPr>
        <p:spPr bwMode="auto">
          <a:xfrm>
            <a:off x="250825" y="3389313"/>
            <a:ext cx="8280400" cy="3387725"/>
          </a:xfrm>
          <a:prstGeom prst="rect">
            <a:avLst/>
          </a:prstGeom>
          <a:solidFill>
            <a:schemeClr val="bg1"/>
          </a:solidFill>
          <a:ln w="9525">
            <a:noFill/>
            <a:miter lim="800000"/>
            <a:headEnd/>
            <a:tailEnd/>
          </a:ln>
        </p:spPr>
        <p:txBody>
          <a:bodyPr anchor="ctr">
            <a:spAutoFit/>
          </a:bodyPr>
          <a:lstStyle/>
          <a:p>
            <a:pPr algn="just"/>
            <a:endParaRPr lang="it-IT">
              <a:latin typeface="Times New Roman" pitchFamily="18" charset="0"/>
              <a:cs typeface="Times New Roman" pitchFamily="18" charset="0"/>
            </a:endParaRPr>
          </a:p>
          <a:p>
            <a:pPr algn="just"/>
            <a:r>
              <a:rPr lang="it-IT">
                <a:latin typeface="Times New Roman" pitchFamily="18" charset="0"/>
                <a:cs typeface="Times New Roman" pitchFamily="18" charset="0"/>
              </a:rPr>
              <a:t>Essi sono costituiti sostanzialmente da un condensatore che funge anche da camera a ionizzazione, e che viene caricato tramite un generatore di alta tensione.</a:t>
            </a:r>
          </a:p>
          <a:p>
            <a:pPr algn="just" eaLnBrk="0" hangingPunct="0"/>
            <a:r>
              <a:rPr lang="it-IT">
                <a:latin typeface="Times New Roman" pitchFamily="18" charset="0"/>
                <a:cs typeface="Times New Roman" pitchFamily="18" charset="0"/>
              </a:rPr>
              <a:t>Il passaggio di radiazioni ionizzanti nella parte attiva della camera a ionizzazione provoca la formazione di cariche ioniche che attratte dal campo del condensatore carico, migrano verso le sue piastre determinandone il graduale scaricamento. L’entità dello scaricamento è dunque proporzionale alla quantità totale integrata di radiazioni che ha interessato lo strumento a partire dal suo caricamento.</a:t>
            </a:r>
          </a:p>
          <a:p>
            <a:pPr algn="just" eaLnBrk="0" hangingPunct="0">
              <a:lnSpc>
                <a:spcPct val="130000"/>
              </a:lnSpc>
            </a:pPr>
            <a:r>
              <a:rPr lang="it-IT">
                <a:latin typeface="Times New Roman" pitchFamily="18" charset="0"/>
                <a:cs typeface="Times New Roman" pitchFamily="18" charset="0"/>
              </a:rPr>
              <a:t>La lettura viene effettuata tramite un sistema a microscopio ottico che traguarda un indice costituito da una fibra di quarzo sullo sfondo di un reticolo graduato, solitamente già tarato in unità di dose assorbita equivalente (</a:t>
            </a:r>
            <a:r>
              <a:rPr lang="it-IT">
                <a:latin typeface="Symbol" pitchFamily="18" charset="2"/>
                <a:cs typeface="Times New Roman" pitchFamily="18" charset="0"/>
              </a:rPr>
              <a:t>m</a:t>
            </a:r>
            <a:r>
              <a:rPr lang="it-IT">
                <a:latin typeface="Times New Roman" pitchFamily="18" charset="0"/>
                <a:cs typeface="Times New Roman" pitchFamily="18" charset="0"/>
              </a:rPr>
              <a:t>Sv);</a:t>
            </a:r>
          </a:p>
        </p:txBody>
      </p:sp>
      <p:sp>
        <p:nvSpPr>
          <p:cNvPr id="31750" name="Rectangle 9"/>
          <p:cNvSpPr>
            <a:spLocks noChangeArrowheads="1"/>
          </p:cNvSpPr>
          <p:nvPr/>
        </p:nvSpPr>
        <p:spPr bwMode="auto">
          <a:xfrm>
            <a:off x="8496300" y="3384550"/>
            <a:ext cx="539750" cy="3500438"/>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numero diapositiva 1"/>
          <p:cNvSpPr>
            <a:spLocks noGrp="1"/>
          </p:cNvSpPr>
          <p:nvPr>
            <p:ph type="sldNum" sz="quarter" idx="12"/>
          </p:nvPr>
        </p:nvSpPr>
        <p:spPr>
          <a:noFill/>
        </p:spPr>
        <p:txBody>
          <a:bodyPr/>
          <a:lstStyle/>
          <a:p>
            <a:fld id="{1C7FBF1C-78F8-4F9C-94A8-E91CB2D38981}" type="slidenum">
              <a:rPr lang="it-IT" smtClean="0"/>
              <a:pPr/>
              <a:t>26</a:t>
            </a:fld>
            <a:endParaRPr lang="it-IT" smtClean="0"/>
          </a:p>
        </p:txBody>
      </p:sp>
      <p:pic>
        <p:nvPicPr>
          <p:cNvPr id="32771" name="Picture 3" descr="1075ds"/>
          <p:cNvPicPr>
            <a:picLocks noChangeAspect="1" noChangeArrowheads="1"/>
          </p:cNvPicPr>
          <p:nvPr/>
        </p:nvPicPr>
        <p:blipFill>
          <a:blip r:embed="rId2" cstate="print"/>
          <a:srcRect/>
          <a:stretch>
            <a:fillRect/>
          </a:stretch>
        </p:blipFill>
        <p:spPr bwMode="auto">
          <a:xfrm>
            <a:off x="6286500" y="1000125"/>
            <a:ext cx="2132013" cy="4800600"/>
          </a:xfrm>
          <a:prstGeom prst="rect">
            <a:avLst/>
          </a:prstGeom>
          <a:noFill/>
          <a:ln w="9525">
            <a:noFill/>
            <a:miter lim="800000"/>
            <a:headEnd/>
            <a:tailEnd/>
          </a:ln>
        </p:spPr>
      </p:pic>
      <p:sp>
        <p:nvSpPr>
          <p:cNvPr id="32772" name="Text Box 4"/>
          <p:cNvSpPr txBox="1">
            <a:spLocks noChangeArrowheads="1"/>
          </p:cNvSpPr>
          <p:nvPr/>
        </p:nvSpPr>
        <p:spPr bwMode="auto">
          <a:xfrm>
            <a:off x="2286000" y="433388"/>
            <a:ext cx="4133850" cy="400050"/>
          </a:xfrm>
          <a:prstGeom prst="rect">
            <a:avLst/>
          </a:prstGeom>
          <a:solidFill>
            <a:srgbClr val="CCECFF"/>
          </a:solidFill>
          <a:ln w="9525">
            <a:noFill/>
            <a:miter lim="800000"/>
            <a:headEnd/>
            <a:tailEnd/>
          </a:ln>
        </p:spPr>
        <p:txBody>
          <a:bodyPr wrap="none">
            <a:spAutoFit/>
          </a:bodyPr>
          <a:lstStyle/>
          <a:p>
            <a:r>
              <a:rPr lang="en-US" sz="2000"/>
              <a:t>Esempi di Camere ad ionizzazione</a:t>
            </a:r>
          </a:p>
        </p:txBody>
      </p:sp>
      <p:pic>
        <p:nvPicPr>
          <p:cNvPr id="32773" name="Picture 10" descr="radp"/>
          <p:cNvPicPr>
            <a:picLocks noChangeAspect="1" noChangeArrowheads="1"/>
          </p:cNvPicPr>
          <p:nvPr/>
        </p:nvPicPr>
        <p:blipFill>
          <a:blip r:embed="rId3" cstate="print"/>
          <a:srcRect/>
          <a:stretch>
            <a:fillRect/>
          </a:stretch>
        </p:blipFill>
        <p:spPr bwMode="auto">
          <a:xfrm>
            <a:off x="428625" y="1071563"/>
            <a:ext cx="4392613" cy="2798762"/>
          </a:xfrm>
          <a:prstGeom prst="rect">
            <a:avLst/>
          </a:prstGeom>
          <a:noFill/>
          <a:ln w="9525">
            <a:noFill/>
            <a:miter lim="800000"/>
            <a:headEnd/>
            <a:tailEnd/>
          </a:ln>
        </p:spPr>
      </p:pic>
      <p:sp>
        <p:nvSpPr>
          <p:cNvPr id="32774" name="Text Box 28"/>
          <p:cNvSpPr txBox="1">
            <a:spLocks noChangeArrowheads="1"/>
          </p:cNvSpPr>
          <p:nvPr/>
        </p:nvSpPr>
        <p:spPr bwMode="auto">
          <a:xfrm>
            <a:off x="1000125" y="1071563"/>
            <a:ext cx="4465638" cy="366712"/>
          </a:xfrm>
          <a:prstGeom prst="rect">
            <a:avLst/>
          </a:prstGeom>
          <a:noFill/>
          <a:ln w="9525">
            <a:noFill/>
            <a:miter lim="800000"/>
            <a:headEnd/>
            <a:tailEnd/>
          </a:ln>
        </p:spPr>
        <p:txBody>
          <a:bodyPr>
            <a:spAutoFit/>
          </a:bodyPr>
          <a:lstStyle/>
          <a:p>
            <a:pPr>
              <a:spcBef>
                <a:spcPct val="50000"/>
              </a:spcBef>
            </a:pPr>
            <a:r>
              <a:rPr lang="it-IT">
                <a:latin typeface="Albertus MT" pitchFamily="18" charset="0"/>
              </a:rPr>
              <a:t>Usata per misure di dose e di esposizione</a:t>
            </a:r>
          </a:p>
        </p:txBody>
      </p:sp>
      <p:sp>
        <p:nvSpPr>
          <p:cNvPr id="32775" name="Rettangolo 9"/>
          <p:cNvSpPr>
            <a:spLocks noChangeArrowheads="1"/>
          </p:cNvSpPr>
          <p:nvPr/>
        </p:nvSpPr>
        <p:spPr bwMode="auto">
          <a:xfrm>
            <a:off x="357188" y="4071938"/>
            <a:ext cx="5214937" cy="1200150"/>
          </a:xfrm>
          <a:prstGeom prst="rect">
            <a:avLst/>
          </a:prstGeom>
          <a:noFill/>
          <a:ln w="9525">
            <a:noFill/>
            <a:miter lim="800000"/>
            <a:headEnd/>
            <a:tailEnd/>
          </a:ln>
        </p:spPr>
        <p:txBody>
          <a:bodyPr>
            <a:spAutoFit/>
          </a:bodyPr>
          <a:lstStyle/>
          <a:p>
            <a:r>
              <a:rPr lang="it-IT"/>
              <a:t>Un volume sensibile di gas di 1lit esposto a 1μGy/h produce</a:t>
            </a:r>
          </a:p>
          <a:p>
            <a:r>
              <a:rPr lang="it-IT"/>
              <a:t>ca. 10</a:t>
            </a:r>
            <a:r>
              <a:rPr lang="it-IT" baseline="30000"/>
              <a:t>-14 </a:t>
            </a:r>
            <a:r>
              <a:rPr lang="it-IT"/>
              <a:t>A (10</a:t>
            </a:r>
            <a:r>
              <a:rPr lang="it-IT" baseline="30000"/>
              <a:t>5</a:t>
            </a:r>
            <a:r>
              <a:rPr lang="it-IT"/>
              <a:t> ioni/s) </a:t>
            </a:r>
          </a:p>
          <a:p>
            <a:r>
              <a:rPr lang="it-IT">
                <a:sym typeface="Wingdings" pitchFamily="2" charset="2"/>
              </a:rPr>
              <a:t> </a:t>
            </a:r>
            <a:r>
              <a:rPr lang="it-IT"/>
              <a:t>elettronica di amplificazione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ChangeArrowheads="1"/>
          </p:cNvSpPr>
          <p:nvPr/>
        </p:nvSpPr>
        <p:spPr bwMode="auto">
          <a:xfrm>
            <a:off x="179388" y="1035050"/>
            <a:ext cx="8640762" cy="3638550"/>
          </a:xfrm>
          <a:prstGeom prst="rect">
            <a:avLst/>
          </a:prstGeom>
          <a:solidFill>
            <a:schemeClr val="bg1"/>
          </a:solidFill>
          <a:ln w="9525">
            <a:noFill/>
            <a:miter lim="800000"/>
            <a:headEnd/>
            <a:tailEnd/>
          </a:ln>
        </p:spPr>
        <p:txBody>
          <a:bodyPr anchor="ctr">
            <a:spAutoFit/>
          </a:bodyPr>
          <a:lstStyle/>
          <a:p>
            <a:pPr algn="just">
              <a:lnSpc>
                <a:spcPct val="120000"/>
              </a:lnSpc>
            </a:pPr>
            <a:r>
              <a:rPr lang="it-IT">
                <a:latin typeface="Times New Roman" pitchFamily="18" charset="0"/>
                <a:cs typeface="Times New Roman" pitchFamily="18" charset="0"/>
              </a:rPr>
              <a:t>Tipicamente hanno una geometria cilindrica costituita da un conduttore cilindro cavo, che funge da catodo, al cui interno è contenuto un filo conduttore, mantenuto ad un potenziale +V</a:t>
            </a:r>
            <a:r>
              <a:rPr lang="it-IT" baseline="-25000">
                <a:latin typeface="Times New Roman" pitchFamily="18" charset="0"/>
                <a:cs typeface="Times New Roman" pitchFamily="18" charset="0"/>
              </a:rPr>
              <a:t>0</a:t>
            </a:r>
            <a:r>
              <a:rPr lang="it-IT">
                <a:latin typeface="Times New Roman" pitchFamily="18" charset="0"/>
                <a:cs typeface="Times New Roman" pitchFamily="18" charset="0"/>
              </a:rPr>
              <a:t> rispetto al cilindro. Il campo elettrico radiale, che si viene a formare all'interno del rivelatore, ha un modulo pari a:</a:t>
            </a:r>
          </a:p>
          <a:p>
            <a:pPr algn="just"/>
            <a:endParaRPr lang="it-IT">
              <a:latin typeface="Times New Roman" pitchFamily="18" charset="0"/>
              <a:cs typeface="Times New Roman" pitchFamily="18" charset="0"/>
            </a:endParaRPr>
          </a:p>
          <a:p>
            <a:pPr algn="just"/>
            <a:endParaRPr lang="it-IT">
              <a:latin typeface="Times New Roman" pitchFamily="18" charset="0"/>
              <a:cs typeface="Times New Roman" pitchFamily="18" charset="0"/>
            </a:endParaRPr>
          </a:p>
          <a:p>
            <a:pPr algn="just"/>
            <a:endParaRPr lang="it-IT">
              <a:latin typeface="Times New Roman" pitchFamily="18" charset="0"/>
              <a:cs typeface="Times New Roman" pitchFamily="18" charset="0"/>
            </a:endParaRPr>
          </a:p>
          <a:p>
            <a:pPr algn="just"/>
            <a:endParaRPr lang="it-IT">
              <a:latin typeface="Times New Roman" pitchFamily="18" charset="0"/>
              <a:cs typeface="Times New Roman" pitchFamily="18" charset="0"/>
            </a:endParaRPr>
          </a:p>
          <a:p>
            <a:pPr algn="just"/>
            <a:endParaRPr lang="it-IT">
              <a:latin typeface="Times New Roman" pitchFamily="18" charset="0"/>
              <a:cs typeface="Times New Roman" pitchFamily="18" charset="0"/>
            </a:endParaRPr>
          </a:p>
          <a:p>
            <a:pPr algn="just"/>
            <a:r>
              <a:rPr lang="it-IT">
                <a:latin typeface="Times New Roman" pitchFamily="18" charset="0"/>
                <a:cs typeface="Times New Roman" pitchFamily="18" charset="0"/>
              </a:rPr>
              <a:t>dove r è la distanza radiale dal filo conduttore, b è il raggio interno del cilindro e a il raggio del filo conduttore.</a:t>
            </a:r>
          </a:p>
          <a:p>
            <a:pPr algn="just"/>
            <a:endParaRPr lang="it-IT">
              <a:latin typeface="Times New Roman" pitchFamily="18" charset="0"/>
              <a:cs typeface="Times New Roman" pitchFamily="18" charset="0"/>
            </a:endParaRPr>
          </a:p>
        </p:txBody>
      </p:sp>
      <p:pic>
        <p:nvPicPr>
          <p:cNvPr id="33795" name="Picture 8" descr="f13"/>
          <p:cNvPicPr>
            <a:picLocks noChangeAspect="1" noChangeArrowheads="1"/>
          </p:cNvPicPr>
          <p:nvPr/>
        </p:nvPicPr>
        <p:blipFill>
          <a:blip r:embed="rId2" cstate="print"/>
          <a:srcRect/>
          <a:stretch>
            <a:fillRect/>
          </a:stretch>
        </p:blipFill>
        <p:spPr bwMode="auto">
          <a:xfrm>
            <a:off x="3786188" y="2428875"/>
            <a:ext cx="1719262" cy="874713"/>
          </a:xfrm>
          <a:prstGeom prst="rect">
            <a:avLst/>
          </a:prstGeom>
          <a:noFill/>
          <a:ln w="9525">
            <a:solidFill>
              <a:srgbClr val="FF0000"/>
            </a:solidFill>
            <a:miter lim="800000"/>
            <a:headEnd/>
            <a:tailEnd/>
          </a:ln>
        </p:spPr>
      </p:pic>
      <p:sp>
        <p:nvSpPr>
          <p:cNvPr id="33796" name="Text Box 9"/>
          <p:cNvSpPr txBox="1">
            <a:spLocks noChangeArrowheads="1"/>
          </p:cNvSpPr>
          <p:nvPr/>
        </p:nvSpPr>
        <p:spPr bwMode="auto">
          <a:xfrm>
            <a:off x="2411413" y="333375"/>
            <a:ext cx="4895850" cy="554038"/>
          </a:xfrm>
          <a:prstGeom prst="rect">
            <a:avLst/>
          </a:prstGeom>
          <a:solidFill>
            <a:schemeClr val="accent1"/>
          </a:solidFill>
          <a:ln w="9525">
            <a:noFill/>
            <a:miter lim="800000"/>
            <a:headEnd/>
            <a:tailEnd/>
          </a:ln>
        </p:spPr>
        <p:txBody>
          <a:bodyPr>
            <a:spAutoFit/>
          </a:bodyPr>
          <a:lstStyle/>
          <a:p>
            <a:pPr algn="ctr">
              <a:spcBef>
                <a:spcPct val="50000"/>
              </a:spcBef>
            </a:pPr>
            <a:r>
              <a:rPr lang="it-IT" sz="3000">
                <a:solidFill>
                  <a:srgbClr val="FF3300"/>
                </a:solidFill>
                <a:latin typeface="Times New Roman" pitchFamily="18" charset="0"/>
                <a:cs typeface="Times New Roman" pitchFamily="18" charset="0"/>
              </a:rPr>
              <a:t>Contatori Proporzionali</a:t>
            </a:r>
          </a:p>
        </p:txBody>
      </p:sp>
      <p:pic>
        <p:nvPicPr>
          <p:cNvPr id="33797" name="Picture 5" descr="strutture"/>
          <p:cNvPicPr>
            <a:picLocks noChangeAspect="1" noChangeArrowheads="1"/>
          </p:cNvPicPr>
          <p:nvPr/>
        </p:nvPicPr>
        <p:blipFill>
          <a:blip r:embed="rId3" cstate="print"/>
          <a:srcRect b="63808"/>
          <a:stretch>
            <a:fillRect/>
          </a:stretch>
        </p:blipFill>
        <p:spPr bwMode="auto">
          <a:xfrm>
            <a:off x="357188" y="5000625"/>
            <a:ext cx="3662362" cy="1857375"/>
          </a:xfrm>
          <a:prstGeom prst="rect">
            <a:avLst/>
          </a:prstGeom>
          <a:noFill/>
          <a:ln w="9525">
            <a:noFill/>
            <a:miter lim="800000"/>
            <a:headEnd/>
            <a:tailEnd/>
          </a:ln>
        </p:spPr>
      </p:pic>
      <p:pic>
        <p:nvPicPr>
          <p:cNvPr id="33798" name="Picture 5" descr="strutture"/>
          <p:cNvPicPr>
            <a:picLocks noChangeAspect="1" noChangeArrowheads="1"/>
          </p:cNvPicPr>
          <p:nvPr/>
        </p:nvPicPr>
        <p:blipFill>
          <a:blip r:embed="rId3" cstate="print"/>
          <a:srcRect t="37917"/>
          <a:stretch>
            <a:fillRect/>
          </a:stretch>
        </p:blipFill>
        <p:spPr bwMode="auto">
          <a:xfrm>
            <a:off x="4572000" y="4143375"/>
            <a:ext cx="2957513" cy="2573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numero diapositiva 1"/>
          <p:cNvSpPr>
            <a:spLocks noGrp="1"/>
          </p:cNvSpPr>
          <p:nvPr>
            <p:ph type="sldNum" sz="quarter" idx="12"/>
          </p:nvPr>
        </p:nvSpPr>
        <p:spPr>
          <a:noFill/>
        </p:spPr>
        <p:txBody>
          <a:bodyPr/>
          <a:lstStyle/>
          <a:p>
            <a:fld id="{745E480B-2A82-43EC-813F-DCC4A890EB13}" type="slidenum">
              <a:rPr lang="it-IT" smtClean="0"/>
              <a:pPr/>
              <a:t>28</a:t>
            </a:fld>
            <a:endParaRPr lang="it-IT" smtClean="0"/>
          </a:p>
        </p:txBody>
      </p:sp>
      <p:sp>
        <p:nvSpPr>
          <p:cNvPr id="34819" name="Rectangle 7"/>
          <p:cNvSpPr>
            <a:spLocks noChangeArrowheads="1"/>
          </p:cNvSpPr>
          <p:nvPr/>
        </p:nvSpPr>
        <p:spPr bwMode="auto">
          <a:xfrm>
            <a:off x="714375" y="1254125"/>
            <a:ext cx="7786688" cy="1323975"/>
          </a:xfrm>
          <a:prstGeom prst="rect">
            <a:avLst/>
          </a:prstGeom>
          <a:noFill/>
          <a:ln w="9525">
            <a:noFill/>
            <a:miter lim="800000"/>
            <a:headEnd/>
            <a:tailEnd/>
          </a:ln>
        </p:spPr>
        <p:txBody>
          <a:bodyPr anchor="ctr">
            <a:spAutoFit/>
          </a:bodyPr>
          <a:lstStyle/>
          <a:p>
            <a:pPr algn="just"/>
            <a:r>
              <a:rPr lang="it-IT" sz="2000" b="1">
                <a:solidFill>
                  <a:srgbClr val="FF0000"/>
                </a:solidFill>
                <a:latin typeface="Times New Roman" pitchFamily="18" charset="0"/>
                <a:cs typeface="Times New Roman" pitchFamily="18" charset="0"/>
              </a:rPr>
              <a:t>Miscela di gas: </a:t>
            </a:r>
            <a:r>
              <a:rPr lang="it-IT" sz="2000">
                <a:latin typeface="Times New Roman" pitchFamily="18" charset="0"/>
                <a:cs typeface="Times New Roman" pitchFamily="18" charset="0"/>
              </a:rPr>
              <a:t> </a:t>
            </a:r>
          </a:p>
          <a:p>
            <a:pPr algn="just"/>
            <a:r>
              <a:rPr lang="it-IT" sz="2000">
                <a:latin typeface="Times New Roman" pitchFamily="18" charset="0"/>
                <a:cs typeface="Times New Roman" pitchFamily="18" charset="0"/>
              </a:rPr>
              <a:t>argon (per il basso costo ed l’alta ionizzazione specifica) +</a:t>
            </a:r>
          </a:p>
          <a:p>
            <a:pPr algn="just"/>
            <a:r>
              <a:rPr lang="it-IT" sz="2000">
                <a:latin typeface="Times New Roman" pitchFamily="18" charset="0"/>
                <a:cs typeface="Times New Roman" pitchFamily="18" charset="0"/>
              </a:rPr>
              <a:t>gas poliatomici come isobutano (elevato coefficiente di assorbimento per luce UV) e gas elettronegativi (freon).         </a:t>
            </a:r>
          </a:p>
        </p:txBody>
      </p:sp>
      <p:sp>
        <p:nvSpPr>
          <p:cNvPr id="34820" name="Text Box 9"/>
          <p:cNvSpPr txBox="1">
            <a:spLocks noChangeArrowheads="1"/>
          </p:cNvSpPr>
          <p:nvPr/>
        </p:nvSpPr>
        <p:spPr bwMode="auto">
          <a:xfrm>
            <a:off x="2411413" y="333375"/>
            <a:ext cx="4895850" cy="554038"/>
          </a:xfrm>
          <a:prstGeom prst="rect">
            <a:avLst/>
          </a:prstGeom>
          <a:solidFill>
            <a:schemeClr val="accent1"/>
          </a:solidFill>
          <a:ln w="9525">
            <a:noFill/>
            <a:miter lim="800000"/>
            <a:headEnd/>
            <a:tailEnd/>
          </a:ln>
        </p:spPr>
        <p:txBody>
          <a:bodyPr>
            <a:spAutoFit/>
          </a:bodyPr>
          <a:lstStyle/>
          <a:p>
            <a:pPr algn="ctr">
              <a:spcBef>
                <a:spcPct val="50000"/>
              </a:spcBef>
            </a:pPr>
            <a:r>
              <a:rPr lang="it-IT" sz="3000">
                <a:solidFill>
                  <a:srgbClr val="FF3300"/>
                </a:solidFill>
                <a:latin typeface="Times New Roman" pitchFamily="18" charset="0"/>
                <a:cs typeface="Times New Roman" pitchFamily="18" charset="0"/>
              </a:rPr>
              <a:t>Contatori Proporzionali</a:t>
            </a:r>
          </a:p>
        </p:txBody>
      </p:sp>
      <p:sp>
        <p:nvSpPr>
          <p:cNvPr id="34821" name="Rettangolo 4"/>
          <p:cNvSpPr>
            <a:spLocks noChangeArrowheads="1"/>
          </p:cNvSpPr>
          <p:nvPr/>
        </p:nvSpPr>
        <p:spPr bwMode="auto">
          <a:xfrm>
            <a:off x="714375" y="3357563"/>
            <a:ext cx="7786688" cy="400050"/>
          </a:xfrm>
          <a:prstGeom prst="rect">
            <a:avLst/>
          </a:prstGeom>
          <a:noFill/>
          <a:ln w="9525">
            <a:noFill/>
            <a:miter lim="800000"/>
            <a:headEnd/>
            <a:tailEnd/>
          </a:ln>
        </p:spPr>
        <p:txBody>
          <a:bodyPr>
            <a:spAutoFit/>
          </a:bodyPr>
          <a:lstStyle/>
          <a:p>
            <a:r>
              <a:rPr lang="it-IT" sz="2000">
                <a:latin typeface="Times New Roman" pitchFamily="18" charset="0"/>
                <a:cs typeface="Times New Roman" pitchFamily="18" charset="0"/>
              </a:rPr>
              <a:t>Tempi di raccolta degli elettroni: </a:t>
            </a:r>
            <a:r>
              <a:rPr lang="it-IT" sz="2000">
                <a:latin typeface="Times New Roman" pitchFamily="18" charset="0"/>
                <a:cs typeface="Times New Roman" pitchFamily="18" charset="0"/>
                <a:sym typeface="Symbol" pitchFamily="18" charset="2"/>
              </a:rPr>
              <a:t> 0.1 </a:t>
            </a:r>
            <a:r>
              <a:rPr lang="en-US" sz="2000">
                <a:latin typeface="Times New Roman" pitchFamily="18" charset="0"/>
                <a:cs typeface="Times New Roman" pitchFamily="18" charset="0"/>
                <a:sym typeface="Symbol" pitchFamily="18" charset="2"/>
              </a:rPr>
              <a:t>÷ 0.2 ms</a:t>
            </a:r>
            <a:r>
              <a:rPr lang="it-IT" sz="200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geiger1"/>
          <p:cNvPicPr>
            <a:picLocks noChangeAspect="1" noChangeArrowheads="1"/>
          </p:cNvPicPr>
          <p:nvPr/>
        </p:nvPicPr>
        <p:blipFill>
          <a:blip r:embed="rId2" cstate="print"/>
          <a:srcRect/>
          <a:stretch>
            <a:fillRect/>
          </a:stretch>
        </p:blipFill>
        <p:spPr bwMode="auto">
          <a:xfrm>
            <a:off x="642938" y="928688"/>
            <a:ext cx="3311525" cy="2484437"/>
          </a:xfrm>
          <a:prstGeom prst="rect">
            <a:avLst/>
          </a:prstGeom>
          <a:noFill/>
          <a:ln w="9525">
            <a:noFill/>
            <a:miter lim="800000"/>
            <a:headEnd/>
            <a:tailEnd/>
          </a:ln>
        </p:spPr>
      </p:pic>
      <p:sp>
        <p:nvSpPr>
          <p:cNvPr id="35843" name="Text Box 6"/>
          <p:cNvSpPr txBox="1">
            <a:spLocks noChangeArrowheads="1"/>
          </p:cNvSpPr>
          <p:nvPr/>
        </p:nvSpPr>
        <p:spPr bwMode="auto">
          <a:xfrm>
            <a:off x="2428875" y="114300"/>
            <a:ext cx="4895850" cy="554038"/>
          </a:xfrm>
          <a:prstGeom prst="rect">
            <a:avLst/>
          </a:prstGeom>
          <a:solidFill>
            <a:schemeClr val="accent1"/>
          </a:solidFill>
          <a:ln w="9525">
            <a:noFill/>
            <a:miter lim="800000"/>
            <a:headEnd/>
            <a:tailEnd/>
          </a:ln>
        </p:spPr>
        <p:txBody>
          <a:bodyPr>
            <a:spAutoFit/>
          </a:bodyPr>
          <a:lstStyle/>
          <a:p>
            <a:pPr algn="ctr">
              <a:spcBef>
                <a:spcPct val="50000"/>
              </a:spcBef>
            </a:pPr>
            <a:r>
              <a:rPr lang="it-IT" sz="3000">
                <a:solidFill>
                  <a:srgbClr val="FF3300"/>
                </a:solidFill>
                <a:latin typeface="Times New Roman" pitchFamily="18" charset="0"/>
                <a:cs typeface="Times New Roman" pitchFamily="18" charset="0"/>
              </a:rPr>
              <a:t>Contatori Geiger Muller</a:t>
            </a:r>
          </a:p>
        </p:txBody>
      </p:sp>
      <p:pic>
        <p:nvPicPr>
          <p:cNvPr id="35844" name="Picture 12" descr="g-m-fig1"/>
          <p:cNvPicPr>
            <a:picLocks noChangeAspect="1" noChangeArrowheads="1"/>
          </p:cNvPicPr>
          <p:nvPr/>
        </p:nvPicPr>
        <p:blipFill>
          <a:blip r:embed="rId3" cstate="print"/>
          <a:srcRect/>
          <a:stretch>
            <a:fillRect/>
          </a:stretch>
        </p:blipFill>
        <p:spPr bwMode="auto">
          <a:xfrm>
            <a:off x="4643438" y="1143000"/>
            <a:ext cx="4114800" cy="2057400"/>
          </a:xfrm>
          <a:prstGeom prst="rect">
            <a:avLst/>
          </a:prstGeom>
          <a:noFill/>
          <a:ln w="9525">
            <a:noFill/>
            <a:miter lim="800000"/>
            <a:headEnd/>
            <a:tailEnd/>
          </a:ln>
        </p:spPr>
      </p:pic>
      <p:sp>
        <p:nvSpPr>
          <p:cNvPr id="35845" name="Rettangolo 6"/>
          <p:cNvSpPr>
            <a:spLocks noChangeArrowheads="1"/>
          </p:cNvSpPr>
          <p:nvPr/>
        </p:nvSpPr>
        <p:spPr bwMode="auto">
          <a:xfrm>
            <a:off x="285750" y="3575050"/>
            <a:ext cx="8572500" cy="3140075"/>
          </a:xfrm>
          <a:prstGeom prst="rect">
            <a:avLst/>
          </a:prstGeom>
          <a:noFill/>
          <a:ln w="9525">
            <a:noFill/>
            <a:miter lim="800000"/>
            <a:headEnd/>
            <a:tailEnd/>
          </a:ln>
        </p:spPr>
        <p:txBody>
          <a:bodyPr>
            <a:spAutoFit/>
          </a:bodyPr>
          <a:lstStyle/>
          <a:p>
            <a:pPr algn="just"/>
            <a:r>
              <a:rPr lang="it-IT">
                <a:latin typeface="Times New Roman" pitchFamily="18" charset="0"/>
                <a:cs typeface="Times New Roman" pitchFamily="18" charset="0"/>
              </a:rPr>
              <a:t>Uno stesso elettrone può dar luogo a più moltiplicazioni a valanga. Gli stessi ioni acquistano sufficiente energia da produrre radiazione U.V.   nell’impatto con il catodo. </a:t>
            </a:r>
          </a:p>
          <a:p>
            <a:pPr algn="just"/>
            <a:endParaRPr lang="it-IT">
              <a:latin typeface="Times New Roman" pitchFamily="18" charset="0"/>
              <a:cs typeface="Times New Roman" pitchFamily="18" charset="0"/>
            </a:endParaRPr>
          </a:p>
          <a:p>
            <a:pPr algn="just"/>
            <a:r>
              <a:rPr lang="it-IT">
                <a:latin typeface="Times New Roman" pitchFamily="18" charset="0"/>
                <a:cs typeface="Times New Roman" pitchFamily="18" charset="0"/>
              </a:rPr>
              <a:t>Quando gli elettroni urtano contro l’anodo causano l’emissione di raggi X di bassa energia ed elettroni secondari. Questi danno vita a loro volta a nuove valanghe.</a:t>
            </a:r>
          </a:p>
          <a:p>
            <a:pPr algn="just"/>
            <a:endParaRPr lang="it-IT">
              <a:latin typeface="Times New Roman" pitchFamily="18" charset="0"/>
              <a:cs typeface="Times New Roman" pitchFamily="18" charset="0"/>
            </a:endParaRPr>
          </a:p>
          <a:p>
            <a:pPr algn="just"/>
            <a:r>
              <a:rPr lang="it-IT">
                <a:latin typeface="Times New Roman" pitchFamily="18" charset="0"/>
                <a:cs typeface="Times New Roman" pitchFamily="18" charset="0"/>
              </a:rPr>
              <a:t>Perdita di proporzionalità fra segnale d’uscita e flusso di fotoni in ingresso.</a:t>
            </a:r>
          </a:p>
          <a:p>
            <a:pPr algn="just"/>
            <a:r>
              <a:rPr lang="it-IT">
                <a:latin typeface="Times New Roman" pitchFamily="18" charset="0"/>
                <a:cs typeface="Times New Roman" pitchFamily="18" charset="0"/>
              </a:rPr>
              <a:t>Gli impulsi in uscita hanno essenzialmente la stessa ampiezza, circa mille</a:t>
            </a:r>
            <a:br>
              <a:rPr lang="it-IT">
                <a:latin typeface="Times New Roman" pitchFamily="18" charset="0"/>
                <a:cs typeface="Times New Roman" pitchFamily="18" charset="0"/>
              </a:rPr>
            </a:br>
            <a:r>
              <a:rPr lang="it-IT">
                <a:latin typeface="Times New Roman" pitchFamily="18" charset="0"/>
                <a:cs typeface="Times New Roman" pitchFamily="18" charset="0"/>
              </a:rPr>
              <a:t>volte più intensi che nella regione proporzionale (1V contro 1 mV).</a:t>
            </a:r>
          </a:p>
          <a:p>
            <a:pPr algn="just"/>
            <a:endParaRPr lang="it-IT">
              <a:latin typeface="Times New Roman" pitchFamily="18" charset="0"/>
              <a:cs typeface="Times New Roman" pitchFamily="18" charset="0"/>
            </a:endParaRPr>
          </a:p>
          <a:p>
            <a:pPr algn="just"/>
            <a:r>
              <a:rPr lang="it-IT">
                <a:latin typeface="Times New Roman" pitchFamily="18" charset="0"/>
                <a:cs typeface="Times New Roman" pitchFamily="18" charset="0"/>
              </a:rPr>
              <a:t>Tempo morto </a:t>
            </a:r>
            <a:r>
              <a:rPr lang="it-IT">
                <a:latin typeface="Times New Roman" pitchFamily="18" charset="0"/>
                <a:cs typeface="Times New Roman" pitchFamily="18" charset="0"/>
                <a:sym typeface="Symbol" pitchFamily="18" charset="2"/>
              </a:rPr>
              <a:t> 200 ms</a:t>
            </a:r>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numero diapositiva 1"/>
          <p:cNvSpPr>
            <a:spLocks noGrp="1"/>
          </p:cNvSpPr>
          <p:nvPr>
            <p:ph type="sldNum" sz="quarter" idx="12"/>
          </p:nvPr>
        </p:nvSpPr>
        <p:spPr>
          <a:noFill/>
        </p:spPr>
        <p:txBody>
          <a:bodyPr/>
          <a:lstStyle/>
          <a:p>
            <a:fld id="{E9E06B76-9086-4703-A82F-2B1E7E52B654}" type="slidenum">
              <a:rPr lang="it-IT" smtClean="0"/>
              <a:pPr/>
              <a:t>3</a:t>
            </a:fld>
            <a:endParaRPr lang="it-IT" smtClean="0"/>
          </a:p>
        </p:txBody>
      </p:sp>
      <p:sp>
        <p:nvSpPr>
          <p:cNvPr id="3" name="Text Box 3"/>
          <p:cNvSpPr txBox="1">
            <a:spLocks noChangeArrowheads="1"/>
          </p:cNvSpPr>
          <p:nvPr/>
        </p:nvSpPr>
        <p:spPr bwMode="auto">
          <a:xfrm>
            <a:off x="857250" y="1285875"/>
            <a:ext cx="6743700" cy="708025"/>
          </a:xfrm>
          <a:prstGeom prst="rect">
            <a:avLst/>
          </a:prstGeom>
          <a:solidFill>
            <a:schemeClr val="accent5"/>
          </a:solidFill>
          <a:ln w="9525">
            <a:noFill/>
            <a:miter lim="800000"/>
            <a:headEnd/>
            <a:tailEnd/>
          </a:ln>
          <a:effectLst/>
        </p:spPr>
        <p:txBody>
          <a:bodyPr>
            <a:spAutoFit/>
          </a:bodyPr>
          <a:lstStyle/>
          <a:p>
            <a:pPr marL="457200" indent="-457200">
              <a:defRPr/>
            </a:pPr>
            <a:r>
              <a:rPr lang="it-IT" sz="2000" dirty="0">
                <a:latin typeface="Times New Roman" pitchFamily="18" charset="0"/>
                <a:cs typeface="Times New Roman" pitchFamily="18" charset="0"/>
              </a:rPr>
              <a:t>La cessione di energia al mezzo da parte della radiazione indirettamente ionizzante avviene in due stadi successivi:</a:t>
            </a:r>
          </a:p>
        </p:txBody>
      </p:sp>
      <p:sp>
        <p:nvSpPr>
          <p:cNvPr id="4" name="Rectangle 4"/>
          <p:cNvSpPr>
            <a:spLocks noChangeArrowheads="1"/>
          </p:cNvSpPr>
          <p:nvPr/>
        </p:nvSpPr>
        <p:spPr bwMode="auto">
          <a:xfrm>
            <a:off x="785813" y="2428875"/>
            <a:ext cx="6829425" cy="854075"/>
          </a:xfrm>
          <a:prstGeom prst="rect">
            <a:avLst/>
          </a:prstGeom>
          <a:solidFill>
            <a:schemeClr val="accent5"/>
          </a:solidFill>
          <a:ln w="9525">
            <a:noFill/>
            <a:miter lim="800000"/>
            <a:headEnd/>
            <a:tailEnd/>
          </a:ln>
          <a:effectLst/>
        </p:spPr>
        <p:txBody>
          <a:bodyPr>
            <a:spAutoFit/>
          </a:bodyPr>
          <a:lstStyle/>
          <a:p>
            <a:pPr marL="457200" indent="-457200">
              <a:spcBef>
                <a:spcPct val="50000"/>
              </a:spcBef>
              <a:buFontTx/>
              <a:buAutoNum type="arabicParenR"/>
              <a:defRPr/>
            </a:pPr>
            <a:r>
              <a:rPr lang="it-IT" sz="2000" dirty="0">
                <a:latin typeface="Times New Roman" pitchFamily="18" charset="0"/>
                <a:cs typeface="Times New Roman" pitchFamily="18" charset="0"/>
              </a:rPr>
              <a:t>i fotoni primari </a:t>
            </a:r>
            <a:r>
              <a:rPr lang="it-IT" sz="2000" u="sng" dirty="0">
                <a:latin typeface="Times New Roman" pitchFamily="18" charset="0"/>
                <a:cs typeface="Times New Roman" pitchFamily="18" charset="0"/>
              </a:rPr>
              <a:t>trasferiscono</a:t>
            </a:r>
            <a:r>
              <a:rPr lang="it-IT" sz="2000" dirty="0">
                <a:latin typeface="Times New Roman" pitchFamily="18" charset="0"/>
                <a:cs typeface="Times New Roman" pitchFamily="18" charset="0"/>
              </a:rPr>
              <a:t> energia ai secondari (e</a:t>
            </a:r>
            <a:r>
              <a:rPr lang="it-IT" sz="2000" baseline="30000" dirty="0">
                <a:latin typeface="Times New Roman" pitchFamily="18" charset="0"/>
                <a:cs typeface="Times New Roman" pitchFamily="18" charset="0"/>
              </a:rPr>
              <a:t>-</a:t>
            </a:r>
            <a:r>
              <a:rPr lang="it-IT" sz="2000" dirty="0">
                <a:latin typeface="Times New Roman" pitchFamily="18" charset="0"/>
                <a:cs typeface="Times New Roman" pitchFamily="18" charset="0"/>
              </a:rPr>
              <a:t>)</a:t>
            </a:r>
          </a:p>
          <a:p>
            <a:pPr marL="457200" indent="-457200">
              <a:spcBef>
                <a:spcPct val="50000"/>
              </a:spcBef>
              <a:buFontTx/>
              <a:buAutoNum type="arabicParenR"/>
              <a:defRPr/>
            </a:pPr>
            <a:r>
              <a:rPr lang="it-IT" sz="2000" dirty="0">
                <a:latin typeface="Times New Roman" pitchFamily="18" charset="0"/>
                <a:cs typeface="Times New Roman" pitchFamily="18" charset="0"/>
              </a:rPr>
              <a:t>i secondari </a:t>
            </a:r>
            <a:r>
              <a:rPr lang="it-IT" sz="2000" u="sng" dirty="0">
                <a:latin typeface="Times New Roman" pitchFamily="18" charset="0"/>
                <a:cs typeface="Times New Roman" pitchFamily="18" charset="0"/>
              </a:rPr>
              <a:t>depositano</a:t>
            </a:r>
            <a:r>
              <a:rPr lang="it-IT" sz="2000" dirty="0">
                <a:latin typeface="Times New Roman" pitchFamily="18" charset="0"/>
                <a:cs typeface="Times New Roman" pitchFamily="18" charset="0"/>
              </a:rPr>
              <a:t> energia in collisioni</a:t>
            </a:r>
          </a:p>
        </p:txBody>
      </p:sp>
      <p:sp>
        <p:nvSpPr>
          <p:cNvPr id="18437" name="Rectangle 4"/>
          <p:cNvSpPr>
            <a:spLocks noChangeArrowheads="1"/>
          </p:cNvSpPr>
          <p:nvPr/>
        </p:nvSpPr>
        <p:spPr bwMode="auto">
          <a:xfrm>
            <a:off x="457200" y="115888"/>
            <a:ext cx="8229600" cy="561975"/>
          </a:xfrm>
          <a:prstGeom prst="rect">
            <a:avLst/>
          </a:prstGeom>
          <a:noFill/>
          <a:ln w="9525">
            <a:noFill/>
            <a:miter lim="800000"/>
            <a:headEnd/>
            <a:tailEnd/>
          </a:ln>
        </p:spPr>
        <p:txBody>
          <a:bodyPr anchor="ctr"/>
          <a:lstStyle/>
          <a:p>
            <a:pPr algn="ctr"/>
            <a:r>
              <a:rPr lang="it-IT" sz="3200" b="1" u="sng">
                <a:solidFill>
                  <a:srgbClr val="FF3300"/>
                </a:solidFill>
                <a:latin typeface="Times New Roman" pitchFamily="18" charset="0"/>
              </a:rPr>
              <a:t>Misura della dose assorbita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numero diapositiva 1"/>
          <p:cNvSpPr>
            <a:spLocks noGrp="1"/>
          </p:cNvSpPr>
          <p:nvPr>
            <p:ph type="sldNum" sz="quarter" idx="12"/>
          </p:nvPr>
        </p:nvSpPr>
        <p:spPr>
          <a:noFill/>
        </p:spPr>
        <p:txBody>
          <a:bodyPr/>
          <a:lstStyle/>
          <a:p>
            <a:fld id="{F8EEA467-38BA-4931-906B-2505C13BC1FA}" type="slidenum">
              <a:rPr lang="it-IT" smtClean="0"/>
              <a:pPr/>
              <a:t>30</a:t>
            </a:fld>
            <a:endParaRPr lang="it-IT" smtClean="0"/>
          </a:p>
        </p:txBody>
      </p:sp>
      <p:sp>
        <p:nvSpPr>
          <p:cNvPr id="36867" name="Rectangle 8"/>
          <p:cNvSpPr>
            <a:spLocks noChangeArrowheads="1"/>
          </p:cNvSpPr>
          <p:nvPr/>
        </p:nvSpPr>
        <p:spPr bwMode="auto">
          <a:xfrm>
            <a:off x="428625" y="1143000"/>
            <a:ext cx="7991475" cy="1631950"/>
          </a:xfrm>
          <a:prstGeom prst="rect">
            <a:avLst/>
          </a:prstGeom>
          <a:noFill/>
          <a:ln w="9525">
            <a:noFill/>
            <a:miter lim="800000"/>
            <a:headEnd/>
            <a:tailEnd/>
          </a:ln>
        </p:spPr>
        <p:txBody>
          <a:bodyPr anchor="ctr">
            <a:spAutoFit/>
          </a:bodyPr>
          <a:lstStyle/>
          <a:p>
            <a:pPr algn="just"/>
            <a:r>
              <a:rPr lang="it-IT" sz="2000">
                <a:latin typeface="Times New Roman" pitchFamily="18" charset="0"/>
                <a:cs typeface="Times New Roman" pitchFamily="18" charset="0"/>
              </a:rPr>
              <a:t>L'ampiezza dell'impulso in uscita non è più una misura della ionizzazione primaria: il contatore Geiger può essere utilizzato come </a:t>
            </a:r>
            <a:r>
              <a:rPr lang="it-IT" sz="2000">
                <a:solidFill>
                  <a:srgbClr val="FF0000"/>
                </a:solidFill>
                <a:latin typeface="Times New Roman" pitchFamily="18" charset="0"/>
                <a:cs typeface="Times New Roman" pitchFamily="18" charset="0"/>
              </a:rPr>
              <a:t>contatore di radiazione</a:t>
            </a:r>
            <a:r>
              <a:rPr lang="it-IT" sz="2000">
                <a:latin typeface="Times New Roman" pitchFamily="18" charset="0"/>
                <a:cs typeface="Times New Roman" pitchFamily="18" charset="0"/>
              </a:rPr>
              <a:t> e non per misure di dosimetria. </a:t>
            </a:r>
          </a:p>
          <a:p>
            <a:pPr algn="just"/>
            <a:r>
              <a:rPr lang="it-IT" sz="2000">
                <a:latin typeface="Times New Roman" pitchFamily="18" charset="0"/>
                <a:cs typeface="Times New Roman" pitchFamily="18" charset="0"/>
              </a:rPr>
              <a:t>Si ottiene la massima sensibilità: anche radiazioni di intensità molto bassa </a:t>
            </a:r>
            <a:r>
              <a:rPr lang="en-US" sz="2000">
                <a:latin typeface="Times New Roman" pitchFamily="18" charset="0"/>
                <a:cs typeface="Times New Roman" pitchFamily="18" charset="0"/>
              </a:rPr>
              <a:t>producono segnali osservabili.</a:t>
            </a:r>
            <a:endParaRPr lang="it-IT" sz="2000">
              <a:latin typeface="Times New Roman" pitchFamily="18" charset="0"/>
              <a:cs typeface="Times New Roman" pitchFamily="18" charset="0"/>
            </a:endParaRPr>
          </a:p>
        </p:txBody>
      </p:sp>
      <p:sp>
        <p:nvSpPr>
          <p:cNvPr id="36868" name="Rectangle 9"/>
          <p:cNvSpPr>
            <a:spLocks noChangeArrowheads="1"/>
          </p:cNvSpPr>
          <p:nvPr/>
        </p:nvSpPr>
        <p:spPr bwMode="auto">
          <a:xfrm>
            <a:off x="428625" y="2917825"/>
            <a:ext cx="8135938" cy="1631950"/>
          </a:xfrm>
          <a:prstGeom prst="rect">
            <a:avLst/>
          </a:prstGeom>
          <a:noFill/>
          <a:ln w="9525">
            <a:noFill/>
            <a:miter lim="800000"/>
            <a:headEnd/>
            <a:tailEnd/>
          </a:ln>
        </p:spPr>
        <p:txBody>
          <a:bodyPr anchor="ctr">
            <a:spAutoFit/>
          </a:bodyPr>
          <a:lstStyle/>
          <a:p>
            <a:pPr algn="just"/>
            <a:r>
              <a:rPr lang="it-IT" sz="2000" b="1">
                <a:solidFill>
                  <a:srgbClr val="FF0000"/>
                </a:solidFill>
                <a:latin typeface="Times New Roman" pitchFamily="18" charset="0"/>
                <a:cs typeface="Times New Roman" pitchFamily="18" charset="0"/>
              </a:rPr>
              <a:t>Contatori per raggi </a:t>
            </a:r>
            <a:r>
              <a:rPr lang="it-IT" sz="2000" b="1">
                <a:solidFill>
                  <a:srgbClr val="FF0000"/>
                </a:solidFill>
                <a:latin typeface="Symbol" pitchFamily="18" charset="2"/>
                <a:cs typeface="Times New Roman" pitchFamily="18" charset="0"/>
              </a:rPr>
              <a:t>b</a:t>
            </a:r>
            <a:r>
              <a:rPr lang="it-IT" sz="2000" b="1">
                <a:solidFill>
                  <a:srgbClr val="FF0000"/>
                </a:solidFill>
                <a:latin typeface="Times New Roman" pitchFamily="18" charset="0"/>
                <a:cs typeface="Times New Roman" pitchFamily="18" charset="0"/>
              </a:rPr>
              <a:t> </a:t>
            </a:r>
            <a:r>
              <a:rPr lang="it-IT" sz="2000">
                <a:latin typeface="Times New Roman" pitchFamily="18" charset="0"/>
                <a:cs typeface="Times New Roman" pitchFamily="18" charset="0"/>
              </a:rPr>
              <a:t>una parte del tubo viene provvista di una finestra di mica (materiale a bassa densità).</a:t>
            </a:r>
          </a:p>
          <a:p>
            <a:pPr algn="just"/>
            <a:endParaRPr lang="it-IT" sz="2000">
              <a:latin typeface="Times New Roman" pitchFamily="18" charset="0"/>
              <a:cs typeface="Times New Roman" pitchFamily="18" charset="0"/>
            </a:endParaRPr>
          </a:p>
          <a:p>
            <a:pPr algn="just"/>
            <a:r>
              <a:rPr lang="it-IT" sz="2000" b="1">
                <a:solidFill>
                  <a:srgbClr val="FF0000"/>
                </a:solidFill>
                <a:latin typeface="Times New Roman" pitchFamily="18" charset="0"/>
                <a:cs typeface="Times New Roman" pitchFamily="18" charset="0"/>
              </a:rPr>
              <a:t>Contatori per raggi </a:t>
            </a:r>
            <a:r>
              <a:rPr lang="it-IT" sz="2000" b="1">
                <a:solidFill>
                  <a:srgbClr val="FF0000"/>
                </a:solidFill>
                <a:latin typeface="Symbol" pitchFamily="18" charset="2"/>
                <a:cs typeface="Times New Roman" pitchFamily="18" charset="0"/>
              </a:rPr>
              <a:t>g</a:t>
            </a:r>
            <a:r>
              <a:rPr lang="it-IT" sz="2000">
                <a:latin typeface="Times New Roman" pitchFamily="18" charset="0"/>
                <a:cs typeface="Times New Roman" pitchFamily="18" charset="0"/>
              </a:rPr>
              <a:t>:</a:t>
            </a:r>
            <a:r>
              <a:rPr lang="it-IT" sz="2000" i="1">
                <a:latin typeface="Times New Roman" pitchFamily="18" charset="0"/>
                <a:cs typeface="Times New Roman" pitchFamily="18" charset="0"/>
              </a:rPr>
              <a:t> </a:t>
            </a:r>
            <a:r>
              <a:rPr lang="it-IT" sz="2000">
                <a:latin typeface="Times New Roman" pitchFamily="18" charset="0"/>
                <a:cs typeface="Times New Roman" pitchFamily="18" charset="0"/>
              </a:rPr>
              <a:t>funzionano per ionizzazione degli elettroni estratti prodotti dall’interazione sulle pareti</a:t>
            </a:r>
          </a:p>
        </p:txBody>
      </p:sp>
      <p:sp>
        <p:nvSpPr>
          <p:cNvPr id="36869" name="Text Box 6"/>
          <p:cNvSpPr txBox="1">
            <a:spLocks noChangeArrowheads="1"/>
          </p:cNvSpPr>
          <p:nvPr/>
        </p:nvSpPr>
        <p:spPr bwMode="auto">
          <a:xfrm>
            <a:off x="2428875" y="114300"/>
            <a:ext cx="4895850" cy="554038"/>
          </a:xfrm>
          <a:prstGeom prst="rect">
            <a:avLst/>
          </a:prstGeom>
          <a:solidFill>
            <a:schemeClr val="accent1"/>
          </a:solidFill>
          <a:ln w="9525">
            <a:noFill/>
            <a:miter lim="800000"/>
            <a:headEnd/>
            <a:tailEnd/>
          </a:ln>
        </p:spPr>
        <p:txBody>
          <a:bodyPr>
            <a:spAutoFit/>
          </a:bodyPr>
          <a:lstStyle/>
          <a:p>
            <a:pPr algn="ctr">
              <a:spcBef>
                <a:spcPct val="50000"/>
              </a:spcBef>
            </a:pPr>
            <a:r>
              <a:rPr lang="it-IT" sz="3000">
                <a:solidFill>
                  <a:srgbClr val="FF3300"/>
                </a:solidFill>
                <a:latin typeface="Times New Roman" pitchFamily="18" charset="0"/>
                <a:cs typeface="Times New Roman" pitchFamily="18" charset="0"/>
              </a:rPr>
              <a:t>Contatori Geiger Muller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olo 1"/>
          <p:cNvSpPr>
            <a:spLocks noGrp="1"/>
          </p:cNvSpPr>
          <p:nvPr>
            <p:ph type="title"/>
          </p:nvPr>
        </p:nvSpPr>
        <p:spPr/>
        <p:txBody>
          <a:bodyPr/>
          <a:lstStyle/>
          <a:p>
            <a:endParaRPr lang="en-US" smtClean="0"/>
          </a:p>
        </p:txBody>
      </p:sp>
      <p:sp>
        <p:nvSpPr>
          <p:cNvPr id="37891" name="Segnaposto numero diapositiva 2"/>
          <p:cNvSpPr>
            <a:spLocks noGrp="1"/>
          </p:cNvSpPr>
          <p:nvPr>
            <p:ph type="sldNum" sz="quarter" idx="12"/>
          </p:nvPr>
        </p:nvSpPr>
        <p:spPr>
          <a:noFill/>
        </p:spPr>
        <p:txBody>
          <a:bodyPr/>
          <a:lstStyle/>
          <a:p>
            <a:fld id="{8A7C7BA7-07E0-4914-B109-16C6A0BCE7DE}" type="slidenum">
              <a:rPr lang="it-IT" smtClean="0"/>
              <a:pPr/>
              <a:t>31</a:t>
            </a:fld>
            <a:endParaRPr lang="it-IT" smtClean="0"/>
          </a:p>
        </p:txBody>
      </p:sp>
      <p:pic>
        <p:nvPicPr>
          <p:cNvPr id="37892" name="Picture 2"/>
          <p:cNvPicPr>
            <a:picLocks noChangeAspect="1" noChangeArrowheads="1"/>
          </p:cNvPicPr>
          <p:nvPr/>
        </p:nvPicPr>
        <p:blipFill>
          <a:blip r:embed="rId2" cstate="print"/>
          <a:srcRect/>
          <a:stretch>
            <a:fillRect/>
          </a:stretch>
        </p:blipFill>
        <p:spPr bwMode="auto">
          <a:xfrm>
            <a:off x="428625" y="214313"/>
            <a:ext cx="8001000" cy="6392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numero diapositiva 1"/>
          <p:cNvSpPr>
            <a:spLocks noGrp="1"/>
          </p:cNvSpPr>
          <p:nvPr>
            <p:ph type="sldNum" sz="quarter" idx="12"/>
          </p:nvPr>
        </p:nvSpPr>
        <p:spPr>
          <a:noFill/>
        </p:spPr>
        <p:txBody>
          <a:bodyPr/>
          <a:lstStyle/>
          <a:p>
            <a:fld id="{2E0DEA8D-50F2-4673-B53B-E49A3F719FA3}" type="slidenum">
              <a:rPr lang="it-IT" smtClean="0"/>
              <a:pPr/>
              <a:t>32</a:t>
            </a:fld>
            <a:endParaRPr lang="it-IT" smtClean="0"/>
          </a:p>
        </p:txBody>
      </p:sp>
      <p:pic>
        <p:nvPicPr>
          <p:cNvPr id="38915" name="Picture 2"/>
          <p:cNvPicPr>
            <a:picLocks noChangeAspect="1" noChangeArrowheads="1"/>
          </p:cNvPicPr>
          <p:nvPr/>
        </p:nvPicPr>
        <p:blipFill>
          <a:blip r:embed="rId2" cstate="print"/>
          <a:srcRect/>
          <a:stretch>
            <a:fillRect/>
          </a:stretch>
        </p:blipFill>
        <p:spPr bwMode="auto">
          <a:xfrm>
            <a:off x="428625" y="714375"/>
            <a:ext cx="7643813" cy="542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p:cNvSpPr txBox="1">
            <a:spLocks noChangeArrowheads="1"/>
          </p:cNvSpPr>
          <p:nvPr/>
        </p:nvSpPr>
        <p:spPr bwMode="auto">
          <a:xfrm>
            <a:off x="1835150" y="188913"/>
            <a:ext cx="6480175" cy="584200"/>
          </a:xfrm>
          <a:prstGeom prst="rect">
            <a:avLst/>
          </a:prstGeom>
          <a:noFill/>
          <a:ln w="9525">
            <a:noFill/>
            <a:miter lim="800000"/>
            <a:headEnd/>
            <a:tailEnd/>
          </a:ln>
        </p:spPr>
        <p:txBody>
          <a:bodyPr>
            <a:spAutoFit/>
          </a:bodyPr>
          <a:lstStyle/>
          <a:p>
            <a:pPr algn="ctr">
              <a:spcBef>
                <a:spcPct val="50000"/>
              </a:spcBef>
            </a:pPr>
            <a:r>
              <a:rPr lang="it-IT" sz="3200">
                <a:solidFill>
                  <a:srgbClr val="FF0000"/>
                </a:solidFill>
                <a:latin typeface="Times New Roman" pitchFamily="18" charset="0"/>
                <a:cs typeface="Times New Roman" pitchFamily="18" charset="0"/>
              </a:rPr>
              <a:t>Emulsioni fotografiche</a:t>
            </a:r>
          </a:p>
        </p:txBody>
      </p:sp>
      <p:sp>
        <p:nvSpPr>
          <p:cNvPr id="39939" name="Text Box 5"/>
          <p:cNvSpPr txBox="1">
            <a:spLocks noChangeArrowheads="1"/>
          </p:cNvSpPr>
          <p:nvPr/>
        </p:nvSpPr>
        <p:spPr bwMode="auto">
          <a:xfrm>
            <a:off x="323850" y="765175"/>
            <a:ext cx="8534400" cy="3970338"/>
          </a:xfrm>
          <a:prstGeom prst="rect">
            <a:avLst/>
          </a:prstGeom>
          <a:noFill/>
          <a:ln w="9525">
            <a:noFill/>
            <a:miter lim="800000"/>
            <a:headEnd/>
            <a:tailEnd/>
          </a:ln>
        </p:spPr>
        <p:txBody>
          <a:bodyPr>
            <a:spAutoFit/>
          </a:bodyPr>
          <a:lstStyle/>
          <a:p>
            <a:pPr marL="342900" indent="-342900" algn="just">
              <a:spcBef>
                <a:spcPct val="50000"/>
              </a:spcBef>
            </a:pPr>
            <a:r>
              <a:rPr lang="it-IT">
                <a:latin typeface="Times New Roman" pitchFamily="18" charset="0"/>
                <a:cs typeface="Times New Roman" pitchFamily="18" charset="0"/>
              </a:rPr>
              <a:t>Sfrutta l’annerimento della pellicola. </a:t>
            </a:r>
          </a:p>
          <a:p>
            <a:pPr marL="342900" indent="-342900" algn="just">
              <a:spcBef>
                <a:spcPct val="50000"/>
              </a:spcBef>
            </a:pPr>
            <a:r>
              <a:rPr lang="it-IT">
                <a:latin typeface="Times New Roman" pitchFamily="18" charset="0"/>
                <a:cs typeface="Times New Roman" pitchFamily="18" charset="0"/>
              </a:rPr>
              <a:t>	Sono costituite da uno strato di gelatina nel quale sono sospesi piccoli grani di AgBr depositati su un supporto di acetato di cellulosa. Lo spessore complessivo varia da pochi a qualche centinaio mm. 	</a:t>
            </a:r>
          </a:p>
          <a:p>
            <a:pPr marL="342900" indent="-342900" algn="just">
              <a:spcBef>
                <a:spcPct val="50000"/>
              </a:spcBef>
            </a:pPr>
            <a:r>
              <a:rPr lang="it-IT">
                <a:latin typeface="Times New Roman" pitchFamily="18" charset="0"/>
                <a:cs typeface="Times New Roman" pitchFamily="18" charset="0"/>
              </a:rPr>
              <a:t>	Quando viene ceduta energia (pochi eV) ad un grano di AgBr si forma una “immagine latente” costituita da microscopici agglomerati di argento metallico. Lo sviluppo fotografico trasforma i cristalli eccitati dal passaggio della particella in sfere di argento metallico, e rimuove il bromuro di argento non ionizzato. I grani di argento, non visibili ad occhio nudo, sono pienamente riflettenti e appaiono come minuscoli punti neri sullo sfondo bianco della luce trasmessa.</a:t>
            </a:r>
          </a:p>
          <a:p>
            <a:pPr marL="342900" indent="-342900" algn="just">
              <a:spcBef>
                <a:spcPct val="50000"/>
              </a:spcBef>
            </a:pPr>
            <a:endParaRPr lang="it-IT">
              <a:latin typeface="Times New Roman" pitchFamily="18" charset="0"/>
              <a:cs typeface="Times New Roman" pitchFamily="18" charset="0"/>
            </a:endParaRPr>
          </a:p>
          <a:p>
            <a:pPr marL="342900" indent="-342900" algn="just">
              <a:spcBef>
                <a:spcPct val="50000"/>
              </a:spcBef>
            </a:pPr>
            <a:r>
              <a:rPr lang="it-IT">
                <a:latin typeface="Times New Roman" pitchFamily="18" charset="0"/>
                <a:cs typeface="Times New Roman" pitchFamily="18" charset="0"/>
              </a:rPr>
              <a:t>    </a:t>
            </a:r>
          </a:p>
        </p:txBody>
      </p:sp>
      <p:sp>
        <p:nvSpPr>
          <p:cNvPr id="39940" name="AutoShape 7"/>
          <p:cNvSpPr>
            <a:spLocks noChangeArrowheads="1"/>
          </p:cNvSpPr>
          <p:nvPr/>
        </p:nvSpPr>
        <p:spPr bwMode="auto">
          <a:xfrm>
            <a:off x="323850" y="2062163"/>
            <a:ext cx="215900" cy="287337"/>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39941" name="AutoShape 8"/>
          <p:cNvSpPr>
            <a:spLocks noChangeArrowheads="1"/>
          </p:cNvSpPr>
          <p:nvPr/>
        </p:nvSpPr>
        <p:spPr bwMode="auto">
          <a:xfrm>
            <a:off x="323850" y="1196975"/>
            <a:ext cx="215900" cy="287338"/>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pic>
        <p:nvPicPr>
          <p:cNvPr id="39942" name="Picture 2"/>
          <p:cNvPicPr>
            <a:picLocks noChangeAspect="1" noChangeArrowheads="1"/>
          </p:cNvPicPr>
          <p:nvPr/>
        </p:nvPicPr>
        <p:blipFill>
          <a:blip r:embed="rId2" cstate="print"/>
          <a:srcRect/>
          <a:stretch>
            <a:fillRect/>
          </a:stretch>
        </p:blipFill>
        <p:spPr bwMode="auto">
          <a:xfrm>
            <a:off x="4500563" y="4000500"/>
            <a:ext cx="4429125"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cstate="print"/>
          <a:srcRect/>
          <a:stretch>
            <a:fillRect/>
          </a:stretch>
        </p:blipFill>
        <p:spPr bwMode="auto">
          <a:xfrm>
            <a:off x="2857500" y="3857625"/>
            <a:ext cx="4216400" cy="2743200"/>
          </a:xfrm>
          <a:prstGeom prst="rect">
            <a:avLst/>
          </a:prstGeom>
          <a:noFill/>
          <a:ln w="9525">
            <a:noFill/>
            <a:miter lim="800000"/>
            <a:headEnd/>
            <a:tailEnd/>
          </a:ln>
        </p:spPr>
      </p:pic>
      <p:sp>
        <p:nvSpPr>
          <p:cNvPr id="11268" name="Text Box 5"/>
          <p:cNvSpPr txBox="1">
            <a:spLocks noChangeArrowheads="1"/>
          </p:cNvSpPr>
          <p:nvPr/>
        </p:nvSpPr>
        <p:spPr bwMode="auto">
          <a:xfrm>
            <a:off x="323850" y="1071563"/>
            <a:ext cx="8207375" cy="3970337"/>
          </a:xfrm>
          <a:prstGeom prst="rect">
            <a:avLst/>
          </a:prstGeom>
          <a:noFill/>
          <a:ln w="9525">
            <a:noFill/>
            <a:miter lim="800000"/>
            <a:headEnd/>
            <a:tailEnd/>
          </a:ln>
        </p:spPr>
        <p:txBody>
          <a:bodyPr>
            <a:spAutoFit/>
          </a:bodyPr>
          <a:lstStyle/>
          <a:p>
            <a:pPr marL="342900" indent="-342900" algn="just">
              <a:spcBef>
                <a:spcPct val="50000"/>
              </a:spcBef>
            </a:pPr>
            <a:r>
              <a:rPr lang="it-IT">
                <a:latin typeface="Times New Roman" pitchFamily="18" charset="0"/>
                <a:cs typeface="Times New Roman" pitchFamily="18" charset="0"/>
              </a:rPr>
              <a:t>	L’annerimento di un punto di una lastra si misura inviando un fascio di luce collimato di intensità I</a:t>
            </a:r>
            <a:r>
              <a:rPr lang="it-IT" baseline="-25000">
                <a:latin typeface="Times New Roman" pitchFamily="18" charset="0"/>
                <a:cs typeface="Times New Roman" pitchFamily="18" charset="0"/>
              </a:rPr>
              <a:t>0</a:t>
            </a:r>
            <a:r>
              <a:rPr lang="it-IT">
                <a:latin typeface="Times New Roman" pitchFamily="18" charset="0"/>
                <a:cs typeface="Times New Roman" pitchFamily="18" charset="0"/>
              </a:rPr>
              <a:t> e determinando l’intensità I che passa attraverso la lastra senza essere assorbita. Si definisce </a:t>
            </a:r>
            <a:r>
              <a:rPr lang="it-IT" u="sng">
                <a:latin typeface="Times New Roman" pitchFamily="18" charset="0"/>
                <a:cs typeface="Times New Roman" pitchFamily="18" charset="0"/>
              </a:rPr>
              <a:t>densità ottica</a:t>
            </a:r>
            <a:r>
              <a:rPr lang="it-IT">
                <a:latin typeface="Times New Roman" pitchFamily="18" charset="0"/>
                <a:cs typeface="Times New Roman" pitchFamily="18" charset="0"/>
              </a:rPr>
              <a:t>:</a:t>
            </a:r>
          </a:p>
          <a:p>
            <a:pPr marL="342900" indent="-342900" algn="just">
              <a:spcBef>
                <a:spcPct val="50000"/>
              </a:spcBef>
            </a:pPr>
            <a:endParaRPr lang="it-IT">
              <a:latin typeface="Times New Roman" pitchFamily="18" charset="0"/>
              <a:cs typeface="Times New Roman" pitchFamily="18" charset="0"/>
            </a:endParaRPr>
          </a:p>
          <a:p>
            <a:pPr marL="342900" indent="-342900" algn="just">
              <a:spcBef>
                <a:spcPct val="50000"/>
              </a:spcBef>
            </a:pPr>
            <a:endParaRPr lang="it-IT">
              <a:latin typeface="Times New Roman" pitchFamily="18" charset="0"/>
              <a:cs typeface="Times New Roman" pitchFamily="18" charset="0"/>
            </a:endParaRPr>
          </a:p>
          <a:p>
            <a:pPr marL="342900" indent="-342900" algn="just">
              <a:spcBef>
                <a:spcPct val="50000"/>
              </a:spcBef>
            </a:pPr>
            <a:r>
              <a:rPr lang="it-IT">
                <a:latin typeface="Times New Roman" pitchFamily="18" charset="0"/>
                <a:cs typeface="Times New Roman" pitchFamily="18" charset="0"/>
              </a:rPr>
              <a:t>	Il valore di d</a:t>
            </a:r>
            <a:r>
              <a:rPr lang="it-IT" baseline="-25000">
                <a:latin typeface="Times New Roman" pitchFamily="18" charset="0"/>
                <a:cs typeface="Times New Roman" pitchFamily="18" charset="0"/>
              </a:rPr>
              <a:t>0</a:t>
            </a:r>
            <a:r>
              <a:rPr lang="it-IT">
                <a:latin typeface="Times New Roman" pitchFamily="18" charset="0"/>
                <a:cs typeface="Times New Roman" pitchFamily="18" charset="0"/>
              </a:rPr>
              <a:t> dipende dall’energia ceduta dalla particelle ionizzanti in quel punto e può essere messa in relazione con le grandezze dosimetriche. Si riescono a determinare equivalenti di dose da pochi mSv a qualche Sv.</a:t>
            </a:r>
          </a:p>
          <a:p>
            <a:pPr marL="342900" indent="-342900" algn="just">
              <a:spcBef>
                <a:spcPct val="50000"/>
              </a:spcBef>
            </a:pPr>
            <a:r>
              <a:rPr lang="it-IT">
                <a:latin typeface="Times New Roman" pitchFamily="18" charset="0"/>
                <a:cs typeface="Times New Roman" pitchFamily="18" charset="0"/>
              </a:rPr>
              <a:t> </a:t>
            </a:r>
          </a:p>
          <a:p>
            <a:pPr marL="342900" indent="-342900" algn="just">
              <a:spcBef>
                <a:spcPct val="50000"/>
              </a:spcBef>
            </a:pPr>
            <a:endParaRPr lang="it-IT">
              <a:latin typeface="Times New Roman" pitchFamily="18" charset="0"/>
              <a:cs typeface="Times New Roman" pitchFamily="18" charset="0"/>
            </a:endParaRPr>
          </a:p>
          <a:p>
            <a:pPr marL="342900" indent="-342900" algn="just">
              <a:spcBef>
                <a:spcPct val="50000"/>
              </a:spcBef>
            </a:pPr>
            <a:r>
              <a:rPr lang="it-IT">
                <a:latin typeface="Times New Roman" pitchFamily="18" charset="0"/>
                <a:cs typeface="Times New Roman" pitchFamily="18" charset="0"/>
              </a:rPr>
              <a:t>    </a:t>
            </a:r>
          </a:p>
        </p:txBody>
      </p:sp>
      <p:sp>
        <p:nvSpPr>
          <p:cNvPr id="11269" name="Text Box 4"/>
          <p:cNvSpPr txBox="1">
            <a:spLocks noChangeArrowheads="1"/>
          </p:cNvSpPr>
          <p:nvPr/>
        </p:nvSpPr>
        <p:spPr bwMode="auto">
          <a:xfrm>
            <a:off x="1835150" y="188913"/>
            <a:ext cx="6480175" cy="584200"/>
          </a:xfrm>
          <a:prstGeom prst="rect">
            <a:avLst/>
          </a:prstGeom>
          <a:noFill/>
          <a:ln w="9525">
            <a:noFill/>
            <a:miter lim="800000"/>
            <a:headEnd/>
            <a:tailEnd/>
          </a:ln>
        </p:spPr>
        <p:txBody>
          <a:bodyPr>
            <a:spAutoFit/>
          </a:bodyPr>
          <a:lstStyle/>
          <a:p>
            <a:pPr algn="ctr">
              <a:spcBef>
                <a:spcPct val="50000"/>
              </a:spcBef>
            </a:pPr>
            <a:r>
              <a:rPr lang="it-IT" sz="3200">
                <a:solidFill>
                  <a:srgbClr val="FF0000"/>
                </a:solidFill>
                <a:latin typeface="Times New Roman" pitchFamily="18" charset="0"/>
                <a:cs typeface="Times New Roman" pitchFamily="18" charset="0"/>
              </a:rPr>
              <a:t>Emulsioni fotografiche</a:t>
            </a:r>
          </a:p>
        </p:txBody>
      </p:sp>
      <p:graphicFrame>
        <p:nvGraphicFramePr>
          <p:cNvPr id="11266" name="Object 6"/>
          <p:cNvGraphicFramePr>
            <a:graphicFrameLocks noChangeAspect="1"/>
          </p:cNvGraphicFramePr>
          <p:nvPr/>
        </p:nvGraphicFramePr>
        <p:xfrm>
          <a:off x="6000750" y="1928813"/>
          <a:ext cx="1620838" cy="785812"/>
        </p:xfrm>
        <a:graphic>
          <a:graphicData uri="http://schemas.openxmlformats.org/presentationml/2006/ole">
            <p:oleObj spid="_x0000_s11266" name="Equation" r:id="rId4" imgW="812520" imgH="393480" progId="Equation.3">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sensib_pellicola"/>
          <p:cNvPicPr>
            <a:picLocks noChangeAspect="1" noChangeArrowheads="1"/>
          </p:cNvPicPr>
          <p:nvPr/>
        </p:nvPicPr>
        <p:blipFill>
          <a:blip r:embed="rId2" cstate="print"/>
          <a:srcRect/>
          <a:stretch>
            <a:fillRect/>
          </a:stretch>
        </p:blipFill>
        <p:spPr bwMode="auto">
          <a:xfrm>
            <a:off x="2286000" y="1981200"/>
            <a:ext cx="4572000" cy="3244850"/>
          </a:xfrm>
          <a:prstGeom prst="rect">
            <a:avLst/>
          </a:prstGeom>
          <a:noFill/>
          <a:ln w="9525">
            <a:noFill/>
            <a:miter lim="800000"/>
            <a:headEnd/>
            <a:tailEnd/>
          </a:ln>
        </p:spPr>
      </p:pic>
      <p:sp>
        <p:nvSpPr>
          <p:cNvPr id="4" name="Text Box 5"/>
          <p:cNvSpPr txBox="1">
            <a:spLocks noChangeArrowheads="1"/>
          </p:cNvSpPr>
          <p:nvPr/>
        </p:nvSpPr>
        <p:spPr bwMode="auto">
          <a:xfrm>
            <a:off x="669925" y="5580063"/>
            <a:ext cx="7996238" cy="701675"/>
          </a:xfrm>
          <a:prstGeom prst="rect">
            <a:avLst/>
          </a:prstGeom>
          <a:solidFill>
            <a:srgbClr val="CCECFF"/>
          </a:solidFill>
          <a:ln w="9525">
            <a:noFill/>
            <a:miter lim="800000"/>
            <a:headEnd/>
            <a:tailEnd/>
          </a:ln>
        </p:spPr>
        <p:txBody>
          <a:bodyPr wrap="none">
            <a:spAutoFit/>
          </a:bodyPr>
          <a:lstStyle/>
          <a:p>
            <a:r>
              <a:rPr lang="en-US" sz="2000"/>
              <a:t>Si ottiene la misura della dose “integrale” assorbita dalla pellicola </a:t>
            </a:r>
          </a:p>
          <a:p>
            <a:r>
              <a:rPr lang="en-US" sz="2000"/>
              <a:t>durante l’intero periodo di esposizione</a:t>
            </a:r>
            <a:endParaRPr lang="en-GB" sz="2000"/>
          </a:p>
        </p:txBody>
      </p:sp>
      <p:sp>
        <p:nvSpPr>
          <p:cNvPr id="5" name="Oval 6"/>
          <p:cNvSpPr>
            <a:spLocks noChangeArrowheads="1"/>
          </p:cNvSpPr>
          <p:nvPr/>
        </p:nvSpPr>
        <p:spPr bwMode="auto">
          <a:xfrm>
            <a:off x="2590800" y="2971800"/>
            <a:ext cx="381000" cy="228600"/>
          </a:xfrm>
          <a:prstGeom prst="ellipse">
            <a:avLst/>
          </a:prstGeom>
          <a:noFill/>
          <a:ln w="38100">
            <a:solidFill>
              <a:srgbClr val="FF0000"/>
            </a:solidFill>
            <a:round/>
            <a:headEnd/>
            <a:tailEnd/>
          </a:ln>
        </p:spPr>
        <p:txBody>
          <a:bodyPr wrap="none" anchor="ctr"/>
          <a:lstStyle/>
          <a:p>
            <a:endParaRPr lang="en-US"/>
          </a:p>
        </p:txBody>
      </p:sp>
      <p:sp>
        <p:nvSpPr>
          <p:cNvPr id="6" name="Oval 7"/>
          <p:cNvSpPr>
            <a:spLocks noChangeArrowheads="1"/>
          </p:cNvSpPr>
          <p:nvPr/>
        </p:nvSpPr>
        <p:spPr bwMode="auto">
          <a:xfrm>
            <a:off x="4191000" y="4572000"/>
            <a:ext cx="381000" cy="228600"/>
          </a:xfrm>
          <a:prstGeom prst="ellipse">
            <a:avLst/>
          </a:prstGeom>
          <a:noFill/>
          <a:ln w="38100">
            <a:solidFill>
              <a:srgbClr val="FF0000"/>
            </a:solidFill>
            <a:round/>
            <a:headEnd/>
            <a:tailEnd/>
          </a:ln>
        </p:spPr>
        <p:txBody>
          <a:bodyPr wrap="none" anchor="ctr"/>
          <a:lstStyle/>
          <a:p>
            <a:endParaRPr lang="en-US"/>
          </a:p>
        </p:txBody>
      </p:sp>
      <p:sp>
        <p:nvSpPr>
          <p:cNvPr id="7" name="Line 8"/>
          <p:cNvSpPr>
            <a:spLocks noChangeShapeType="1"/>
          </p:cNvSpPr>
          <p:nvPr/>
        </p:nvSpPr>
        <p:spPr bwMode="auto">
          <a:xfrm>
            <a:off x="2743200" y="3124200"/>
            <a:ext cx="1676400" cy="0"/>
          </a:xfrm>
          <a:prstGeom prst="line">
            <a:avLst/>
          </a:prstGeom>
          <a:noFill/>
          <a:ln w="28575">
            <a:solidFill>
              <a:srgbClr val="FF0000"/>
            </a:solidFill>
            <a:round/>
            <a:headEnd/>
            <a:tailEnd type="triangle" w="med" len="med"/>
          </a:ln>
        </p:spPr>
        <p:txBody>
          <a:bodyPr/>
          <a:lstStyle/>
          <a:p>
            <a:endParaRPr lang="en-US"/>
          </a:p>
        </p:txBody>
      </p:sp>
      <p:sp>
        <p:nvSpPr>
          <p:cNvPr id="8" name="Line 9"/>
          <p:cNvSpPr>
            <a:spLocks noChangeShapeType="1"/>
          </p:cNvSpPr>
          <p:nvPr/>
        </p:nvSpPr>
        <p:spPr bwMode="auto">
          <a:xfrm rot="5400000">
            <a:off x="3582194" y="3961606"/>
            <a:ext cx="1676400" cy="1588"/>
          </a:xfrm>
          <a:prstGeom prst="line">
            <a:avLst/>
          </a:prstGeom>
          <a:noFill/>
          <a:ln w="28575">
            <a:solidFill>
              <a:srgbClr val="FF0000"/>
            </a:solidFill>
            <a:round/>
            <a:headEnd/>
            <a:tailEnd type="triangle" w="med" len="med"/>
          </a:ln>
        </p:spPr>
        <p:txBody>
          <a:bodyPr/>
          <a:lstStyle/>
          <a:p>
            <a:endParaRPr lang="en-US"/>
          </a:p>
        </p:txBody>
      </p:sp>
      <p:sp>
        <p:nvSpPr>
          <p:cNvPr id="40968" name="Text Box 4"/>
          <p:cNvSpPr txBox="1">
            <a:spLocks noChangeArrowheads="1"/>
          </p:cNvSpPr>
          <p:nvPr/>
        </p:nvSpPr>
        <p:spPr bwMode="auto">
          <a:xfrm>
            <a:off x="1835150" y="188913"/>
            <a:ext cx="6480175" cy="584200"/>
          </a:xfrm>
          <a:prstGeom prst="rect">
            <a:avLst/>
          </a:prstGeom>
          <a:noFill/>
          <a:ln w="9525">
            <a:noFill/>
            <a:miter lim="800000"/>
            <a:headEnd/>
            <a:tailEnd/>
          </a:ln>
        </p:spPr>
        <p:txBody>
          <a:bodyPr>
            <a:spAutoFit/>
          </a:bodyPr>
          <a:lstStyle/>
          <a:p>
            <a:pPr algn="ctr">
              <a:spcBef>
                <a:spcPct val="50000"/>
              </a:spcBef>
            </a:pPr>
            <a:r>
              <a:rPr lang="it-IT" sz="3200">
                <a:solidFill>
                  <a:srgbClr val="FF0000"/>
                </a:solidFill>
                <a:latin typeface="Times New Roman" pitchFamily="18" charset="0"/>
                <a:cs typeface="Times New Roman" pitchFamily="18" charset="0"/>
              </a:rPr>
              <a:t>Emulsioni fotografiche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7" presetClass="entr" presetSubtype="8"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ppt_x</p:attrName>
                                        </p:attrNameLst>
                                      </p:cBhvr>
                                      <p:tavLst>
                                        <p:tav tm="0">
                                          <p:val>
                                            <p:strVal val="#ppt_x-#ppt_w/2"/>
                                          </p:val>
                                        </p:tav>
                                        <p:tav tm="100000">
                                          <p:val>
                                            <p:strVal val="#ppt_x"/>
                                          </p:val>
                                        </p:tav>
                                      </p:tavLst>
                                    </p:anim>
                                    <p:anim calcmode="lin" valueType="num">
                                      <p:cBhvr>
                                        <p:cTn id="11" dur="500" fill="hold"/>
                                        <p:tgtEl>
                                          <p:spTgt spid="7"/>
                                        </p:tgtEl>
                                        <p:attrNameLst>
                                          <p:attrName>ppt_y</p:attrName>
                                        </p:attrNameLst>
                                      </p:cBhvr>
                                      <p:tavLst>
                                        <p:tav tm="0">
                                          <p:val>
                                            <p:strVal val="#ppt_y"/>
                                          </p:val>
                                        </p:tav>
                                        <p:tav tm="100000">
                                          <p:val>
                                            <p:strVal val="#ppt_y"/>
                                          </p:val>
                                        </p:tav>
                                      </p:tavLst>
                                    </p:anim>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ppt_x</p:attrName>
                                        </p:attrNameLst>
                                      </p:cBhvr>
                                      <p:tavLst>
                                        <p:tav tm="0">
                                          <p:val>
                                            <p:strVal val="#ppt_x"/>
                                          </p:val>
                                        </p:tav>
                                        <p:tav tm="100000">
                                          <p:val>
                                            <p:strVal val="#ppt_x"/>
                                          </p:val>
                                        </p:tav>
                                      </p:tavLst>
                                    </p:anim>
                                    <p:anim calcmode="lin" valueType="num">
                                      <p:cBhvr>
                                        <p:cTn id="18" dur="500" fill="hold"/>
                                        <p:tgtEl>
                                          <p:spTgt spid="8"/>
                                        </p:tgtEl>
                                        <p:attrNameLst>
                                          <p:attrName>ppt_y</p:attrName>
                                        </p:attrNameLst>
                                      </p:cBhvr>
                                      <p:tavLst>
                                        <p:tav tm="0">
                                          <p:val>
                                            <p:strVal val="#ppt_y-#ppt_h/2"/>
                                          </p:val>
                                        </p:tav>
                                        <p:tav tm="100000">
                                          <p:val>
                                            <p:strVal val="#ppt_y"/>
                                          </p:val>
                                        </p:tav>
                                      </p:tavLst>
                                    </p:anim>
                                    <p:anim calcmode="lin" valueType="num">
                                      <p:cBhvr>
                                        <p:cTn id="19" dur="500" fill="hold"/>
                                        <p:tgtEl>
                                          <p:spTgt spid="8"/>
                                        </p:tgtEl>
                                        <p:attrNameLst>
                                          <p:attrName>ppt_w</p:attrName>
                                        </p:attrNameLst>
                                      </p:cBhvr>
                                      <p:tavLst>
                                        <p:tav tm="0">
                                          <p:val>
                                            <p:strVal val="#ppt_w"/>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par>
                          <p:cTn id="21" fill="hold">
                            <p:stCondLst>
                              <p:cond delay="1500"/>
                            </p:stCondLst>
                            <p:childTnLst>
                              <p:par>
                                <p:cTn id="22" presetID="23" presetClass="entr" presetSubtype="32"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strVal val="4*#ppt_w"/>
                                          </p:val>
                                        </p:tav>
                                        <p:tav tm="100000">
                                          <p:val>
                                            <p:strVal val="#ppt_w"/>
                                          </p:val>
                                        </p:tav>
                                      </p:tavLst>
                                    </p:anim>
                                    <p:anim calcmode="lin" valueType="num">
                                      <p:cBhvr>
                                        <p:cTn id="25" dur="500" fill="hold"/>
                                        <p:tgtEl>
                                          <p:spTgt spid="6"/>
                                        </p:tgtEl>
                                        <p:attrNameLst>
                                          <p:attrName>ppt_h</p:attrName>
                                        </p:attrNameLst>
                                      </p:cBhvr>
                                      <p:tavLst>
                                        <p:tav tm="0">
                                          <p:val>
                                            <p:strVal val="4*#ppt_h"/>
                                          </p:val>
                                        </p:tav>
                                        <p:tav tm="100000">
                                          <p:val>
                                            <p:strVal val="#ppt_h"/>
                                          </p:val>
                                        </p:tav>
                                      </p:tavLst>
                                    </p:anim>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p:bldP spid="6" grpId="0" animBg="1"/>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numero diapositiva 2"/>
          <p:cNvSpPr>
            <a:spLocks noGrp="1"/>
          </p:cNvSpPr>
          <p:nvPr>
            <p:ph type="sldNum" sz="quarter" idx="12"/>
          </p:nvPr>
        </p:nvSpPr>
        <p:spPr>
          <a:noFill/>
        </p:spPr>
        <p:txBody>
          <a:bodyPr/>
          <a:lstStyle/>
          <a:p>
            <a:fld id="{7CCE1C8D-CC13-4950-A221-626637DD7B59}" type="slidenum">
              <a:rPr lang="it-IT" smtClean="0"/>
              <a:pPr/>
              <a:t>36</a:t>
            </a:fld>
            <a:endParaRPr lang="it-IT" smtClean="0"/>
          </a:p>
        </p:txBody>
      </p:sp>
      <p:sp>
        <p:nvSpPr>
          <p:cNvPr id="41987" name="Text Box 4"/>
          <p:cNvSpPr txBox="1">
            <a:spLocks noChangeArrowheads="1"/>
          </p:cNvSpPr>
          <p:nvPr/>
        </p:nvSpPr>
        <p:spPr bwMode="auto">
          <a:xfrm>
            <a:off x="1835150" y="188913"/>
            <a:ext cx="6480175" cy="584200"/>
          </a:xfrm>
          <a:prstGeom prst="rect">
            <a:avLst/>
          </a:prstGeom>
          <a:noFill/>
          <a:ln w="9525">
            <a:noFill/>
            <a:miter lim="800000"/>
            <a:headEnd/>
            <a:tailEnd/>
          </a:ln>
        </p:spPr>
        <p:txBody>
          <a:bodyPr>
            <a:spAutoFit/>
          </a:bodyPr>
          <a:lstStyle/>
          <a:p>
            <a:pPr algn="ctr">
              <a:spcBef>
                <a:spcPct val="50000"/>
              </a:spcBef>
            </a:pPr>
            <a:r>
              <a:rPr lang="it-IT" sz="3200">
                <a:solidFill>
                  <a:srgbClr val="FF0000"/>
                </a:solidFill>
                <a:latin typeface="Times New Roman" pitchFamily="18" charset="0"/>
                <a:cs typeface="Times New Roman" pitchFamily="18" charset="0"/>
              </a:rPr>
              <a:t>Emulsioni fotografiche</a:t>
            </a:r>
          </a:p>
        </p:txBody>
      </p:sp>
      <p:sp>
        <p:nvSpPr>
          <p:cNvPr id="5" name="CasellaDiTesto 4"/>
          <p:cNvSpPr txBox="1"/>
          <p:nvPr/>
        </p:nvSpPr>
        <p:spPr>
          <a:xfrm>
            <a:off x="642938" y="1357313"/>
            <a:ext cx="7429500" cy="2862262"/>
          </a:xfrm>
          <a:prstGeom prst="rect">
            <a:avLst/>
          </a:prstGeom>
          <a:noFill/>
        </p:spPr>
        <p:txBody>
          <a:bodyPr>
            <a:spAutoFit/>
          </a:bodyPr>
          <a:lstStyle/>
          <a:p>
            <a:pPr>
              <a:defRPr/>
            </a:pPr>
            <a:r>
              <a:rPr lang="it-IT" b="1" dirty="0">
                <a:solidFill>
                  <a:srgbClr val="FF0000"/>
                </a:solidFill>
                <a:latin typeface="Times New Roman" pitchFamily="18" charset="0"/>
                <a:cs typeface="Times New Roman" pitchFamily="18" charset="0"/>
              </a:rPr>
              <a:t>Vantaggi:</a:t>
            </a:r>
          </a:p>
          <a:p>
            <a:pPr marL="342900" indent="-342900">
              <a:buFont typeface="+mj-lt"/>
              <a:buAutoNum type="arabicPeriod"/>
              <a:defRPr/>
            </a:pPr>
            <a:r>
              <a:rPr lang="it-IT" dirty="0">
                <a:latin typeface="Times New Roman" pitchFamily="18" charset="0"/>
                <a:cs typeface="Times New Roman" pitchFamily="18" charset="0"/>
              </a:rPr>
              <a:t> La risposta è indipendente dall’intensità della radiazione  </a:t>
            </a:r>
          </a:p>
          <a:p>
            <a:pPr marL="342900" indent="-342900">
              <a:buFont typeface="+mj-lt"/>
              <a:buAutoNum type="arabicPeriod"/>
              <a:defRPr/>
            </a:pP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range</a:t>
            </a:r>
            <a:r>
              <a:rPr lang="it-IT" dirty="0">
                <a:latin typeface="Times New Roman" pitchFamily="18" charset="0"/>
                <a:cs typeface="Times New Roman" pitchFamily="18" charset="0"/>
              </a:rPr>
              <a:t> di misura: da qualche decimo di </a:t>
            </a:r>
            <a:r>
              <a:rPr lang="it-IT" dirty="0" err="1">
                <a:latin typeface="Times New Roman" pitchFamily="18" charset="0"/>
                <a:cs typeface="Times New Roman" pitchFamily="18" charset="0"/>
              </a:rPr>
              <a:t>mSv</a:t>
            </a:r>
            <a:r>
              <a:rPr lang="it-IT" dirty="0">
                <a:latin typeface="Times New Roman" pitchFamily="18" charset="0"/>
                <a:cs typeface="Times New Roman" pitchFamily="18" charset="0"/>
              </a:rPr>
              <a:t> ai Sv.</a:t>
            </a:r>
          </a:p>
          <a:p>
            <a:pPr marL="342900" indent="-342900">
              <a:buFont typeface="+mj-lt"/>
              <a:buAutoNum type="arabicPeriod"/>
              <a:defRPr/>
            </a:pPr>
            <a:r>
              <a:rPr lang="it-IT" dirty="0">
                <a:latin typeface="Times New Roman" pitchFamily="18" charset="0"/>
                <a:cs typeface="Times New Roman" pitchFamily="18" charset="0"/>
              </a:rPr>
              <a:t> Regressione dell’informazione 20-30 % al mese. </a:t>
            </a:r>
          </a:p>
          <a:p>
            <a:pPr marL="342900" indent="-342900">
              <a:buFont typeface="+mj-lt"/>
              <a:buAutoNum type="arabicPeriod"/>
              <a:defRPr/>
            </a:pPr>
            <a:r>
              <a:rPr lang="it-IT" dirty="0">
                <a:latin typeface="Times New Roman" pitchFamily="18" charset="0"/>
                <a:cs typeface="Times New Roman" pitchFamily="18" charset="0"/>
              </a:rPr>
              <a:t>La lettura può essere ripetuta in qualsiasi momento. </a:t>
            </a:r>
          </a:p>
          <a:p>
            <a:pPr>
              <a:defRPr/>
            </a:pPr>
            <a:endParaRPr lang="it-IT" dirty="0">
              <a:latin typeface="Times New Roman" pitchFamily="18" charset="0"/>
              <a:cs typeface="Times New Roman" pitchFamily="18" charset="0"/>
            </a:endParaRPr>
          </a:p>
          <a:p>
            <a:pPr>
              <a:defRPr/>
            </a:pPr>
            <a:r>
              <a:rPr lang="it-IT" b="1" dirty="0">
                <a:solidFill>
                  <a:srgbClr val="FF0000"/>
                </a:solidFill>
                <a:latin typeface="Times New Roman" pitchFamily="18" charset="0"/>
                <a:cs typeface="Times New Roman" pitchFamily="18" charset="0"/>
              </a:rPr>
              <a:t>Svantaggi </a:t>
            </a:r>
          </a:p>
          <a:p>
            <a:pPr>
              <a:defRPr/>
            </a:pPr>
            <a:r>
              <a:rPr lang="it-IT" dirty="0">
                <a:latin typeface="Times New Roman" pitchFamily="18" charset="0"/>
                <a:cs typeface="Times New Roman" pitchFamily="18" charset="0"/>
              </a:rPr>
              <a:t>La curva di risposta n funzione dell’energia non è piatta (assorbimento per effetto fotoelettrico)</a:t>
            </a:r>
          </a:p>
          <a:p>
            <a:pPr>
              <a:defRPr/>
            </a:pPr>
            <a:endParaRPr lang="it-IT"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numero diapositiva 3"/>
          <p:cNvSpPr>
            <a:spLocks noGrp="1"/>
          </p:cNvSpPr>
          <p:nvPr>
            <p:ph type="sldNum" sz="quarter" idx="12"/>
          </p:nvPr>
        </p:nvSpPr>
        <p:spPr>
          <a:noFill/>
        </p:spPr>
        <p:txBody>
          <a:bodyPr/>
          <a:lstStyle/>
          <a:p>
            <a:fld id="{BFAB2935-A23C-4D2A-9E8C-D8C2877AE0E5}" type="slidenum">
              <a:rPr lang="it-IT" smtClean="0"/>
              <a:pPr/>
              <a:t>37</a:t>
            </a:fld>
            <a:endParaRPr lang="it-IT" smtClean="0"/>
          </a:p>
        </p:txBody>
      </p:sp>
      <p:sp>
        <p:nvSpPr>
          <p:cNvPr id="43011" name="Text Box 4"/>
          <p:cNvSpPr txBox="1">
            <a:spLocks noChangeArrowheads="1"/>
          </p:cNvSpPr>
          <p:nvPr/>
        </p:nvSpPr>
        <p:spPr bwMode="auto">
          <a:xfrm>
            <a:off x="2000250" y="214313"/>
            <a:ext cx="5586413" cy="554037"/>
          </a:xfrm>
          <a:prstGeom prst="rect">
            <a:avLst/>
          </a:prstGeom>
          <a:solidFill>
            <a:schemeClr val="accent1"/>
          </a:solidFill>
          <a:ln w="9525">
            <a:noFill/>
            <a:miter lim="800000"/>
            <a:headEnd/>
            <a:tailEnd/>
          </a:ln>
        </p:spPr>
        <p:txBody>
          <a:bodyPr>
            <a:spAutoFit/>
          </a:bodyPr>
          <a:lstStyle/>
          <a:p>
            <a:pPr>
              <a:spcBef>
                <a:spcPct val="50000"/>
              </a:spcBef>
            </a:pPr>
            <a:r>
              <a:rPr lang="it-IT" sz="3000">
                <a:solidFill>
                  <a:srgbClr val="FF3300"/>
                </a:solidFill>
                <a:latin typeface="Times New Roman" pitchFamily="18" charset="0"/>
                <a:cs typeface="Times New Roman" pitchFamily="18" charset="0"/>
              </a:rPr>
              <a:t>Il metodo della termoluminescenza </a:t>
            </a:r>
          </a:p>
        </p:txBody>
      </p:sp>
      <p:sp>
        <p:nvSpPr>
          <p:cNvPr id="43012" name="Text Box 44"/>
          <p:cNvSpPr txBox="1">
            <a:spLocks noChangeArrowheads="1"/>
          </p:cNvSpPr>
          <p:nvPr/>
        </p:nvSpPr>
        <p:spPr bwMode="auto">
          <a:xfrm>
            <a:off x="250825" y="836613"/>
            <a:ext cx="8642350" cy="646112"/>
          </a:xfrm>
          <a:prstGeom prst="rect">
            <a:avLst/>
          </a:prstGeom>
          <a:noFill/>
          <a:ln w="9525">
            <a:noFill/>
            <a:miter lim="800000"/>
            <a:headEnd/>
            <a:tailEnd/>
          </a:ln>
        </p:spPr>
        <p:txBody>
          <a:bodyPr>
            <a:spAutoFit/>
          </a:bodyPr>
          <a:lstStyle/>
          <a:p>
            <a:pPr algn="just">
              <a:spcBef>
                <a:spcPct val="50000"/>
              </a:spcBef>
            </a:pPr>
            <a:r>
              <a:rPr lang="it-IT">
                <a:latin typeface="Times New Roman" pitchFamily="18" charset="0"/>
                <a:cs typeface="Times New Roman" pitchFamily="18" charset="0"/>
              </a:rPr>
              <a:t>Materiali isolanti (CaF2, LiF, BeO) precedentemente irradiati emettono luce a seguito di riscaldamento. L’intensità della luce emessa è proporzionale alla dose assorbita.  </a:t>
            </a:r>
          </a:p>
        </p:txBody>
      </p:sp>
      <p:sp>
        <p:nvSpPr>
          <p:cNvPr id="43013" name="Text Box 45"/>
          <p:cNvSpPr txBox="1">
            <a:spLocks noChangeArrowheads="1"/>
          </p:cNvSpPr>
          <p:nvPr/>
        </p:nvSpPr>
        <p:spPr bwMode="auto">
          <a:xfrm>
            <a:off x="214313" y="5715000"/>
            <a:ext cx="3106737" cy="825500"/>
          </a:xfrm>
          <a:prstGeom prst="rect">
            <a:avLst/>
          </a:prstGeom>
          <a:noFill/>
          <a:ln w="9525">
            <a:solidFill>
              <a:srgbClr val="000000"/>
            </a:solidFill>
            <a:miter lim="800000"/>
            <a:headEnd/>
            <a:tailEnd/>
          </a:ln>
        </p:spPr>
        <p:txBody>
          <a:bodyPr>
            <a:spAutoFit/>
          </a:bodyPr>
          <a:lstStyle/>
          <a:p>
            <a:pPr algn="just">
              <a:spcBef>
                <a:spcPct val="50000"/>
              </a:spcBef>
            </a:pPr>
            <a:r>
              <a:rPr lang="it-IT" sz="1600">
                <a:latin typeface="Times New Roman" pitchFamily="18" charset="0"/>
                <a:cs typeface="Times New Roman" pitchFamily="18" charset="0"/>
              </a:rPr>
              <a:t>Per ionizzazione gli elettroni  hanno energia sufficiente per passare dalla BV alla BC. </a:t>
            </a:r>
          </a:p>
        </p:txBody>
      </p:sp>
      <p:sp>
        <p:nvSpPr>
          <p:cNvPr id="43014" name="Text Box 47"/>
          <p:cNvSpPr txBox="1">
            <a:spLocks noChangeArrowheads="1"/>
          </p:cNvSpPr>
          <p:nvPr/>
        </p:nvSpPr>
        <p:spPr bwMode="auto">
          <a:xfrm>
            <a:off x="4143375" y="5643563"/>
            <a:ext cx="4538663" cy="830262"/>
          </a:xfrm>
          <a:prstGeom prst="rect">
            <a:avLst/>
          </a:prstGeom>
          <a:noFill/>
          <a:ln w="9525">
            <a:solidFill>
              <a:srgbClr val="000000"/>
            </a:solidFill>
            <a:miter lim="800000"/>
            <a:headEnd/>
            <a:tailEnd/>
          </a:ln>
        </p:spPr>
        <p:txBody>
          <a:bodyPr>
            <a:spAutoFit/>
          </a:bodyPr>
          <a:lstStyle/>
          <a:p>
            <a:pPr algn="just">
              <a:spcBef>
                <a:spcPct val="50000"/>
              </a:spcBef>
            </a:pPr>
            <a:r>
              <a:rPr lang="it-IT" sz="1600">
                <a:latin typeface="Times New Roman" pitchFamily="18" charset="0"/>
                <a:cs typeface="Times New Roman" pitchFamily="18" charset="0"/>
              </a:rPr>
              <a:t>Gli elettroni ritornano nella BV emettendo luce oppure possono occupare un livello intermedio e poi in quella di conduzione. </a:t>
            </a:r>
          </a:p>
        </p:txBody>
      </p:sp>
      <p:pic>
        <p:nvPicPr>
          <p:cNvPr id="43015" name="Picture 3"/>
          <p:cNvPicPr>
            <a:picLocks noChangeAspect="1" noChangeArrowheads="1"/>
          </p:cNvPicPr>
          <p:nvPr/>
        </p:nvPicPr>
        <p:blipFill>
          <a:blip r:embed="rId2" cstate="print"/>
          <a:srcRect/>
          <a:stretch>
            <a:fillRect/>
          </a:stretch>
        </p:blipFill>
        <p:spPr bwMode="auto">
          <a:xfrm>
            <a:off x="214313" y="1533525"/>
            <a:ext cx="6243637" cy="3967163"/>
          </a:xfrm>
          <a:prstGeom prst="rect">
            <a:avLst/>
          </a:prstGeom>
          <a:noFill/>
          <a:ln w="9525">
            <a:noFill/>
            <a:miter lim="800000"/>
            <a:headEnd/>
            <a:tailEnd/>
          </a:ln>
        </p:spPr>
      </p:pic>
      <p:sp>
        <p:nvSpPr>
          <p:cNvPr id="43016" name="Rectangle 46"/>
          <p:cNvSpPr>
            <a:spLocks noChangeArrowheads="1"/>
          </p:cNvSpPr>
          <p:nvPr/>
        </p:nvSpPr>
        <p:spPr bwMode="auto">
          <a:xfrm>
            <a:off x="6500813" y="3143250"/>
            <a:ext cx="2643187" cy="830263"/>
          </a:xfrm>
          <a:prstGeom prst="rect">
            <a:avLst/>
          </a:prstGeom>
          <a:noFill/>
          <a:ln w="9525">
            <a:noFill/>
            <a:miter lim="800000"/>
            <a:headEnd/>
            <a:tailEnd/>
          </a:ln>
        </p:spPr>
        <p:txBody>
          <a:bodyPr>
            <a:spAutoFit/>
          </a:bodyPr>
          <a:lstStyle/>
          <a:p>
            <a:pPr algn="just"/>
            <a:r>
              <a:rPr lang="it-IT" sz="1600">
                <a:latin typeface="Times New Roman" pitchFamily="18" charset="0"/>
                <a:cs typeface="Times New Roman" pitchFamily="18" charset="0"/>
              </a:rPr>
              <a:t>Livelli energetici intermedi dovuti ad impurità ed imperfezioni del cristallo</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numero diapositiva 2"/>
          <p:cNvSpPr>
            <a:spLocks noGrp="1"/>
          </p:cNvSpPr>
          <p:nvPr>
            <p:ph type="sldNum" sz="quarter" idx="12"/>
          </p:nvPr>
        </p:nvSpPr>
        <p:spPr>
          <a:noFill/>
        </p:spPr>
        <p:txBody>
          <a:bodyPr/>
          <a:lstStyle/>
          <a:p>
            <a:fld id="{1947C746-96C6-4A10-941A-2A03AE9FB9C6}" type="slidenum">
              <a:rPr lang="it-IT" smtClean="0"/>
              <a:pPr/>
              <a:t>38</a:t>
            </a:fld>
            <a:endParaRPr lang="it-IT" smtClean="0"/>
          </a:p>
        </p:txBody>
      </p:sp>
      <p:pic>
        <p:nvPicPr>
          <p:cNvPr id="44035" name="Picture 4"/>
          <p:cNvPicPr>
            <a:picLocks noChangeAspect="1" noChangeArrowheads="1"/>
          </p:cNvPicPr>
          <p:nvPr/>
        </p:nvPicPr>
        <p:blipFill>
          <a:blip r:embed="rId2" cstate="print"/>
          <a:srcRect/>
          <a:stretch>
            <a:fillRect/>
          </a:stretch>
        </p:blipFill>
        <p:spPr bwMode="auto">
          <a:xfrm>
            <a:off x="1071563" y="2286000"/>
            <a:ext cx="6143625" cy="3798888"/>
          </a:xfrm>
          <a:prstGeom prst="rect">
            <a:avLst/>
          </a:prstGeom>
          <a:noFill/>
          <a:ln w="9525">
            <a:noFill/>
            <a:miter lim="800000"/>
            <a:headEnd/>
            <a:tailEnd/>
          </a:ln>
        </p:spPr>
      </p:pic>
      <p:sp>
        <p:nvSpPr>
          <p:cNvPr id="44036" name="Rettangolo 5"/>
          <p:cNvSpPr>
            <a:spLocks noChangeArrowheads="1"/>
          </p:cNvSpPr>
          <p:nvPr/>
        </p:nvSpPr>
        <p:spPr bwMode="auto">
          <a:xfrm>
            <a:off x="285750" y="1428750"/>
            <a:ext cx="7858125" cy="369888"/>
          </a:xfrm>
          <a:prstGeom prst="rect">
            <a:avLst/>
          </a:prstGeom>
          <a:noFill/>
          <a:ln w="9525">
            <a:noFill/>
            <a:miter lim="800000"/>
            <a:headEnd/>
            <a:tailEnd/>
          </a:ln>
        </p:spPr>
        <p:txBody>
          <a:bodyPr>
            <a:spAutoFit/>
          </a:bodyPr>
          <a:lstStyle/>
          <a:p>
            <a:r>
              <a:rPr lang="it-IT">
                <a:latin typeface="Albertus MT" pitchFamily="18" charset="0"/>
              </a:rPr>
              <a:t>. Il processo di svuotamento viene accelerato riscaldando il cristallo. </a:t>
            </a:r>
            <a:endParaRPr lang="en-US"/>
          </a:p>
        </p:txBody>
      </p:sp>
      <p:sp>
        <p:nvSpPr>
          <p:cNvPr id="44037" name="Text Box 4"/>
          <p:cNvSpPr txBox="1">
            <a:spLocks noChangeArrowheads="1"/>
          </p:cNvSpPr>
          <p:nvPr/>
        </p:nvSpPr>
        <p:spPr bwMode="auto">
          <a:xfrm>
            <a:off x="2000250" y="214313"/>
            <a:ext cx="5586413" cy="554037"/>
          </a:xfrm>
          <a:prstGeom prst="rect">
            <a:avLst/>
          </a:prstGeom>
          <a:solidFill>
            <a:schemeClr val="accent1"/>
          </a:solidFill>
          <a:ln w="9525">
            <a:noFill/>
            <a:miter lim="800000"/>
            <a:headEnd/>
            <a:tailEnd/>
          </a:ln>
        </p:spPr>
        <p:txBody>
          <a:bodyPr>
            <a:spAutoFit/>
          </a:bodyPr>
          <a:lstStyle/>
          <a:p>
            <a:pPr>
              <a:spcBef>
                <a:spcPct val="50000"/>
              </a:spcBef>
            </a:pPr>
            <a:r>
              <a:rPr lang="it-IT" sz="3000">
                <a:solidFill>
                  <a:srgbClr val="FF3300"/>
                </a:solidFill>
                <a:latin typeface="Times New Roman" pitchFamily="18" charset="0"/>
                <a:cs typeface="Times New Roman" pitchFamily="18" charset="0"/>
              </a:rPr>
              <a:t>Il metodo della termoluminescenza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numero diapositiva 3"/>
          <p:cNvSpPr>
            <a:spLocks noGrp="1"/>
          </p:cNvSpPr>
          <p:nvPr>
            <p:ph type="sldNum" sz="quarter" idx="12"/>
          </p:nvPr>
        </p:nvSpPr>
        <p:spPr>
          <a:noFill/>
        </p:spPr>
        <p:txBody>
          <a:bodyPr/>
          <a:lstStyle/>
          <a:p>
            <a:fld id="{93595D75-8DF4-4646-83BB-390FCAAC087F}" type="slidenum">
              <a:rPr lang="it-IT" smtClean="0"/>
              <a:pPr/>
              <a:t>39</a:t>
            </a:fld>
            <a:endParaRPr lang="it-IT" smtClean="0"/>
          </a:p>
        </p:txBody>
      </p:sp>
      <p:sp>
        <p:nvSpPr>
          <p:cNvPr id="45059" name="Text Box 7"/>
          <p:cNvSpPr txBox="1">
            <a:spLocks noChangeArrowheads="1"/>
          </p:cNvSpPr>
          <p:nvPr/>
        </p:nvSpPr>
        <p:spPr bwMode="auto">
          <a:xfrm>
            <a:off x="214313" y="1000125"/>
            <a:ext cx="8424862" cy="1200150"/>
          </a:xfrm>
          <a:prstGeom prst="rect">
            <a:avLst/>
          </a:prstGeom>
          <a:noFill/>
          <a:ln w="9525">
            <a:noFill/>
            <a:miter lim="800000"/>
            <a:headEnd/>
            <a:tailEnd/>
          </a:ln>
        </p:spPr>
        <p:txBody>
          <a:bodyPr>
            <a:spAutoFit/>
          </a:bodyPr>
          <a:lstStyle/>
          <a:p>
            <a:pPr algn="just">
              <a:spcBef>
                <a:spcPct val="50000"/>
              </a:spcBef>
            </a:pPr>
            <a:r>
              <a:rPr lang="it-IT">
                <a:latin typeface="Times New Roman" pitchFamily="18" charset="0"/>
                <a:cs typeface="Times New Roman" pitchFamily="18" charset="0"/>
              </a:rPr>
              <a:t>Durante il riscaldamento l’intensità della luce emessa cresce con la temperatura fino a raggiungere il massimo quando tutte le trappole sono svuotate. La posizione di ciascun picco dipende dal salto energetico tra la trappola e la BC oltre che dalla velocità di riscaldamento. L’area dei picchi è proporzionale alla dose. </a:t>
            </a:r>
          </a:p>
        </p:txBody>
      </p:sp>
      <p:sp>
        <p:nvSpPr>
          <p:cNvPr id="45060" name="Rectangle 9"/>
          <p:cNvSpPr>
            <a:spLocks noChangeArrowheads="1"/>
          </p:cNvSpPr>
          <p:nvPr/>
        </p:nvSpPr>
        <p:spPr bwMode="auto">
          <a:xfrm>
            <a:off x="428625" y="6215063"/>
            <a:ext cx="7107238" cy="307975"/>
          </a:xfrm>
          <a:prstGeom prst="rect">
            <a:avLst/>
          </a:prstGeom>
          <a:noFill/>
          <a:ln w="9525">
            <a:noFill/>
            <a:miter lim="800000"/>
            <a:headEnd/>
            <a:tailEnd/>
          </a:ln>
        </p:spPr>
        <p:txBody>
          <a:bodyPr>
            <a:spAutoFit/>
          </a:bodyPr>
          <a:lstStyle/>
          <a:p>
            <a:pPr>
              <a:spcBef>
                <a:spcPct val="50000"/>
              </a:spcBef>
            </a:pPr>
            <a:r>
              <a:rPr lang="it-IT" sz="1400">
                <a:latin typeface="Albertus MT" pitchFamily="18" charset="0"/>
              </a:rPr>
              <a:t>La luce emessa viene raccolta con un fotomoltiplicatore.  </a:t>
            </a:r>
          </a:p>
        </p:txBody>
      </p:sp>
      <p:pic>
        <p:nvPicPr>
          <p:cNvPr id="45061" name="Picture 11"/>
          <p:cNvPicPr>
            <a:picLocks noChangeAspect="1" noChangeArrowheads="1"/>
          </p:cNvPicPr>
          <p:nvPr/>
        </p:nvPicPr>
        <p:blipFill>
          <a:blip r:embed="rId2" cstate="print"/>
          <a:srcRect/>
          <a:stretch>
            <a:fillRect/>
          </a:stretch>
        </p:blipFill>
        <p:spPr bwMode="auto">
          <a:xfrm>
            <a:off x="357188" y="2428875"/>
            <a:ext cx="3836987" cy="3627438"/>
          </a:xfrm>
          <a:prstGeom prst="rect">
            <a:avLst/>
          </a:prstGeom>
          <a:noFill/>
          <a:ln w="9525">
            <a:noFill/>
            <a:miter lim="800000"/>
            <a:headEnd/>
            <a:tailEnd/>
          </a:ln>
        </p:spPr>
      </p:pic>
      <p:sp>
        <p:nvSpPr>
          <p:cNvPr id="45062" name="Text Box 4"/>
          <p:cNvSpPr txBox="1">
            <a:spLocks noChangeArrowheads="1"/>
          </p:cNvSpPr>
          <p:nvPr/>
        </p:nvSpPr>
        <p:spPr bwMode="auto">
          <a:xfrm>
            <a:off x="2000250" y="214313"/>
            <a:ext cx="5586413" cy="554037"/>
          </a:xfrm>
          <a:prstGeom prst="rect">
            <a:avLst/>
          </a:prstGeom>
          <a:solidFill>
            <a:schemeClr val="accent1"/>
          </a:solidFill>
          <a:ln w="9525">
            <a:noFill/>
            <a:miter lim="800000"/>
            <a:headEnd/>
            <a:tailEnd/>
          </a:ln>
        </p:spPr>
        <p:txBody>
          <a:bodyPr>
            <a:spAutoFit/>
          </a:bodyPr>
          <a:lstStyle/>
          <a:p>
            <a:pPr>
              <a:spcBef>
                <a:spcPct val="50000"/>
              </a:spcBef>
            </a:pPr>
            <a:r>
              <a:rPr lang="it-IT" sz="3000">
                <a:solidFill>
                  <a:srgbClr val="FF3300"/>
                </a:solidFill>
                <a:latin typeface="Times New Roman" pitchFamily="18" charset="0"/>
                <a:cs typeface="Times New Roman" pitchFamily="18" charset="0"/>
              </a:rPr>
              <a:t>Il metodo della termoluminescenza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itolo 1"/>
          <p:cNvSpPr>
            <a:spLocks noGrp="1"/>
          </p:cNvSpPr>
          <p:nvPr>
            <p:ph type="title"/>
          </p:nvPr>
        </p:nvSpPr>
        <p:spPr>
          <a:xfrm>
            <a:off x="457200" y="274638"/>
            <a:ext cx="8229600" cy="582612"/>
          </a:xfrm>
        </p:spPr>
        <p:txBody>
          <a:bodyPr/>
          <a:lstStyle/>
          <a:p>
            <a:r>
              <a:rPr lang="it-IT" sz="3800" b="1" u="sng" smtClean="0">
                <a:latin typeface="Times New Roman" pitchFamily="18" charset="0"/>
              </a:rPr>
              <a:t>Piccola cavità </a:t>
            </a:r>
            <a:r>
              <a:rPr lang="it-IT" sz="3800" smtClean="0">
                <a:latin typeface="Times New Roman" pitchFamily="18" charset="0"/>
              </a:rPr>
              <a:t>(Teoria di Bragg - Gray).</a:t>
            </a:r>
            <a:endParaRPr lang="en-US" sz="3800" smtClean="0"/>
          </a:p>
        </p:txBody>
      </p:sp>
      <p:sp>
        <p:nvSpPr>
          <p:cNvPr id="2054" name="Segnaposto numero diapositiva 2"/>
          <p:cNvSpPr>
            <a:spLocks noGrp="1"/>
          </p:cNvSpPr>
          <p:nvPr>
            <p:ph type="sldNum" sz="quarter" idx="12"/>
          </p:nvPr>
        </p:nvSpPr>
        <p:spPr>
          <a:noFill/>
        </p:spPr>
        <p:txBody>
          <a:bodyPr/>
          <a:lstStyle/>
          <a:p>
            <a:fld id="{851BB299-9FED-4902-805A-CB41CF9B8941}" type="slidenum">
              <a:rPr lang="it-IT" smtClean="0"/>
              <a:pPr/>
              <a:t>4</a:t>
            </a:fld>
            <a:endParaRPr lang="it-IT" smtClean="0"/>
          </a:p>
        </p:txBody>
      </p:sp>
      <p:sp>
        <p:nvSpPr>
          <p:cNvPr id="4" name="Text Box 19"/>
          <p:cNvSpPr txBox="1">
            <a:spLocks noChangeArrowheads="1"/>
          </p:cNvSpPr>
          <p:nvPr/>
        </p:nvSpPr>
        <p:spPr bwMode="auto">
          <a:xfrm>
            <a:off x="214313" y="1000125"/>
            <a:ext cx="8569325" cy="2862263"/>
          </a:xfrm>
          <a:prstGeom prst="rect">
            <a:avLst/>
          </a:prstGeom>
          <a:solidFill>
            <a:schemeClr val="accent5"/>
          </a:solidFill>
          <a:ln w="9525" algn="ctr">
            <a:noFill/>
            <a:miter lim="800000"/>
            <a:headEnd/>
            <a:tailEnd/>
          </a:ln>
        </p:spPr>
        <p:txBody>
          <a:bodyPr>
            <a:spAutoFit/>
          </a:bodyPr>
          <a:lstStyle/>
          <a:p>
            <a:pPr marL="342900" indent="-342900" algn="just">
              <a:defRPr/>
            </a:pPr>
            <a:r>
              <a:rPr lang="it-IT" dirty="0">
                <a:latin typeface="Times New Roman" pitchFamily="18" charset="0"/>
              </a:rPr>
              <a:t>Ipotesi: le dimensioni della cavità sono piccole rispetto:</a:t>
            </a:r>
          </a:p>
          <a:p>
            <a:pPr marL="342900" indent="-342900" algn="just">
              <a:defRPr/>
            </a:pPr>
            <a:endParaRPr lang="it-IT" dirty="0">
              <a:latin typeface="Times New Roman" pitchFamily="18" charset="0"/>
            </a:endParaRPr>
          </a:p>
          <a:p>
            <a:pPr marL="342900" indent="-342900" algn="just">
              <a:buFontTx/>
              <a:buAutoNum type="arabicParenR"/>
              <a:defRPr/>
            </a:pPr>
            <a:r>
              <a:rPr lang="it-IT" b="1" dirty="0">
                <a:latin typeface="Times New Roman" pitchFamily="18" charset="0"/>
              </a:rPr>
              <a:t>al percorso dei secondari carichi prodotti</a:t>
            </a:r>
            <a:r>
              <a:rPr lang="it-IT" dirty="0">
                <a:latin typeface="Times New Roman" pitchFamily="18" charset="0"/>
              </a:rPr>
              <a:t>, per cui essi attraversandola perdono solo una piccola frazione di energia (nell’ipotesi di rallentamento continuo,ossia tutta l’energia cinetica ceduta alla materia si suppone sia assorbita in quel punto);</a:t>
            </a:r>
          </a:p>
          <a:p>
            <a:pPr marL="342900" indent="-342900" algn="just">
              <a:buFontTx/>
              <a:buAutoNum type="arabicParenR"/>
              <a:defRPr/>
            </a:pPr>
            <a:r>
              <a:rPr lang="it-IT" b="1" dirty="0">
                <a:latin typeface="Times New Roman" pitchFamily="18" charset="0"/>
              </a:rPr>
              <a:t>al libero cammino medio dei primari </a:t>
            </a:r>
            <a:r>
              <a:rPr lang="it-IT" dirty="0">
                <a:latin typeface="Times New Roman" pitchFamily="18" charset="0"/>
              </a:rPr>
              <a:t>in modo da poter trascurare le interazioni che questi subiscono nella cavità. </a:t>
            </a:r>
          </a:p>
          <a:p>
            <a:pPr marL="342900" indent="-342900" algn="just">
              <a:defRPr/>
            </a:pPr>
            <a:endParaRPr lang="it-IT" dirty="0">
              <a:latin typeface="Times New Roman" pitchFamily="18" charset="0"/>
            </a:endParaRPr>
          </a:p>
          <a:p>
            <a:pPr marL="342900" indent="-342900" algn="just">
              <a:defRPr/>
            </a:pPr>
            <a:r>
              <a:rPr lang="it-IT" dirty="0">
                <a:latin typeface="Times New Roman" pitchFamily="18" charset="0"/>
              </a:rPr>
              <a:t>	Per le ipotesi fatte la </a:t>
            </a:r>
            <a:r>
              <a:rPr lang="it-IT" dirty="0" err="1">
                <a:latin typeface="Times New Roman" pitchFamily="18" charset="0"/>
              </a:rPr>
              <a:t>fluenza</a:t>
            </a:r>
            <a:r>
              <a:rPr lang="it-IT" dirty="0">
                <a:latin typeface="Times New Roman" pitchFamily="18" charset="0"/>
              </a:rPr>
              <a:t> dei secondari non è perturbata dalla presenza della cavità. La dose nei due mezzi è data dalla :  </a:t>
            </a:r>
          </a:p>
        </p:txBody>
      </p:sp>
      <p:graphicFrame>
        <p:nvGraphicFramePr>
          <p:cNvPr id="2050" name="Object 3"/>
          <p:cNvGraphicFramePr>
            <a:graphicFrameLocks noChangeAspect="1"/>
          </p:cNvGraphicFramePr>
          <p:nvPr/>
        </p:nvGraphicFramePr>
        <p:xfrm>
          <a:off x="500063" y="4000500"/>
          <a:ext cx="4105275" cy="663575"/>
        </p:xfrm>
        <a:graphic>
          <a:graphicData uri="http://schemas.openxmlformats.org/presentationml/2006/ole">
            <p:oleObj spid="_x0000_s2050" name="Equation" r:id="rId3" imgW="1676160" imgH="304560" progId="Equation.3">
              <p:embed/>
            </p:oleObj>
          </a:graphicData>
        </a:graphic>
      </p:graphicFrame>
      <p:graphicFrame>
        <p:nvGraphicFramePr>
          <p:cNvPr id="2051" name="Object 4"/>
          <p:cNvGraphicFramePr>
            <a:graphicFrameLocks noChangeAspect="1"/>
          </p:cNvGraphicFramePr>
          <p:nvPr/>
        </p:nvGraphicFramePr>
        <p:xfrm>
          <a:off x="5357813" y="4071938"/>
          <a:ext cx="3348037" cy="571500"/>
        </p:xfrm>
        <a:graphic>
          <a:graphicData uri="http://schemas.openxmlformats.org/presentationml/2006/ole">
            <p:oleObj spid="_x0000_s2051" name="Equation" r:id="rId4" imgW="1587240" imgH="304560" progId="Equation.3">
              <p:embed/>
            </p:oleObj>
          </a:graphicData>
        </a:graphic>
      </p:graphicFrame>
      <p:sp>
        <p:nvSpPr>
          <p:cNvPr id="2056" name="Line 22"/>
          <p:cNvSpPr>
            <a:spLocks noChangeShapeType="1"/>
          </p:cNvSpPr>
          <p:nvPr/>
        </p:nvSpPr>
        <p:spPr bwMode="auto">
          <a:xfrm flipH="1">
            <a:off x="3929063" y="4714875"/>
            <a:ext cx="1223962" cy="360363"/>
          </a:xfrm>
          <a:prstGeom prst="line">
            <a:avLst/>
          </a:prstGeom>
          <a:noFill/>
          <a:ln w="38100">
            <a:solidFill>
              <a:schemeClr val="tx1"/>
            </a:solidFill>
            <a:round/>
            <a:headEnd/>
            <a:tailEnd type="triangle" w="med" len="med"/>
          </a:ln>
        </p:spPr>
        <p:txBody>
          <a:bodyPr>
            <a:spAutoFit/>
          </a:bodyPr>
          <a:lstStyle/>
          <a:p>
            <a:endParaRPr lang="en-US"/>
          </a:p>
        </p:txBody>
      </p:sp>
      <p:graphicFrame>
        <p:nvGraphicFramePr>
          <p:cNvPr id="2052" name="Object 5"/>
          <p:cNvGraphicFramePr>
            <a:graphicFrameLocks noChangeAspect="1"/>
          </p:cNvGraphicFramePr>
          <p:nvPr/>
        </p:nvGraphicFramePr>
        <p:xfrm>
          <a:off x="857250" y="5357813"/>
          <a:ext cx="2143125" cy="890587"/>
        </p:xfrm>
        <a:graphic>
          <a:graphicData uri="http://schemas.openxmlformats.org/presentationml/2006/ole">
            <p:oleObj spid="_x0000_s2052" name="Equation" r:id="rId5" imgW="901440" imgH="444240" progId="Equation.3">
              <p:embed/>
            </p:oleObj>
          </a:graphicData>
        </a:graphic>
      </p:graphicFrame>
      <p:sp>
        <p:nvSpPr>
          <p:cNvPr id="2057" name="Text Box 25"/>
          <p:cNvSpPr txBox="1">
            <a:spLocks noChangeArrowheads="1"/>
          </p:cNvSpPr>
          <p:nvPr/>
        </p:nvSpPr>
        <p:spPr bwMode="auto">
          <a:xfrm>
            <a:off x="3714750" y="5214938"/>
            <a:ext cx="4897438" cy="1477962"/>
          </a:xfrm>
          <a:prstGeom prst="rect">
            <a:avLst/>
          </a:prstGeom>
          <a:noFill/>
          <a:ln w="9525" algn="ctr">
            <a:noFill/>
            <a:miter lim="800000"/>
            <a:headEnd/>
            <a:tailEnd/>
          </a:ln>
        </p:spPr>
        <p:txBody>
          <a:bodyPr>
            <a:spAutoFit/>
          </a:bodyPr>
          <a:lstStyle/>
          <a:p>
            <a:pPr algn="just"/>
            <a:r>
              <a:rPr lang="it-IT">
                <a:latin typeface="Times New Roman" pitchFamily="18" charset="0"/>
              </a:rPr>
              <a:t>La costante </a:t>
            </a:r>
            <a:r>
              <a:rPr lang="it-IT" b="1">
                <a:latin typeface="Times New Roman" pitchFamily="18" charset="0"/>
              </a:rPr>
              <a:t>S</a:t>
            </a:r>
            <a:r>
              <a:rPr lang="it-IT" b="1" baseline="30000">
                <a:latin typeface="Times New Roman" pitchFamily="18" charset="0"/>
              </a:rPr>
              <a:t>C</a:t>
            </a:r>
            <a:r>
              <a:rPr lang="it-IT" b="1" baseline="-25000">
                <a:latin typeface="Times New Roman" pitchFamily="18" charset="0"/>
              </a:rPr>
              <a:t>M</a:t>
            </a:r>
            <a:r>
              <a:rPr lang="it-IT" baseline="-25000">
                <a:latin typeface="Times New Roman" pitchFamily="18" charset="0"/>
              </a:rPr>
              <a:t> </a:t>
            </a:r>
            <a:r>
              <a:rPr lang="it-IT">
                <a:latin typeface="Times New Roman" pitchFamily="18" charset="0"/>
              </a:rPr>
              <a:t>è pari quindi al rapporto tra i valori medi dei poteri frenanti massici per collisione nei due mezzi C e M, dove la media è effettuata sullo spettro di rallentamento dei secondari carichi. </a:t>
            </a:r>
          </a:p>
        </p:txBody>
      </p:sp>
      <p:sp>
        <p:nvSpPr>
          <p:cNvPr id="2058" name="Line 26"/>
          <p:cNvSpPr>
            <a:spLocks noChangeShapeType="1"/>
          </p:cNvSpPr>
          <p:nvPr/>
        </p:nvSpPr>
        <p:spPr bwMode="auto">
          <a:xfrm>
            <a:off x="2500313" y="4857750"/>
            <a:ext cx="71437" cy="288925"/>
          </a:xfrm>
          <a:prstGeom prst="line">
            <a:avLst/>
          </a:prstGeom>
          <a:noFill/>
          <a:ln w="38100">
            <a:solidFill>
              <a:schemeClr val="tx1"/>
            </a:solidFill>
            <a:round/>
            <a:headEnd/>
            <a:tailEnd type="triangle" w="med" len="med"/>
          </a:ln>
        </p:spPr>
        <p:txBody>
          <a:bodyPr>
            <a:spAutoFit/>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numero diapositiva 3"/>
          <p:cNvSpPr>
            <a:spLocks noGrp="1"/>
          </p:cNvSpPr>
          <p:nvPr>
            <p:ph type="sldNum" sz="quarter" idx="12"/>
          </p:nvPr>
        </p:nvSpPr>
        <p:spPr>
          <a:noFill/>
        </p:spPr>
        <p:txBody>
          <a:bodyPr/>
          <a:lstStyle/>
          <a:p>
            <a:fld id="{A42E16D4-1CBB-401D-ACC3-28B2F5AA4200}" type="slidenum">
              <a:rPr lang="it-IT" smtClean="0"/>
              <a:pPr/>
              <a:t>40</a:t>
            </a:fld>
            <a:endParaRPr lang="it-IT" smtClean="0"/>
          </a:p>
        </p:txBody>
      </p:sp>
      <p:sp>
        <p:nvSpPr>
          <p:cNvPr id="46083" name="Text Box 4"/>
          <p:cNvSpPr txBox="1">
            <a:spLocks noChangeArrowheads="1"/>
          </p:cNvSpPr>
          <p:nvPr/>
        </p:nvSpPr>
        <p:spPr bwMode="auto">
          <a:xfrm>
            <a:off x="468313" y="476250"/>
            <a:ext cx="7993062" cy="5881610"/>
          </a:xfrm>
          <a:prstGeom prst="rect">
            <a:avLst/>
          </a:prstGeom>
          <a:noFill/>
          <a:ln w="9525">
            <a:noFill/>
            <a:miter lim="800000"/>
            <a:headEnd/>
            <a:tailEnd/>
          </a:ln>
        </p:spPr>
        <p:txBody>
          <a:bodyPr>
            <a:spAutoFit/>
          </a:bodyPr>
          <a:lstStyle/>
          <a:p>
            <a:pPr algn="just">
              <a:spcBef>
                <a:spcPct val="50000"/>
              </a:spcBef>
            </a:pPr>
            <a:r>
              <a:rPr lang="it-IT" dirty="0">
                <a:latin typeface="Times New Roman" pitchFamily="18" charset="0"/>
                <a:cs typeface="Times New Roman" pitchFamily="18" charset="0"/>
              </a:rPr>
              <a:t>. </a:t>
            </a:r>
            <a:r>
              <a:rPr lang="it-IT" b="1" dirty="0">
                <a:solidFill>
                  <a:srgbClr val="FF3300"/>
                </a:solidFill>
                <a:latin typeface="Times New Roman" pitchFamily="18" charset="0"/>
                <a:cs typeface="Times New Roman" pitchFamily="18" charset="0"/>
              </a:rPr>
              <a:t>Caratteristiche principali (es. il </a:t>
            </a:r>
            <a:r>
              <a:rPr lang="it-IT" b="1" dirty="0" err="1">
                <a:solidFill>
                  <a:srgbClr val="FF3300"/>
                </a:solidFill>
                <a:latin typeface="Times New Roman" pitchFamily="18" charset="0"/>
                <a:cs typeface="Times New Roman" pitchFamily="18" charset="0"/>
              </a:rPr>
              <a:t>BeO</a:t>
            </a:r>
            <a:r>
              <a:rPr lang="it-IT" b="1" dirty="0">
                <a:solidFill>
                  <a:srgbClr val="FF3300"/>
                </a:solidFill>
                <a:latin typeface="Times New Roman" pitchFamily="18" charset="0"/>
                <a:cs typeface="Times New Roman" pitchFamily="18" charset="0"/>
              </a:rPr>
              <a:t>):</a:t>
            </a:r>
            <a:r>
              <a:rPr lang="it-IT" dirty="0">
                <a:latin typeface="Times New Roman" pitchFamily="18" charset="0"/>
                <a:cs typeface="Times New Roman" pitchFamily="18" charset="0"/>
              </a:rPr>
              <a:t> </a:t>
            </a:r>
          </a:p>
          <a:p>
            <a:pPr algn="just">
              <a:spcBef>
                <a:spcPct val="50000"/>
              </a:spcBef>
            </a:pPr>
            <a:r>
              <a:rPr lang="it-IT" dirty="0">
                <a:latin typeface="Times New Roman" pitchFamily="18" charset="0"/>
                <a:cs typeface="Times New Roman" pitchFamily="18" charset="0"/>
              </a:rPr>
              <a:t>- Dopo l’irraggiamento e la lettura, prima di essere riutilizzato il materiale deve essere sottoposto ad un </a:t>
            </a:r>
            <a:r>
              <a:rPr lang="it-IT" b="1" dirty="0">
                <a:latin typeface="Times New Roman" pitchFamily="18" charset="0"/>
                <a:cs typeface="Times New Roman" pitchFamily="18" charset="0"/>
              </a:rPr>
              <a:t>procedimento di azzeramento (esempio 15’ a 300C) </a:t>
            </a:r>
            <a:r>
              <a:rPr lang="it-IT" dirty="0">
                <a:latin typeface="Times New Roman" pitchFamily="18" charset="0"/>
                <a:cs typeface="Times New Roman" pitchFamily="18" charset="0"/>
              </a:rPr>
              <a:t>. </a:t>
            </a:r>
          </a:p>
          <a:p>
            <a:pPr algn="just">
              <a:spcBef>
                <a:spcPct val="50000"/>
              </a:spcBef>
            </a:pPr>
            <a:r>
              <a:rPr lang="it-IT" dirty="0">
                <a:latin typeface="Times New Roman" pitchFamily="18" charset="0"/>
                <a:cs typeface="Times New Roman" pitchFamily="18" charset="0"/>
              </a:rPr>
              <a:t>- Regressione dell’informazione nel tempo </a:t>
            </a:r>
            <a:r>
              <a:rPr lang="it-IT" b="1" dirty="0">
                <a:latin typeface="Times New Roman" pitchFamily="18" charset="0"/>
                <a:cs typeface="Times New Roman" pitchFamily="18" charset="0"/>
              </a:rPr>
              <a:t>(8 % in 2 mesi).</a:t>
            </a:r>
          </a:p>
          <a:p>
            <a:pPr algn="just">
              <a:lnSpc>
                <a:spcPct val="130000"/>
              </a:lnSpc>
              <a:spcBef>
                <a:spcPct val="50000"/>
              </a:spcBef>
              <a:buFontTx/>
              <a:buChar char="-"/>
            </a:pPr>
            <a:r>
              <a:rPr lang="it-IT" dirty="0">
                <a:latin typeface="Times New Roman" pitchFamily="18" charset="0"/>
                <a:cs typeface="Times New Roman" pitchFamily="18" charset="0"/>
              </a:rPr>
              <a:t>La dipendenza dall’energia della risposta può non essere uniforme a causa del picco fotoelettrico (alle basse energie), tanto più evidente quanto maggiore è il </a:t>
            </a:r>
            <a:r>
              <a:rPr lang="it-IT" dirty="0" err="1">
                <a:latin typeface="Times New Roman" pitchFamily="18" charset="0"/>
                <a:cs typeface="Times New Roman" pitchFamily="18" charset="0"/>
              </a:rPr>
              <a:t>Num.Atomico</a:t>
            </a:r>
            <a:r>
              <a:rPr lang="it-IT" dirty="0">
                <a:latin typeface="Times New Roman" pitchFamily="18" charset="0"/>
                <a:cs typeface="Times New Roman" pitchFamily="18" charset="0"/>
              </a:rPr>
              <a:t>.</a:t>
            </a:r>
          </a:p>
          <a:p>
            <a:pPr algn="just">
              <a:spcBef>
                <a:spcPct val="50000"/>
              </a:spcBef>
            </a:pPr>
            <a:endParaRPr lang="it-IT" b="1" dirty="0">
              <a:solidFill>
                <a:srgbClr val="FF3300"/>
              </a:solidFill>
              <a:latin typeface="Times New Roman" pitchFamily="18" charset="0"/>
              <a:cs typeface="Times New Roman" pitchFamily="18" charset="0"/>
            </a:endParaRPr>
          </a:p>
          <a:p>
            <a:pPr algn="just">
              <a:spcBef>
                <a:spcPct val="50000"/>
              </a:spcBef>
            </a:pPr>
            <a:r>
              <a:rPr lang="it-IT" b="1" dirty="0">
                <a:solidFill>
                  <a:srgbClr val="FF3300"/>
                </a:solidFill>
                <a:latin typeface="Times New Roman" pitchFamily="18" charset="0"/>
                <a:cs typeface="Times New Roman" pitchFamily="18" charset="0"/>
              </a:rPr>
              <a:t>Vantaggi:</a:t>
            </a:r>
            <a:r>
              <a:rPr lang="it-IT" dirty="0">
                <a:latin typeface="Times New Roman" pitchFamily="18" charset="0"/>
                <a:cs typeface="Times New Roman" pitchFamily="18" charset="0"/>
              </a:rPr>
              <a:t> </a:t>
            </a:r>
          </a:p>
          <a:p>
            <a:pPr algn="just">
              <a:spcBef>
                <a:spcPct val="50000"/>
              </a:spcBef>
            </a:pPr>
            <a:r>
              <a:rPr lang="it-IT" dirty="0">
                <a:latin typeface="Times New Roman" pitchFamily="18" charset="0"/>
                <a:cs typeface="Times New Roman" pitchFamily="18" charset="0"/>
              </a:rPr>
              <a:t>- dimensioni ridotte: facilmente inseriti in contenitori a forma di anello o bracciale, comodamente indossati dai lavoratori.  </a:t>
            </a:r>
          </a:p>
          <a:p>
            <a:pPr algn="just">
              <a:spcBef>
                <a:spcPct val="50000"/>
              </a:spcBef>
            </a:pPr>
            <a:r>
              <a:rPr lang="it-IT" dirty="0">
                <a:latin typeface="Times New Roman" pitchFamily="18" charset="0"/>
                <a:cs typeface="Times New Roman" pitchFamily="18" charset="0"/>
              </a:rPr>
              <a:t>- ampio intervallo di dosi </a:t>
            </a:r>
            <a:r>
              <a:rPr lang="it-IT" b="1" dirty="0">
                <a:latin typeface="Times New Roman" pitchFamily="18" charset="0"/>
                <a:cs typeface="Times New Roman" pitchFamily="18" charset="0"/>
              </a:rPr>
              <a:t>(10</a:t>
            </a:r>
            <a:r>
              <a:rPr lang="it-IT" b="1" baseline="30000" dirty="0">
                <a:latin typeface="Times New Roman" pitchFamily="18" charset="0"/>
                <a:cs typeface="Times New Roman" pitchFamily="18" charset="0"/>
              </a:rPr>
              <a:t>-4</a:t>
            </a:r>
            <a:r>
              <a:rPr lang="it-IT" b="1" dirty="0">
                <a:latin typeface="Times New Roman" pitchFamily="18" charset="0"/>
                <a:cs typeface="Times New Roman" pitchFamily="18" charset="0"/>
              </a:rPr>
              <a:t>-1 </a:t>
            </a:r>
            <a:r>
              <a:rPr lang="it-IT" b="1" dirty="0" err="1">
                <a:latin typeface="Times New Roman" pitchFamily="18" charset="0"/>
                <a:cs typeface="Times New Roman" pitchFamily="18" charset="0"/>
              </a:rPr>
              <a:t>Gy</a:t>
            </a:r>
            <a:r>
              <a:rPr lang="it-IT" b="1" dirty="0">
                <a:latin typeface="Times New Roman" pitchFamily="18" charset="0"/>
                <a:cs typeface="Times New Roman" pitchFamily="18" charset="0"/>
              </a:rPr>
              <a:t>)</a:t>
            </a:r>
          </a:p>
          <a:p>
            <a:pPr algn="just">
              <a:spcBef>
                <a:spcPct val="50000"/>
              </a:spcBef>
            </a:pPr>
            <a:r>
              <a:rPr lang="it-IT" dirty="0">
                <a:latin typeface="Times New Roman" pitchFamily="18" charset="0"/>
                <a:cs typeface="Times New Roman" pitchFamily="18" charset="0"/>
              </a:rPr>
              <a:t>- indipendenza della risposta dal rateo di dose</a:t>
            </a:r>
          </a:p>
          <a:p>
            <a:pPr algn="just">
              <a:spcBef>
                <a:spcPct val="50000"/>
              </a:spcBef>
            </a:pPr>
            <a:r>
              <a:rPr lang="it-IT" dirty="0">
                <a:latin typeface="Times New Roman" pitchFamily="18" charset="0"/>
                <a:cs typeface="Times New Roman" pitchFamily="18" charset="0"/>
              </a:rPr>
              <a:t>- facilità di manipolazione</a:t>
            </a:r>
          </a:p>
          <a:p>
            <a:pPr algn="just">
              <a:spcBef>
                <a:spcPct val="50000"/>
              </a:spcBef>
            </a:pPr>
            <a:endParaRPr lang="it-IT"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p:cNvPicPr>
            <a:picLocks noChangeAspect="1" noChangeArrowheads="1"/>
          </p:cNvPicPr>
          <p:nvPr/>
        </p:nvPicPr>
        <p:blipFill>
          <a:blip r:embed="rId2" cstate="print"/>
          <a:srcRect/>
          <a:stretch>
            <a:fillRect/>
          </a:stretch>
        </p:blipFill>
        <p:spPr bwMode="auto">
          <a:xfrm>
            <a:off x="323850" y="981075"/>
            <a:ext cx="2981325" cy="2362200"/>
          </a:xfrm>
          <a:prstGeom prst="rect">
            <a:avLst/>
          </a:prstGeom>
          <a:noFill/>
          <a:ln w="9525">
            <a:noFill/>
            <a:miter lim="800000"/>
            <a:headEnd/>
            <a:tailEnd/>
          </a:ln>
        </p:spPr>
      </p:pic>
      <p:sp>
        <p:nvSpPr>
          <p:cNvPr id="47107" name="Text Box 6"/>
          <p:cNvSpPr txBox="1">
            <a:spLocks noChangeArrowheads="1"/>
          </p:cNvSpPr>
          <p:nvPr/>
        </p:nvSpPr>
        <p:spPr bwMode="auto">
          <a:xfrm>
            <a:off x="1835150" y="188913"/>
            <a:ext cx="6480175" cy="457200"/>
          </a:xfrm>
          <a:prstGeom prst="rect">
            <a:avLst/>
          </a:prstGeom>
          <a:noFill/>
          <a:ln w="9525">
            <a:noFill/>
            <a:miter lim="800000"/>
            <a:headEnd/>
            <a:tailEnd/>
          </a:ln>
        </p:spPr>
        <p:txBody>
          <a:bodyPr>
            <a:spAutoFit/>
          </a:bodyPr>
          <a:lstStyle/>
          <a:p>
            <a:pPr>
              <a:spcBef>
                <a:spcPct val="50000"/>
              </a:spcBef>
            </a:pPr>
            <a:r>
              <a:rPr lang="it-IT" sz="2400">
                <a:solidFill>
                  <a:srgbClr val="FF3300"/>
                </a:solidFill>
                <a:latin typeface="Albertus MT" pitchFamily="18" charset="0"/>
              </a:rPr>
              <a:t>Dosimetria personale: irradiazione esterna</a:t>
            </a:r>
          </a:p>
        </p:txBody>
      </p:sp>
      <p:sp>
        <p:nvSpPr>
          <p:cNvPr id="47108" name="Text Box 7"/>
          <p:cNvSpPr txBox="1">
            <a:spLocks noChangeArrowheads="1"/>
          </p:cNvSpPr>
          <p:nvPr/>
        </p:nvSpPr>
        <p:spPr bwMode="auto">
          <a:xfrm>
            <a:off x="395288" y="3716338"/>
            <a:ext cx="8207375" cy="2424112"/>
          </a:xfrm>
          <a:prstGeom prst="rect">
            <a:avLst/>
          </a:prstGeom>
          <a:noFill/>
          <a:ln w="9525">
            <a:solidFill>
              <a:schemeClr val="tx1"/>
            </a:solidFill>
            <a:miter lim="800000"/>
            <a:headEnd/>
            <a:tailEnd/>
          </a:ln>
        </p:spPr>
        <p:txBody>
          <a:bodyPr>
            <a:spAutoFit/>
          </a:bodyPr>
          <a:lstStyle/>
          <a:p>
            <a:pPr marL="342900" indent="-342900" algn="just">
              <a:spcBef>
                <a:spcPct val="50000"/>
              </a:spcBef>
            </a:pPr>
            <a:r>
              <a:rPr lang="it-IT" sz="1600">
                <a:latin typeface="Albertus MT" pitchFamily="18" charset="0"/>
              </a:rPr>
              <a:t>Principali caratteristiche: </a:t>
            </a:r>
          </a:p>
          <a:p>
            <a:pPr marL="342900" indent="-342900" algn="just">
              <a:spcBef>
                <a:spcPct val="50000"/>
              </a:spcBef>
              <a:buFontTx/>
              <a:buAutoNum type="arabicPeriod"/>
            </a:pPr>
            <a:r>
              <a:rPr lang="it-IT" sz="1600">
                <a:latin typeface="Albertus MT" pitchFamily="18" charset="0"/>
              </a:rPr>
              <a:t>Leggeri, comodi da indossare ed economici</a:t>
            </a:r>
          </a:p>
          <a:p>
            <a:pPr marL="342900" indent="-342900" algn="just">
              <a:spcBef>
                <a:spcPct val="50000"/>
              </a:spcBef>
              <a:buFontTx/>
              <a:buAutoNum type="arabicPeriod"/>
            </a:pPr>
            <a:r>
              <a:rPr lang="it-IT" sz="1600">
                <a:latin typeface="Albertus MT" pitchFamily="18" charset="0"/>
              </a:rPr>
              <a:t>Ampio intervallo di misura (0.1 mSv a 10 Sv)</a:t>
            </a:r>
          </a:p>
          <a:p>
            <a:pPr marL="342900" indent="-342900" algn="just">
              <a:spcBef>
                <a:spcPct val="50000"/>
              </a:spcBef>
              <a:buFontTx/>
              <a:buAutoNum type="arabicPeriod"/>
            </a:pPr>
            <a:r>
              <a:rPr lang="it-IT" sz="1600">
                <a:latin typeface="Albertus MT" pitchFamily="18" charset="0"/>
              </a:rPr>
              <a:t>Risposta in funzione dell’energia quando più piatta possibile</a:t>
            </a:r>
          </a:p>
          <a:p>
            <a:pPr marL="342900" indent="-342900" algn="just">
              <a:spcBef>
                <a:spcPct val="50000"/>
              </a:spcBef>
              <a:buFontTx/>
              <a:buAutoNum type="arabicPeriod"/>
            </a:pPr>
            <a:r>
              <a:rPr lang="it-IT" sz="1600">
                <a:latin typeface="Albertus MT" pitchFamily="18" charset="0"/>
              </a:rPr>
              <a:t>Risposta isotropa ed indipendente dal rateo di dose (fino a 10 Sv/s-1)</a:t>
            </a:r>
          </a:p>
          <a:p>
            <a:pPr marL="342900" indent="-342900" algn="just">
              <a:spcBef>
                <a:spcPct val="50000"/>
              </a:spcBef>
              <a:buFontTx/>
              <a:buAutoNum type="arabicPeriod"/>
            </a:pPr>
            <a:r>
              <a:rPr lang="it-IT" sz="1600">
                <a:latin typeface="Albertus MT" pitchFamily="18" charset="0"/>
              </a:rPr>
              <a:t>Eventuali guasti dovrebbero provocare la perdita dell’informazione piuttosto che una valutazione errata </a:t>
            </a:r>
          </a:p>
        </p:txBody>
      </p:sp>
      <p:sp>
        <p:nvSpPr>
          <p:cNvPr id="47109" name="Text Box 6"/>
          <p:cNvSpPr txBox="1">
            <a:spLocks noChangeArrowheads="1"/>
          </p:cNvSpPr>
          <p:nvPr/>
        </p:nvSpPr>
        <p:spPr bwMode="auto">
          <a:xfrm>
            <a:off x="3929063" y="1071563"/>
            <a:ext cx="2222500" cy="1006475"/>
          </a:xfrm>
          <a:prstGeom prst="rect">
            <a:avLst/>
          </a:prstGeom>
          <a:solidFill>
            <a:srgbClr val="99FF99"/>
          </a:solidFill>
          <a:ln w="9525">
            <a:noFill/>
            <a:miter lim="800000"/>
            <a:headEnd/>
            <a:tailEnd/>
          </a:ln>
        </p:spPr>
        <p:txBody>
          <a:bodyPr wrap="none">
            <a:spAutoFit/>
          </a:bodyPr>
          <a:lstStyle/>
          <a:p>
            <a:pPr algn="ctr"/>
            <a:r>
              <a:rPr lang="en-US" sz="2000"/>
              <a:t>Devono essere </a:t>
            </a:r>
          </a:p>
          <a:p>
            <a:pPr algn="ctr"/>
            <a:r>
              <a:rPr lang="en-US" sz="2000"/>
              <a:t>SEMPRE </a:t>
            </a:r>
          </a:p>
          <a:p>
            <a:pPr algn="ctr"/>
            <a:r>
              <a:rPr lang="en-US" sz="2000"/>
              <a:t>portati al seguito</a:t>
            </a:r>
            <a:endParaRPr lang="en-GB" sz="2000"/>
          </a:p>
        </p:txBody>
      </p:sp>
      <p:sp>
        <p:nvSpPr>
          <p:cNvPr id="47110" name="Text Box 7"/>
          <p:cNvSpPr txBox="1">
            <a:spLocks noChangeArrowheads="1"/>
          </p:cNvSpPr>
          <p:nvPr/>
        </p:nvSpPr>
        <p:spPr bwMode="auto">
          <a:xfrm>
            <a:off x="3571875" y="2714625"/>
            <a:ext cx="5267325" cy="701675"/>
          </a:xfrm>
          <a:prstGeom prst="rect">
            <a:avLst/>
          </a:prstGeom>
          <a:solidFill>
            <a:srgbClr val="FFFF99"/>
          </a:solidFill>
          <a:ln w="9525">
            <a:noFill/>
            <a:miter lim="800000"/>
            <a:headEnd/>
            <a:tailEnd/>
          </a:ln>
        </p:spPr>
        <p:txBody>
          <a:bodyPr wrap="none">
            <a:spAutoFit/>
          </a:bodyPr>
          <a:lstStyle/>
          <a:p>
            <a:pPr algn="ctr"/>
            <a:r>
              <a:rPr lang="en-US" sz="2000"/>
              <a:t>Una volta letti, costituiscono un documento</a:t>
            </a:r>
          </a:p>
          <a:p>
            <a:pPr algn="ctr"/>
            <a:r>
              <a:rPr lang="en-US" sz="2000"/>
              <a:t>Stabile ed archiviabile della dose ricevuta</a:t>
            </a:r>
            <a:endParaRPr lang="en-GB" sz="20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t="19266" r="70757" b="20183"/>
          <a:stretch>
            <a:fillRect/>
          </a:stretch>
        </p:blipFill>
        <p:spPr bwMode="auto">
          <a:xfrm>
            <a:off x="571500" y="2500313"/>
            <a:ext cx="2428875" cy="3143250"/>
          </a:xfrm>
          <a:prstGeom prst="rect">
            <a:avLst/>
          </a:prstGeom>
          <a:noFill/>
          <a:ln w="9525">
            <a:noFill/>
            <a:miter lim="800000"/>
            <a:headEnd/>
            <a:tailEnd/>
          </a:ln>
        </p:spPr>
      </p:pic>
      <p:pic>
        <p:nvPicPr>
          <p:cNvPr id="48131" name="Picture 2"/>
          <p:cNvPicPr>
            <a:picLocks noChangeAspect="1" noChangeArrowheads="1"/>
          </p:cNvPicPr>
          <p:nvPr/>
        </p:nvPicPr>
        <p:blipFill>
          <a:blip r:embed="rId2" cstate="print"/>
          <a:srcRect l="66113" t="16515" b="21742"/>
          <a:stretch>
            <a:fillRect/>
          </a:stretch>
        </p:blipFill>
        <p:spPr bwMode="auto">
          <a:xfrm>
            <a:off x="5072063" y="2357438"/>
            <a:ext cx="2814637" cy="3205162"/>
          </a:xfrm>
          <a:prstGeom prst="rect">
            <a:avLst/>
          </a:prstGeom>
          <a:noFill/>
          <a:ln w="9525">
            <a:noFill/>
            <a:miter lim="800000"/>
            <a:headEnd/>
            <a:tailEnd/>
          </a:ln>
        </p:spPr>
      </p:pic>
      <p:pic>
        <p:nvPicPr>
          <p:cNvPr id="48132" name="Picture 2"/>
          <p:cNvPicPr>
            <a:picLocks noChangeAspect="1" noChangeArrowheads="1"/>
          </p:cNvPicPr>
          <p:nvPr/>
        </p:nvPicPr>
        <p:blipFill>
          <a:blip r:embed="rId2" cstate="print"/>
          <a:srcRect b="78439"/>
          <a:stretch>
            <a:fillRect/>
          </a:stretch>
        </p:blipFill>
        <p:spPr bwMode="auto">
          <a:xfrm>
            <a:off x="571500" y="428625"/>
            <a:ext cx="8305800" cy="1119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numero diapositiva 1"/>
          <p:cNvSpPr>
            <a:spLocks noGrp="1"/>
          </p:cNvSpPr>
          <p:nvPr>
            <p:ph type="sldNum" sz="quarter" idx="12"/>
          </p:nvPr>
        </p:nvSpPr>
        <p:spPr>
          <a:noFill/>
        </p:spPr>
        <p:txBody>
          <a:bodyPr/>
          <a:lstStyle/>
          <a:p>
            <a:fld id="{09C1CC22-45BF-43C1-8F27-617C88D47DD8}" type="slidenum">
              <a:rPr lang="it-IT" smtClean="0"/>
              <a:pPr/>
              <a:t>43</a:t>
            </a:fld>
            <a:endParaRPr lang="it-IT" smtClean="0"/>
          </a:p>
        </p:txBody>
      </p:sp>
      <p:pic>
        <p:nvPicPr>
          <p:cNvPr id="49155" name="Picture 4" descr="gown1"/>
          <p:cNvPicPr>
            <a:picLocks noChangeAspect="1" noChangeArrowheads="1"/>
          </p:cNvPicPr>
          <p:nvPr/>
        </p:nvPicPr>
        <p:blipFill>
          <a:blip r:embed="rId2" cstate="print"/>
          <a:srcRect/>
          <a:stretch>
            <a:fillRect/>
          </a:stretch>
        </p:blipFill>
        <p:spPr bwMode="auto">
          <a:xfrm>
            <a:off x="1524000" y="1608138"/>
            <a:ext cx="6054725" cy="4411662"/>
          </a:xfrm>
          <a:prstGeom prst="rect">
            <a:avLst/>
          </a:prstGeom>
          <a:noFill/>
          <a:ln w="9525">
            <a:noFill/>
            <a:miter lim="800000"/>
            <a:headEnd/>
            <a:tailEnd/>
          </a:ln>
        </p:spPr>
      </p:pic>
      <p:sp>
        <p:nvSpPr>
          <p:cNvPr id="49156" name="Text Box 9"/>
          <p:cNvSpPr txBox="1">
            <a:spLocks noChangeArrowheads="1"/>
          </p:cNvSpPr>
          <p:nvPr/>
        </p:nvSpPr>
        <p:spPr bwMode="auto">
          <a:xfrm>
            <a:off x="1524000" y="433388"/>
            <a:ext cx="6107113" cy="396875"/>
          </a:xfrm>
          <a:prstGeom prst="rect">
            <a:avLst/>
          </a:prstGeom>
          <a:noFill/>
          <a:ln w="9525">
            <a:noFill/>
            <a:miter lim="800000"/>
            <a:headEnd/>
            <a:tailEnd/>
          </a:ln>
        </p:spPr>
        <p:txBody>
          <a:bodyPr wrap="none">
            <a:spAutoFit/>
          </a:bodyPr>
          <a:lstStyle/>
          <a:p>
            <a:r>
              <a:rPr lang="en-US" sz="2000"/>
              <a:t>Dispositivi di protezione e monitoraggio individuali</a:t>
            </a:r>
            <a:endParaRPr lang="en-GB" sz="20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numero diapositiva 3"/>
          <p:cNvSpPr>
            <a:spLocks noGrp="1"/>
          </p:cNvSpPr>
          <p:nvPr>
            <p:ph type="sldNum" sz="quarter" idx="12"/>
          </p:nvPr>
        </p:nvSpPr>
        <p:spPr>
          <a:noFill/>
        </p:spPr>
        <p:txBody>
          <a:bodyPr/>
          <a:lstStyle/>
          <a:p>
            <a:fld id="{D44F0332-404B-4993-BB9E-2D6FC86E6CD4}" type="slidenum">
              <a:rPr lang="it-IT" smtClean="0"/>
              <a:pPr/>
              <a:t>44</a:t>
            </a:fld>
            <a:endParaRPr lang="it-IT" smtClean="0"/>
          </a:p>
        </p:txBody>
      </p:sp>
      <p:sp>
        <p:nvSpPr>
          <p:cNvPr id="50179" name="Text Box 6"/>
          <p:cNvSpPr txBox="1">
            <a:spLocks noChangeArrowheads="1"/>
          </p:cNvSpPr>
          <p:nvPr/>
        </p:nvSpPr>
        <p:spPr bwMode="auto">
          <a:xfrm>
            <a:off x="468313" y="765175"/>
            <a:ext cx="8389937" cy="2308225"/>
          </a:xfrm>
          <a:prstGeom prst="rect">
            <a:avLst/>
          </a:prstGeom>
          <a:noFill/>
          <a:ln w="9525">
            <a:noFill/>
            <a:miter lim="800000"/>
            <a:headEnd/>
            <a:tailEnd/>
          </a:ln>
        </p:spPr>
        <p:txBody>
          <a:bodyPr>
            <a:spAutoFit/>
          </a:bodyPr>
          <a:lstStyle/>
          <a:p>
            <a:pPr algn="just">
              <a:spcBef>
                <a:spcPct val="50000"/>
              </a:spcBef>
            </a:pPr>
            <a:r>
              <a:rPr lang="it-IT" dirty="0">
                <a:latin typeface="Times New Roman" pitchFamily="18" charset="0"/>
                <a:cs typeface="Times New Roman" pitchFamily="18" charset="0"/>
                <a:sym typeface="Wingdings" pitchFamily="2" charset="2"/>
              </a:rPr>
              <a:t>Si chiamano scintillatori i materiali che emettono luce in tempi brevi (si parla di </a:t>
            </a:r>
            <a:r>
              <a:rPr lang="it-IT" b="1" dirty="0">
                <a:solidFill>
                  <a:srgbClr val="FF0000"/>
                </a:solidFill>
                <a:latin typeface="Times New Roman" pitchFamily="18" charset="0"/>
                <a:cs typeface="Times New Roman" pitchFamily="18" charset="0"/>
                <a:sym typeface="Wingdings" pitchFamily="2" charset="2"/>
              </a:rPr>
              <a:t>fluorescenza, </a:t>
            </a:r>
            <a:r>
              <a:rPr lang="it-IT" dirty="0">
                <a:latin typeface="Times New Roman" pitchFamily="18" charset="0"/>
                <a:cs typeface="Times New Roman" pitchFamily="18" charset="0"/>
                <a:sym typeface="Wingdings" pitchFamily="2" charset="2"/>
              </a:rPr>
              <a:t>nel caso di </a:t>
            </a:r>
            <a:r>
              <a:rPr lang="it-IT" dirty="0" err="1">
                <a:latin typeface="Times New Roman" pitchFamily="18" charset="0"/>
                <a:cs typeface="Times New Roman" pitchFamily="18" charset="0"/>
                <a:sym typeface="Wingdings" pitchFamily="2" charset="2"/>
              </a:rPr>
              <a:t>riemissione</a:t>
            </a:r>
            <a:r>
              <a:rPr lang="it-IT" dirty="0">
                <a:latin typeface="Times New Roman" pitchFamily="18" charset="0"/>
                <a:cs typeface="Times New Roman" pitchFamily="18" charset="0"/>
                <a:sym typeface="Wingdings" pitchFamily="2" charset="2"/>
              </a:rPr>
              <a:t> immediata &lt; 10ns, </a:t>
            </a:r>
            <a:r>
              <a:rPr lang="it-IT" b="1" dirty="0">
                <a:solidFill>
                  <a:srgbClr val="FF0000"/>
                </a:solidFill>
                <a:latin typeface="Times New Roman" pitchFamily="18" charset="0"/>
                <a:cs typeface="Times New Roman" pitchFamily="18" charset="0"/>
                <a:sym typeface="Wingdings" pitchFamily="2" charset="2"/>
              </a:rPr>
              <a:t>fosforescenza, </a:t>
            </a:r>
            <a:r>
              <a:rPr lang="it-IT" dirty="0">
                <a:latin typeface="Times New Roman" pitchFamily="18" charset="0"/>
                <a:cs typeface="Times New Roman" pitchFamily="18" charset="0"/>
                <a:sym typeface="Wingdings" pitchFamily="2" charset="2"/>
              </a:rPr>
              <a:t>nel caso di </a:t>
            </a:r>
            <a:r>
              <a:rPr lang="it-IT" dirty="0" err="1">
                <a:latin typeface="Times New Roman" pitchFamily="18" charset="0"/>
                <a:cs typeface="Times New Roman" pitchFamily="18" charset="0"/>
                <a:sym typeface="Wingdings" pitchFamily="2" charset="2"/>
              </a:rPr>
              <a:t>riemissione</a:t>
            </a:r>
            <a:r>
              <a:rPr lang="it-IT" dirty="0">
                <a:latin typeface="Times New Roman" pitchFamily="18" charset="0"/>
                <a:cs typeface="Times New Roman" pitchFamily="18" charset="0"/>
                <a:sym typeface="Wingdings" pitchFamily="2" charset="2"/>
              </a:rPr>
              <a:t> ritardata, dal </a:t>
            </a:r>
            <a:r>
              <a:rPr lang="it-IT" dirty="0" smtClean="0">
                <a:latin typeface="Symbol" pitchFamily="18" charset="2"/>
                <a:cs typeface="Times New Roman" pitchFamily="18" charset="0"/>
                <a:sym typeface="Wingdings" pitchFamily="2" charset="2"/>
              </a:rPr>
              <a:t>m</a:t>
            </a:r>
            <a:r>
              <a:rPr lang="it-IT" dirty="0">
                <a:latin typeface="Times New Roman" pitchFamily="18" charset="0"/>
                <a:cs typeface="Times New Roman" pitchFamily="18" charset="0"/>
                <a:sym typeface="Wingdings" pitchFamily="2" charset="2"/>
              </a:rPr>
              <a:t>s</a:t>
            </a:r>
            <a:r>
              <a:rPr lang="it-IT" dirty="0" smtClean="0">
                <a:latin typeface="Times New Roman" pitchFamily="18" charset="0"/>
                <a:cs typeface="Times New Roman" pitchFamily="18" charset="0"/>
                <a:sym typeface="Wingdings" pitchFamily="2" charset="2"/>
              </a:rPr>
              <a:t> </a:t>
            </a:r>
            <a:r>
              <a:rPr lang="it-IT" dirty="0">
                <a:latin typeface="Times New Roman" pitchFamily="18" charset="0"/>
                <a:cs typeface="Times New Roman" pitchFamily="18" charset="0"/>
                <a:sym typeface="Wingdings" pitchFamily="2" charset="2"/>
              </a:rPr>
              <a:t>all’ora.) in quantità proporzionale all’energia liberata da una particella ionizzante. </a:t>
            </a:r>
          </a:p>
          <a:p>
            <a:pPr algn="just">
              <a:spcBef>
                <a:spcPct val="50000"/>
              </a:spcBef>
            </a:pPr>
            <a:endParaRPr lang="it-IT" dirty="0">
              <a:latin typeface="Times New Roman" pitchFamily="18" charset="0"/>
              <a:cs typeface="Times New Roman" pitchFamily="18" charset="0"/>
            </a:endParaRPr>
          </a:p>
          <a:p>
            <a:pPr algn="just">
              <a:spcBef>
                <a:spcPct val="50000"/>
              </a:spcBef>
            </a:pPr>
            <a:endParaRPr lang="it-IT" dirty="0">
              <a:latin typeface="Times New Roman" pitchFamily="18" charset="0"/>
              <a:cs typeface="Times New Roman" pitchFamily="18" charset="0"/>
              <a:sym typeface="Wingdings" pitchFamily="2" charset="2"/>
            </a:endParaRPr>
          </a:p>
          <a:p>
            <a:pPr algn="just">
              <a:spcBef>
                <a:spcPct val="50000"/>
              </a:spcBef>
            </a:pPr>
            <a:endParaRPr lang="it-IT" b="1" baseline="30000" dirty="0">
              <a:latin typeface="Times New Roman" pitchFamily="18" charset="0"/>
              <a:cs typeface="Times New Roman" pitchFamily="18" charset="0"/>
            </a:endParaRPr>
          </a:p>
        </p:txBody>
      </p:sp>
      <p:sp>
        <p:nvSpPr>
          <p:cNvPr id="7" name="Rettangolo 6"/>
          <p:cNvSpPr/>
          <p:nvPr/>
        </p:nvSpPr>
        <p:spPr>
          <a:xfrm>
            <a:off x="214313" y="1928813"/>
            <a:ext cx="6500812" cy="1033462"/>
          </a:xfrm>
          <a:prstGeom prst="rect">
            <a:avLst/>
          </a:prstGeom>
        </p:spPr>
        <p:txBody>
          <a:bodyPr>
            <a:spAutoFit/>
          </a:bodyPr>
          <a:lstStyle/>
          <a:p>
            <a:pPr eaLnBrk="0" hangingPunct="0">
              <a:spcBef>
                <a:spcPct val="20000"/>
              </a:spcBef>
              <a:defRPr/>
            </a:pPr>
            <a:r>
              <a:rPr lang="it-IT" kern="0" dirty="0">
                <a:solidFill>
                  <a:srgbClr val="FF3300"/>
                </a:solidFill>
                <a:latin typeface="Times New Roman" pitchFamily="18" charset="0"/>
                <a:cs typeface="Times New Roman" pitchFamily="18" charset="0"/>
              </a:rPr>
              <a:t>La funzione di uno scintillatore è duplice</a:t>
            </a:r>
            <a:r>
              <a:rPr lang="it-IT" kern="0" dirty="0">
                <a:latin typeface="Times New Roman" pitchFamily="18" charset="0"/>
                <a:cs typeface="Times New Roman" pitchFamily="18" charset="0"/>
              </a:rPr>
              <a:t>:</a:t>
            </a:r>
          </a:p>
          <a:p>
            <a:pPr marL="827088" lvl="1" indent="-285750" eaLnBrk="0" hangingPunct="0">
              <a:spcBef>
                <a:spcPct val="20000"/>
              </a:spcBef>
              <a:buClr>
                <a:srgbClr val="FF3300"/>
              </a:buClr>
              <a:buFont typeface="Wingdings" pitchFamily="2" charset="2"/>
              <a:buChar char="§"/>
              <a:defRPr/>
            </a:pPr>
            <a:r>
              <a:rPr lang="it-IT" kern="0" dirty="0">
                <a:solidFill>
                  <a:srgbClr val="0066FF"/>
                </a:solidFill>
                <a:latin typeface="Times New Roman" pitchFamily="18" charset="0"/>
                <a:cs typeface="Times New Roman" pitchFamily="18" charset="0"/>
              </a:rPr>
              <a:t>Emettere luce (luminescenza)</a:t>
            </a:r>
          </a:p>
          <a:p>
            <a:pPr marL="827088" lvl="1" indent="-285750" eaLnBrk="0" hangingPunct="0">
              <a:spcBef>
                <a:spcPct val="20000"/>
              </a:spcBef>
              <a:buClr>
                <a:srgbClr val="FF3300"/>
              </a:buClr>
              <a:buFont typeface="Wingdings" pitchFamily="2" charset="2"/>
              <a:buChar char="§"/>
              <a:defRPr/>
            </a:pPr>
            <a:r>
              <a:rPr lang="it-IT" kern="0" dirty="0">
                <a:solidFill>
                  <a:srgbClr val="0066FF"/>
                </a:solidFill>
                <a:latin typeface="Times New Roman" pitchFamily="18" charset="0"/>
                <a:cs typeface="Times New Roman" pitchFamily="18" charset="0"/>
              </a:rPr>
              <a:t>Trasmetterla al rivelatore di fotoni (e.g. fotomoltiplicatore)</a:t>
            </a:r>
          </a:p>
        </p:txBody>
      </p:sp>
      <p:pic>
        <p:nvPicPr>
          <p:cNvPr id="50181" name="Picture 2"/>
          <p:cNvPicPr>
            <a:picLocks noChangeAspect="1" noChangeArrowheads="1"/>
          </p:cNvPicPr>
          <p:nvPr/>
        </p:nvPicPr>
        <p:blipFill>
          <a:blip r:embed="rId2" cstate="print"/>
          <a:srcRect t="8054"/>
          <a:stretch>
            <a:fillRect/>
          </a:stretch>
        </p:blipFill>
        <p:spPr bwMode="auto">
          <a:xfrm>
            <a:off x="285750" y="3214688"/>
            <a:ext cx="4803775" cy="3071812"/>
          </a:xfrm>
          <a:prstGeom prst="rect">
            <a:avLst/>
          </a:prstGeom>
          <a:noFill/>
          <a:ln w="9525">
            <a:noFill/>
            <a:miter lim="800000"/>
            <a:headEnd/>
            <a:tailEnd/>
          </a:ln>
        </p:spPr>
      </p:pic>
      <p:sp>
        <p:nvSpPr>
          <p:cNvPr id="50182" name="Rettangolo 7"/>
          <p:cNvSpPr>
            <a:spLocks noChangeArrowheads="1"/>
          </p:cNvSpPr>
          <p:nvPr/>
        </p:nvSpPr>
        <p:spPr bwMode="auto">
          <a:xfrm>
            <a:off x="5286375" y="3429000"/>
            <a:ext cx="3714750" cy="2554288"/>
          </a:xfrm>
          <a:prstGeom prst="rect">
            <a:avLst/>
          </a:prstGeom>
          <a:noFill/>
          <a:ln w="9525">
            <a:noFill/>
            <a:miter lim="800000"/>
            <a:headEnd/>
            <a:tailEnd/>
          </a:ln>
        </p:spPr>
        <p:txBody>
          <a:bodyPr>
            <a:spAutoFit/>
          </a:bodyPr>
          <a:lstStyle/>
          <a:p>
            <a:r>
              <a:rPr lang="en-US" sz="1600">
                <a:latin typeface="Times New Roman" pitchFamily="18" charset="0"/>
                <a:cs typeface="Times New Roman" pitchFamily="18" charset="0"/>
                <a:sym typeface="Wingdings" pitchFamily="2" charset="2"/>
              </a:rPr>
              <a:t> </a:t>
            </a:r>
            <a:r>
              <a:rPr lang="en-US" sz="1600">
                <a:latin typeface="Times New Roman" pitchFamily="18" charset="0"/>
                <a:cs typeface="Times New Roman" pitchFamily="18" charset="0"/>
              </a:rPr>
              <a:t>Passaggio di radiazione attraverso materiale scintillante  </a:t>
            </a:r>
          </a:p>
          <a:p>
            <a:pPr>
              <a:buFont typeface="Symbol" pitchFamily="18" charset="2"/>
              <a:buChar char="®"/>
            </a:pPr>
            <a:r>
              <a:rPr lang="en-US" sz="1600">
                <a:latin typeface="Times New Roman" pitchFamily="18" charset="0"/>
                <a:cs typeface="Times New Roman" pitchFamily="18" charset="0"/>
                <a:sym typeface="Symbol" pitchFamily="18" charset="2"/>
              </a:rPr>
              <a:t> eccitazione di atomi e molecole del materiale  </a:t>
            </a:r>
          </a:p>
          <a:p>
            <a:pPr>
              <a:buFont typeface="Symbol" pitchFamily="18" charset="2"/>
              <a:buChar char="®"/>
            </a:pPr>
            <a:r>
              <a:rPr lang="en-US" sz="1600">
                <a:latin typeface="Times New Roman" pitchFamily="18" charset="0"/>
                <a:cs typeface="Times New Roman" pitchFamily="18" charset="0"/>
                <a:sym typeface="Symbol" pitchFamily="18" charset="2"/>
              </a:rPr>
              <a:t>emissione di luce</a:t>
            </a:r>
            <a:r>
              <a:rPr lang="en-US" sz="1600" b="1">
                <a:latin typeface="Times New Roman" pitchFamily="18" charset="0"/>
                <a:cs typeface="Times New Roman" pitchFamily="18" charset="0"/>
                <a:sym typeface="Symbol" pitchFamily="18" charset="2"/>
              </a:rPr>
              <a:t> </a:t>
            </a:r>
          </a:p>
          <a:p>
            <a:pPr>
              <a:buFont typeface="Symbol" pitchFamily="18" charset="2"/>
              <a:buChar char="®"/>
            </a:pPr>
            <a:r>
              <a:rPr lang="en-US" sz="1600">
                <a:latin typeface="Times New Roman" pitchFamily="18" charset="0"/>
                <a:cs typeface="Times New Roman" pitchFamily="18" charset="0"/>
                <a:sym typeface="Symbol" pitchFamily="18" charset="2"/>
              </a:rPr>
              <a:t>raccolta e trasmessa (direttamente o via una guida di luce) ad un fotomoltiplicatore (PMT)  </a:t>
            </a:r>
          </a:p>
          <a:p>
            <a:r>
              <a:rPr lang="en-US" sz="1600" b="1">
                <a:latin typeface="Times New Roman" pitchFamily="18" charset="0"/>
                <a:cs typeface="Times New Roman" pitchFamily="18" charset="0"/>
                <a:sym typeface="Symbol" pitchFamily="18" charset="2"/>
              </a:rPr>
              <a:t>  </a:t>
            </a:r>
            <a:r>
              <a:rPr lang="en-US" sz="1600">
                <a:latin typeface="Times New Roman" pitchFamily="18" charset="0"/>
                <a:cs typeface="Times New Roman" pitchFamily="18" charset="0"/>
                <a:sym typeface="Symbol" pitchFamily="18" charset="2"/>
              </a:rPr>
              <a:t>convertita in una corrente elettrica </a:t>
            </a:r>
            <a:r>
              <a:rPr lang="en-US" sz="1600" b="1">
                <a:latin typeface="Times New Roman" pitchFamily="18" charset="0"/>
                <a:cs typeface="Times New Roman" pitchFamily="18" charset="0"/>
                <a:sym typeface="Symbol" pitchFamily="18" charset="2"/>
              </a:rPr>
              <a:t>  </a:t>
            </a:r>
            <a:r>
              <a:rPr lang="en-US" sz="1600">
                <a:latin typeface="Times New Roman" pitchFamily="18" charset="0"/>
                <a:cs typeface="Times New Roman" pitchFamily="18" charset="0"/>
                <a:sym typeface="Symbol" pitchFamily="18" charset="2"/>
              </a:rPr>
              <a:t>analizzata da un sistema elettronico </a:t>
            </a:r>
          </a:p>
        </p:txBody>
      </p:sp>
      <p:sp>
        <p:nvSpPr>
          <p:cNvPr id="50183" name="Text Box 4"/>
          <p:cNvSpPr txBox="1">
            <a:spLocks noChangeArrowheads="1"/>
          </p:cNvSpPr>
          <p:nvPr/>
        </p:nvSpPr>
        <p:spPr bwMode="auto">
          <a:xfrm>
            <a:off x="1042988" y="71438"/>
            <a:ext cx="6985000" cy="584200"/>
          </a:xfrm>
          <a:prstGeom prst="rect">
            <a:avLst/>
          </a:prstGeom>
          <a:solidFill>
            <a:schemeClr val="accent1"/>
          </a:solidFill>
          <a:ln w="9525">
            <a:noFill/>
            <a:miter lim="800000"/>
            <a:headEnd/>
            <a:tailEnd/>
          </a:ln>
        </p:spPr>
        <p:txBody>
          <a:bodyPr>
            <a:spAutoFit/>
          </a:bodyPr>
          <a:lstStyle/>
          <a:p>
            <a:pPr algn="ctr">
              <a:spcBef>
                <a:spcPct val="50000"/>
              </a:spcBef>
            </a:pPr>
            <a:r>
              <a:rPr lang="it-IT" sz="3200" b="1">
                <a:solidFill>
                  <a:srgbClr val="FF3300"/>
                </a:solidFill>
                <a:latin typeface="Times New Roman" pitchFamily="18" charset="0"/>
                <a:cs typeface="Times New Roman" pitchFamily="18" charset="0"/>
              </a:rPr>
              <a:t>Scintillatori</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numero diapositiva 1"/>
          <p:cNvSpPr>
            <a:spLocks noGrp="1"/>
          </p:cNvSpPr>
          <p:nvPr>
            <p:ph type="sldNum" sz="quarter" idx="12"/>
          </p:nvPr>
        </p:nvSpPr>
        <p:spPr>
          <a:noFill/>
        </p:spPr>
        <p:txBody>
          <a:bodyPr/>
          <a:lstStyle/>
          <a:p>
            <a:fld id="{3551BC60-128A-4659-B03C-BFB0364DCBA4}" type="slidenum">
              <a:rPr lang="it-IT" smtClean="0"/>
              <a:pPr/>
              <a:t>45</a:t>
            </a:fld>
            <a:endParaRPr lang="it-IT" smtClean="0"/>
          </a:p>
        </p:txBody>
      </p:sp>
      <p:sp>
        <p:nvSpPr>
          <p:cNvPr id="3" name="Rectangle 3"/>
          <p:cNvSpPr txBox="1">
            <a:spLocks noChangeArrowheads="1"/>
          </p:cNvSpPr>
          <p:nvPr/>
        </p:nvSpPr>
        <p:spPr>
          <a:xfrm>
            <a:off x="428625" y="428625"/>
            <a:ext cx="8439150" cy="3592513"/>
          </a:xfrm>
          <a:prstGeom prst="rect">
            <a:avLst/>
          </a:prstGeom>
        </p:spPr>
        <p:txBody>
          <a:bodyPr/>
          <a:lstStyle/>
          <a:p>
            <a:pPr eaLnBrk="0" hangingPunct="0">
              <a:spcBef>
                <a:spcPct val="20000"/>
              </a:spcBef>
              <a:defRPr/>
            </a:pPr>
            <a:r>
              <a:rPr lang="it-IT" kern="0" dirty="0">
                <a:latin typeface="+mn-lt"/>
              </a:rPr>
              <a:t>  </a:t>
            </a:r>
          </a:p>
          <a:p>
            <a:pPr eaLnBrk="0" hangingPunct="0">
              <a:spcBef>
                <a:spcPct val="20000"/>
              </a:spcBef>
              <a:defRPr/>
            </a:pPr>
            <a:endParaRPr lang="it-IT" kern="0" dirty="0">
              <a:latin typeface="+mn-lt"/>
            </a:endParaRPr>
          </a:p>
          <a:p>
            <a:pPr eaLnBrk="0" hangingPunct="0">
              <a:spcBef>
                <a:spcPct val="20000"/>
              </a:spcBef>
              <a:defRPr/>
            </a:pPr>
            <a:endParaRPr lang="it-IT" kern="0" dirty="0">
              <a:latin typeface="+mn-lt"/>
            </a:endParaRPr>
          </a:p>
          <a:p>
            <a:pPr eaLnBrk="0" hangingPunct="0">
              <a:spcBef>
                <a:spcPct val="20000"/>
              </a:spcBef>
              <a:defRPr/>
            </a:pPr>
            <a:endParaRPr lang="it-IT" kern="0" dirty="0">
              <a:latin typeface="+mn-lt"/>
            </a:endParaRPr>
          </a:p>
          <a:p>
            <a:pPr eaLnBrk="0" hangingPunct="0">
              <a:spcBef>
                <a:spcPct val="20000"/>
              </a:spcBef>
              <a:defRPr/>
            </a:pPr>
            <a:endParaRPr lang="it-IT" kern="0" dirty="0">
              <a:latin typeface="+mn-lt"/>
            </a:endParaRPr>
          </a:p>
          <a:p>
            <a:pPr eaLnBrk="0" hangingPunct="0">
              <a:spcBef>
                <a:spcPct val="20000"/>
              </a:spcBef>
              <a:defRPr/>
            </a:pPr>
            <a:endParaRPr lang="it-IT" kern="0" dirty="0">
              <a:latin typeface="+mn-lt"/>
            </a:endParaRPr>
          </a:p>
          <a:p>
            <a:pPr eaLnBrk="0" hangingPunct="0">
              <a:spcBef>
                <a:spcPct val="20000"/>
              </a:spcBef>
              <a:defRPr/>
            </a:pPr>
            <a:endParaRPr lang="it-IT" kern="0" dirty="0">
              <a:latin typeface="+mn-lt"/>
            </a:endParaRPr>
          </a:p>
          <a:p>
            <a:pPr marL="827088" lvl="1" indent="-285750" eaLnBrk="0" hangingPunct="0">
              <a:spcBef>
                <a:spcPct val="20000"/>
              </a:spcBef>
              <a:buClr>
                <a:srgbClr val="FF3300"/>
              </a:buClr>
              <a:buFont typeface="Wingdings" pitchFamily="2" charset="2"/>
              <a:buChar char="§"/>
              <a:defRPr/>
            </a:pPr>
            <a:endParaRPr lang="it-IT" kern="0" dirty="0">
              <a:solidFill>
                <a:srgbClr val="0066FF"/>
              </a:solidFill>
              <a:latin typeface="+mn-lt"/>
            </a:endParaRPr>
          </a:p>
          <a:p>
            <a:pPr eaLnBrk="0" hangingPunct="0">
              <a:spcBef>
                <a:spcPct val="20000"/>
              </a:spcBef>
              <a:defRPr/>
            </a:pPr>
            <a:endParaRPr lang="it-IT" kern="0" dirty="0">
              <a:latin typeface="+mn-lt"/>
            </a:endParaRPr>
          </a:p>
          <a:p>
            <a:pPr eaLnBrk="0" hangingPunct="0">
              <a:spcBef>
                <a:spcPct val="20000"/>
              </a:spcBef>
              <a:defRPr/>
            </a:pPr>
            <a:endParaRPr lang="it-IT" kern="0" dirty="0">
              <a:latin typeface="+mn-lt"/>
            </a:endParaRPr>
          </a:p>
        </p:txBody>
      </p:sp>
      <p:sp>
        <p:nvSpPr>
          <p:cNvPr id="51204" name="Rettangolo 7"/>
          <p:cNvSpPr>
            <a:spLocks noChangeArrowheads="1"/>
          </p:cNvSpPr>
          <p:nvPr/>
        </p:nvSpPr>
        <p:spPr bwMode="auto">
          <a:xfrm>
            <a:off x="285750" y="1214438"/>
            <a:ext cx="5500688" cy="3478212"/>
          </a:xfrm>
          <a:prstGeom prst="rect">
            <a:avLst/>
          </a:prstGeom>
          <a:noFill/>
          <a:ln w="9525">
            <a:noFill/>
            <a:miter lim="800000"/>
            <a:headEnd/>
            <a:tailEnd/>
          </a:ln>
        </p:spPr>
        <p:txBody>
          <a:bodyPr>
            <a:spAutoFit/>
          </a:bodyPr>
          <a:lstStyle/>
          <a:p>
            <a:pPr algn="just">
              <a:lnSpc>
                <a:spcPct val="80000"/>
              </a:lnSpc>
              <a:spcBef>
                <a:spcPct val="50000"/>
              </a:spcBef>
            </a:pPr>
            <a:r>
              <a:rPr lang="it-IT" sz="2000" b="1">
                <a:latin typeface="Albertus MT" pitchFamily="18" charset="0"/>
                <a:sym typeface="Wingdings" pitchFamily="2" charset="2"/>
              </a:rPr>
              <a:t>Principali caratteristiche di un materiale scintillante: </a:t>
            </a:r>
          </a:p>
          <a:p>
            <a:pPr algn="just">
              <a:lnSpc>
                <a:spcPct val="80000"/>
              </a:lnSpc>
              <a:spcBef>
                <a:spcPct val="50000"/>
              </a:spcBef>
            </a:pPr>
            <a:endParaRPr lang="it-IT" sz="2000" b="1">
              <a:latin typeface="Albertus MT" pitchFamily="18" charset="0"/>
              <a:sym typeface="Wingdings" pitchFamily="2" charset="2"/>
            </a:endParaRPr>
          </a:p>
          <a:p>
            <a:pPr marL="1341438" lvl="1" indent="-533400" algn="just">
              <a:buClr>
                <a:srgbClr val="FF3300"/>
              </a:buClr>
              <a:buFontTx/>
              <a:buAutoNum type="arabicPeriod"/>
            </a:pPr>
            <a:r>
              <a:rPr lang="it-IT"/>
              <a:t>alta efficienza per convertire l’energia di eccitazione in </a:t>
            </a:r>
            <a:r>
              <a:rPr lang="it-IT">
                <a:solidFill>
                  <a:srgbClr val="FF3300"/>
                </a:solidFill>
              </a:rPr>
              <a:t>fluorescenza</a:t>
            </a:r>
          </a:p>
          <a:p>
            <a:pPr marL="1341438" lvl="1" indent="-533400" algn="just">
              <a:buClr>
                <a:srgbClr val="FF3300"/>
              </a:buClr>
              <a:buFontTx/>
              <a:buAutoNum type="arabicPeriod"/>
            </a:pPr>
            <a:r>
              <a:rPr lang="it-IT">
                <a:solidFill>
                  <a:srgbClr val="FF3300"/>
                </a:solidFill>
              </a:rPr>
              <a:t>trasparenza</a:t>
            </a:r>
            <a:r>
              <a:rPr lang="it-IT"/>
              <a:t> alla luce di </a:t>
            </a:r>
            <a:r>
              <a:rPr lang="it-IT">
                <a:solidFill>
                  <a:srgbClr val="FF3300"/>
                </a:solidFill>
              </a:rPr>
              <a:t>fluorescenza</a:t>
            </a:r>
            <a:r>
              <a:rPr lang="it-IT"/>
              <a:t> in modo da poterla </a:t>
            </a:r>
            <a:r>
              <a:rPr lang="it-IT">
                <a:solidFill>
                  <a:srgbClr val="FF3300"/>
                </a:solidFill>
              </a:rPr>
              <a:t>trasmettere</a:t>
            </a:r>
          </a:p>
          <a:p>
            <a:pPr marL="1341438" lvl="1" indent="-533400" algn="just">
              <a:buClr>
                <a:srgbClr val="FF3300"/>
              </a:buClr>
              <a:buFontTx/>
              <a:buAutoNum type="arabicPeriod"/>
            </a:pPr>
            <a:r>
              <a:rPr lang="en-US">
                <a:solidFill>
                  <a:schemeClr val="accent2"/>
                </a:solidFill>
              </a:rPr>
              <a:t>emissione luminosa in </a:t>
            </a:r>
            <a:r>
              <a:rPr lang="en-US">
                <a:solidFill>
                  <a:srgbClr val="006600"/>
                </a:solidFill>
              </a:rPr>
              <a:t>regione di frequenza sovrapposta a quella di sensibilit</a:t>
            </a:r>
            <a:r>
              <a:rPr lang="en-US">
                <a:solidFill>
                  <a:srgbClr val="006600"/>
                </a:solidFill>
                <a:cs typeface="Arial" charset="0"/>
              </a:rPr>
              <a:t>à</a:t>
            </a:r>
            <a:r>
              <a:rPr lang="en-US">
                <a:solidFill>
                  <a:schemeClr val="accent2"/>
                </a:solidFill>
                <a:cs typeface="Arial" charset="0"/>
              </a:rPr>
              <a:t> del</a:t>
            </a:r>
            <a:r>
              <a:rPr lang="en-US">
                <a:solidFill>
                  <a:schemeClr val="accent2"/>
                </a:solidFill>
              </a:rPr>
              <a:t> </a:t>
            </a:r>
            <a:r>
              <a:rPr lang="en-US">
                <a:solidFill>
                  <a:srgbClr val="800080"/>
                </a:solidFill>
              </a:rPr>
              <a:t>PMT</a:t>
            </a:r>
            <a:endParaRPr lang="en-US">
              <a:solidFill>
                <a:srgbClr val="800080"/>
              </a:solidFill>
              <a:sym typeface="Symbol" pitchFamily="18" charset="2"/>
            </a:endParaRPr>
          </a:p>
          <a:p>
            <a:pPr marL="1341438" lvl="1" indent="-533400" algn="just">
              <a:buClr>
                <a:srgbClr val="FF3300"/>
              </a:buClr>
              <a:buFontTx/>
              <a:buAutoNum type="arabicPeriod"/>
            </a:pPr>
            <a:r>
              <a:rPr lang="it-IT"/>
              <a:t>una </a:t>
            </a:r>
            <a:r>
              <a:rPr lang="it-IT">
                <a:solidFill>
                  <a:srgbClr val="FF3300"/>
                </a:solidFill>
              </a:rPr>
              <a:t>costante </a:t>
            </a:r>
            <a:r>
              <a:rPr lang="it-IT"/>
              <a:t>di tempo di decadimento</a:t>
            </a:r>
            <a:r>
              <a:rPr lang="it-IT">
                <a:solidFill>
                  <a:srgbClr val="FF3300"/>
                </a:solidFill>
                <a:latin typeface="Symbol" pitchFamily="18" charset="2"/>
              </a:rPr>
              <a:t> t </a:t>
            </a:r>
            <a:r>
              <a:rPr lang="it-IT">
                <a:solidFill>
                  <a:srgbClr val="FF3300"/>
                </a:solidFill>
              </a:rPr>
              <a:t>breve</a:t>
            </a:r>
            <a:r>
              <a:rPr lang="it-IT"/>
              <a:t>	</a:t>
            </a:r>
          </a:p>
        </p:txBody>
      </p:sp>
      <p:sp>
        <p:nvSpPr>
          <p:cNvPr id="51205" name="Rettangolo 8"/>
          <p:cNvSpPr>
            <a:spLocks noChangeArrowheads="1"/>
          </p:cNvSpPr>
          <p:nvPr/>
        </p:nvSpPr>
        <p:spPr bwMode="auto">
          <a:xfrm>
            <a:off x="857250" y="5214938"/>
            <a:ext cx="7072313" cy="728662"/>
          </a:xfrm>
          <a:prstGeom prst="rect">
            <a:avLst/>
          </a:prstGeom>
          <a:noFill/>
          <a:ln w="9525">
            <a:solidFill>
              <a:srgbClr val="00B050"/>
            </a:solidFill>
            <a:miter lim="800000"/>
            <a:headEnd/>
            <a:tailEnd/>
          </a:ln>
        </p:spPr>
        <p:txBody>
          <a:bodyPr>
            <a:spAutoFit/>
          </a:bodyPr>
          <a:lstStyle/>
          <a:p>
            <a:pPr marL="533400" indent="-533400">
              <a:spcAft>
                <a:spcPct val="30000"/>
              </a:spcAft>
              <a:buClr>
                <a:srgbClr val="FF3300"/>
              </a:buClr>
              <a:buFont typeface="Wingdings" pitchFamily="2" charset="2"/>
              <a:buChar char="v"/>
            </a:pPr>
            <a:r>
              <a:rPr lang="it-IT">
                <a:solidFill>
                  <a:srgbClr val="FF3300"/>
                </a:solidFill>
              </a:rPr>
              <a:t>Scintillatori organici</a:t>
            </a:r>
            <a:r>
              <a:rPr lang="it-IT"/>
              <a:t> (</a:t>
            </a:r>
            <a:r>
              <a:rPr lang="it-IT">
                <a:solidFill>
                  <a:srgbClr val="33CC33"/>
                </a:solidFill>
              </a:rPr>
              <a:t>poca luce, ma veloci</a:t>
            </a:r>
            <a:r>
              <a:rPr lang="it-IT"/>
              <a:t>)</a:t>
            </a:r>
          </a:p>
          <a:p>
            <a:pPr marL="533400" indent="-533400">
              <a:spcAft>
                <a:spcPct val="30000"/>
              </a:spcAft>
              <a:buClr>
                <a:srgbClr val="FF3300"/>
              </a:buClr>
              <a:buFont typeface="Wingdings" pitchFamily="2" charset="2"/>
              <a:buChar char="v"/>
            </a:pPr>
            <a:r>
              <a:rPr lang="it-IT">
                <a:solidFill>
                  <a:srgbClr val="FF3300"/>
                </a:solidFill>
              </a:rPr>
              <a:t>Scintillatori inorganici</a:t>
            </a:r>
            <a:r>
              <a:rPr lang="it-IT"/>
              <a:t> (</a:t>
            </a:r>
            <a:r>
              <a:rPr lang="it-IT">
                <a:solidFill>
                  <a:srgbClr val="33CC33"/>
                </a:solidFill>
              </a:rPr>
              <a:t>molta luce, ma generalmente lenti</a:t>
            </a:r>
            <a:r>
              <a:rPr lang="it-IT"/>
              <a:t>)</a:t>
            </a:r>
          </a:p>
        </p:txBody>
      </p:sp>
      <p:sp>
        <p:nvSpPr>
          <p:cNvPr id="51206" name="Text Box 4"/>
          <p:cNvSpPr txBox="1">
            <a:spLocks noChangeArrowheads="1"/>
          </p:cNvSpPr>
          <p:nvPr/>
        </p:nvSpPr>
        <p:spPr bwMode="auto">
          <a:xfrm>
            <a:off x="1042988" y="188913"/>
            <a:ext cx="6985000" cy="584200"/>
          </a:xfrm>
          <a:prstGeom prst="rect">
            <a:avLst/>
          </a:prstGeom>
          <a:solidFill>
            <a:schemeClr val="accent1"/>
          </a:solidFill>
          <a:ln w="9525">
            <a:noFill/>
            <a:miter lim="800000"/>
            <a:headEnd/>
            <a:tailEnd/>
          </a:ln>
        </p:spPr>
        <p:txBody>
          <a:bodyPr>
            <a:spAutoFit/>
          </a:bodyPr>
          <a:lstStyle/>
          <a:p>
            <a:pPr algn="ctr">
              <a:spcBef>
                <a:spcPct val="50000"/>
              </a:spcBef>
            </a:pPr>
            <a:r>
              <a:rPr lang="it-IT" sz="3200" b="1">
                <a:solidFill>
                  <a:srgbClr val="FF3300"/>
                </a:solidFill>
                <a:latin typeface="Times New Roman" pitchFamily="18" charset="0"/>
                <a:cs typeface="Times New Roman" pitchFamily="18" charset="0"/>
              </a:rPr>
              <a:t>Scintillatori</a:t>
            </a:r>
          </a:p>
        </p:txBody>
      </p:sp>
      <p:pic>
        <p:nvPicPr>
          <p:cNvPr id="7" name="Picture 14" descr="C:\paola\Rivelatori\plastic.jpg"/>
          <p:cNvPicPr>
            <a:picLocks noChangeAspect="1" noChangeArrowheads="1"/>
          </p:cNvPicPr>
          <p:nvPr/>
        </p:nvPicPr>
        <p:blipFill>
          <a:blip r:embed="rId2" cstate="print"/>
          <a:srcRect/>
          <a:stretch>
            <a:fillRect/>
          </a:stretch>
        </p:blipFill>
        <p:spPr bwMode="auto">
          <a:xfrm>
            <a:off x="6072188" y="1500188"/>
            <a:ext cx="2840037" cy="2752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egnaposto numero diapositiva 1"/>
          <p:cNvSpPr>
            <a:spLocks noGrp="1"/>
          </p:cNvSpPr>
          <p:nvPr>
            <p:ph type="sldNum" sz="quarter" idx="12"/>
          </p:nvPr>
        </p:nvSpPr>
        <p:spPr>
          <a:noFill/>
        </p:spPr>
        <p:txBody>
          <a:bodyPr/>
          <a:lstStyle/>
          <a:p>
            <a:fld id="{C011BE82-AEBB-467C-83D5-DC514EAD4096}" type="slidenum">
              <a:rPr lang="it-IT" smtClean="0"/>
              <a:pPr/>
              <a:t>46</a:t>
            </a:fld>
            <a:endParaRPr lang="it-IT" smtClean="0"/>
          </a:p>
        </p:txBody>
      </p:sp>
      <p:sp>
        <p:nvSpPr>
          <p:cNvPr id="4" name="Rectangle 4"/>
          <p:cNvSpPr txBox="1">
            <a:spLocks noChangeArrowheads="1"/>
          </p:cNvSpPr>
          <p:nvPr/>
        </p:nvSpPr>
        <p:spPr>
          <a:xfrm>
            <a:off x="500063" y="785813"/>
            <a:ext cx="8286750" cy="4873625"/>
          </a:xfrm>
          <a:prstGeom prst="rect">
            <a:avLst/>
          </a:prstGeom>
        </p:spPr>
        <p:txBody>
          <a:bodyPr/>
          <a:lstStyle/>
          <a:p>
            <a:pPr marL="577850" indent="-577850" algn="just" eaLnBrk="0" hangingPunct="0">
              <a:lnSpc>
                <a:spcPct val="80000"/>
              </a:lnSpc>
              <a:spcBef>
                <a:spcPct val="20000"/>
              </a:spcBef>
              <a:spcAft>
                <a:spcPct val="30000"/>
              </a:spcAft>
              <a:defRPr/>
            </a:pPr>
            <a:r>
              <a:rPr lang="it-IT" kern="0" dirty="0">
                <a:latin typeface="Times New Roman" pitchFamily="18" charset="0"/>
                <a:cs typeface="Times New Roman" pitchFamily="18" charset="0"/>
              </a:rPr>
              <a:t>Quando una particella entra in un cristallo possono accadere 2 processi:</a:t>
            </a:r>
          </a:p>
          <a:p>
            <a:pPr marL="952500" lvl="1" indent="-495300" algn="just" eaLnBrk="0" hangingPunct="0">
              <a:lnSpc>
                <a:spcPct val="80000"/>
              </a:lnSpc>
              <a:spcBef>
                <a:spcPct val="20000"/>
              </a:spcBef>
              <a:spcAft>
                <a:spcPct val="30000"/>
              </a:spcAft>
              <a:buClr>
                <a:srgbClr val="FF3300"/>
              </a:buClr>
              <a:buFontTx/>
              <a:buAutoNum type="romanLcPeriod"/>
              <a:defRPr/>
            </a:pPr>
            <a:r>
              <a:rPr lang="it-IT" kern="0" dirty="0">
                <a:latin typeface="Times New Roman" pitchFamily="18" charset="0"/>
                <a:cs typeface="Times New Roman" pitchFamily="18" charset="0"/>
              </a:rPr>
              <a:t>si eccita un </a:t>
            </a:r>
            <a:r>
              <a:rPr lang="it-IT" kern="0" dirty="0">
                <a:solidFill>
                  <a:srgbClr val="0066FF"/>
                </a:solidFill>
                <a:latin typeface="Times New Roman" pitchFamily="18" charset="0"/>
                <a:cs typeface="Times New Roman" pitchFamily="18" charset="0"/>
              </a:rPr>
              <a:t>elettrone</a:t>
            </a:r>
            <a:r>
              <a:rPr lang="it-IT" kern="0" dirty="0">
                <a:latin typeface="Times New Roman" pitchFamily="18" charset="0"/>
                <a:cs typeface="Times New Roman" pitchFamily="18" charset="0"/>
              </a:rPr>
              <a:t> dalla banda di </a:t>
            </a:r>
            <a:r>
              <a:rPr lang="it-IT" kern="0" dirty="0">
                <a:solidFill>
                  <a:srgbClr val="0066FF"/>
                </a:solidFill>
                <a:latin typeface="Times New Roman" pitchFamily="18" charset="0"/>
                <a:cs typeface="Times New Roman" pitchFamily="18" charset="0"/>
              </a:rPr>
              <a:t>valenza</a:t>
            </a:r>
            <a:r>
              <a:rPr lang="it-IT" kern="0" dirty="0">
                <a:latin typeface="Times New Roman" pitchFamily="18" charset="0"/>
                <a:cs typeface="Times New Roman" pitchFamily="18" charset="0"/>
              </a:rPr>
              <a:t> in quella di </a:t>
            </a:r>
            <a:r>
              <a:rPr lang="it-IT" kern="0" dirty="0">
                <a:solidFill>
                  <a:srgbClr val="0066FF"/>
                </a:solidFill>
                <a:latin typeface="Times New Roman" pitchFamily="18" charset="0"/>
                <a:cs typeface="Times New Roman" pitchFamily="18" charset="0"/>
              </a:rPr>
              <a:t>conduzione</a:t>
            </a:r>
            <a:r>
              <a:rPr lang="it-IT" kern="0" dirty="0">
                <a:latin typeface="Times New Roman" pitchFamily="18" charset="0"/>
                <a:cs typeface="Times New Roman" pitchFamily="18" charset="0"/>
              </a:rPr>
              <a:t>, creando così un </a:t>
            </a:r>
            <a:r>
              <a:rPr lang="it-IT" kern="0" dirty="0">
                <a:solidFill>
                  <a:srgbClr val="FF3300"/>
                </a:solidFill>
                <a:latin typeface="Times New Roman" pitchFamily="18" charset="0"/>
                <a:cs typeface="Times New Roman" pitchFamily="18" charset="0"/>
              </a:rPr>
              <a:t>elettrone ed una lacuna liberi</a:t>
            </a:r>
            <a:r>
              <a:rPr lang="it-IT" kern="0" dirty="0">
                <a:latin typeface="Times New Roman" pitchFamily="18" charset="0"/>
                <a:cs typeface="Times New Roman" pitchFamily="18" charset="0"/>
              </a:rPr>
              <a:t>. (ionizzazione)</a:t>
            </a:r>
          </a:p>
          <a:p>
            <a:pPr marL="952500" lvl="1" indent="-495300" algn="just" eaLnBrk="0" hangingPunct="0">
              <a:lnSpc>
                <a:spcPct val="80000"/>
              </a:lnSpc>
              <a:spcBef>
                <a:spcPct val="20000"/>
              </a:spcBef>
              <a:spcAft>
                <a:spcPct val="30000"/>
              </a:spcAft>
              <a:buClr>
                <a:srgbClr val="FF3300"/>
              </a:buClr>
              <a:buFontTx/>
              <a:buAutoNum type="romanLcPeriod"/>
              <a:defRPr/>
            </a:pPr>
            <a:r>
              <a:rPr lang="it-IT" kern="0" dirty="0">
                <a:latin typeface="Times New Roman" pitchFamily="18" charset="0"/>
                <a:cs typeface="Times New Roman" pitchFamily="18" charset="0"/>
              </a:rPr>
              <a:t>si crea un </a:t>
            </a:r>
            <a:r>
              <a:rPr lang="it-IT" kern="0" dirty="0">
                <a:solidFill>
                  <a:srgbClr val="FF3300"/>
                </a:solidFill>
                <a:latin typeface="Times New Roman" pitchFamily="18" charset="0"/>
                <a:cs typeface="Times New Roman" pitchFamily="18" charset="0"/>
              </a:rPr>
              <a:t>eccitone</a:t>
            </a:r>
            <a:r>
              <a:rPr lang="it-IT" kern="0" dirty="0">
                <a:latin typeface="Times New Roman" pitchFamily="18" charset="0"/>
                <a:cs typeface="Times New Roman" pitchFamily="18" charset="0"/>
              </a:rPr>
              <a:t> spostando un elettrone dalla banda di </a:t>
            </a:r>
            <a:r>
              <a:rPr lang="it-IT" kern="0" dirty="0">
                <a:solidFill>
                  <a:srgbClr val="0066FF"/>
                </a:solidFill>
                <a:latin typeface="Times New Roman" pitchFamily="18" charset="0"/>
                <a:cs typeface="Times New Roman" pitchFamily="18" charset="0"/>
              </a:rPr>
              <a:t>valenza</a:t>
            </a:r>
            <a:r>
              <a:rPr lang="it-IT" kern="0" dirty="0">
                <a:latin typeface="Times New Roman" pitchFamily="18" charset="0"/>
                <a:cs typeface="Times New Roman" pitchFamily="18" charset="0"/>
              </a:rPr>
              <a:t> in quella degli </a:t>
            </a:r>
            <a:r>
              <a:rPr lang="it-IT" kern="0" dirty="0">
                <a:solidFill>
                  <a:srgbClr val="0066FF"/>
                </a:solidFill>
                <a:latin typeface="Times New Roman" pitchFamily="18" charset="0"/>
                <a:cs typeface="Times New Roman" pitchFamily="18" charset="0"/>
              </a:rPr>
              <a:t>eccitoni</a:t>
            </a:r>
            <a:r>
              <a:rPr lang="it-IT" kern="0" dirty="0">
                <a:latin typeface="Times New Roman" pitchFamily="18" charset="0"/>
                <a:cs typeface="Times New Roman" pitchFamily="18" charset="0"/>
              </a:rPr>
              <a:t> (posta appena al di sotto della banda di conduzione). In questo caso </a:t>
            </a:r>
            <a:r>
              <a:rPr lang="it-IT" kern="0" dirty="0">
                <a:solidFill>
                  <a:srgbClr val="FF3300"/>
                </a:solidFill>
                <a:latin typeface="Times New Roman" pitchFamily="18" charset="0"/>
                <a:cs typeface="Times New Roman" pitchFamily="18" charset="0"/>
              </a:rPr>
              <a:t>elettrone e lacuna rimangono legati</a:t>
            </a:r>
            <a:r>
              <a:rPr lang="it-IT" kern="0" dirty="0">
                <a:latin typeface="Times New Roman" pitchFamily="18" charset="0"/>
                <a:cs typeface="Times New Roman" pitchFamily="18" charset="0"/>
              </a:rPr>
              <a:t>, ma </a:t>
            </a:r>
            <a:r>
              <a:rPr lang="it-IT" kern="0" dirty="0">
                <a:solidFill>
                  <a:srgbClr val="FF3300"/>
                </a:solidFill>
                <a:latin typeface="Times New Roman" pitchFamily="18" charset="0"/>
                <a:cs typeface="Times New Roman" pitchFamily="18" charset="0"/>
              </a:rPr>
              <a:t>possono muoversi liberamente (in coppia)</a:t>
            </a:r>
            <a:r>
              <a:rPr lang="it-IT" kern="0" dirty="0">
                <a:latin typeface="Times New Roman" pitchFamily="18" charset="0"/>
                <a:cs typeface="Times New Roman" pitchFamily="18" charset="0"/>
              </a:rPr>
              <a:t> nel cristallo.(eccitazione)</a:t>
            </a:r>
          </a:p>
          <a:p>
            <a:pPr marL="577850" indent="-577850" algn="just" eaLnBrk="0" hangingPunct="0">
              <a:lnSpc>
                <a:spcPct val="80000"/>
              </a:lnSpc>
              <a:spcBef>
                <a:spcPct val="20000"/>
              </a:spcBef>
              <a:spcAft>
                <a:spcPct val="30000"/>
              </a:spcAft>
              <a:buClr>
                <a:srgbClr val="FF3300"/>
              </a:buClr>
              <a:defRPr/>
            </a:pPr>
            <a:r>
              <a:rPr lang="it-IT" kern="0" dirty="0">
                <a:latin typeface="Times New Roman" pitchFamily="18" charset="0"/>
                <a:cs typeface="Times New Roman" pitchFamily="18" charset="0"/>
              </a:rPr>
              <a:t>	Se il cristallo contiene delle </a:t>
            </a:r>
            <a:r>
              <a:rPr lang="it-IT" kern="0" dirty="0">
                <a:solidFill>
                  <a:srgbClr val="FF3300"/>
                </a:solidFill>
                <a:latin typeface="Times New Roman" pitchFamily="18" charset="0"/>
                <a:cs typeface="Times New Roman" pitchFamily="18" charset="0"/>
              </a:rPr>
              <a:t>impurità</a:t>
            </a:r>
            <a:r>
              <a:rPr lang="it-IT" kern="0" dirty="0">
                <a:latin typeface="Times New Roman" pitchFamily="18" charset="0"/>
                <a:cs typeface="Times New Roman" pitchFamily="18" charset="0"/>
              </a:rPr>
              <a:t> (sono necessarie), si possono creare localmente dei livelli elettronici nella banda delle energie proibite. Gli atomi di impurità sono chiamati </a:t>
            </a:r>
            <a:r>
              <a:rPr lang="it-IT" kern="0" dirty="0">
                <a:solidFill>
                  <a:srgbClr val="FF3300"/>
                </a:solidFill>
                <a:latin typeface="Times New Roman" pitchFamily="18" charset="0"/>
                <a:cs typeface="Times New Roman" pitchFamily="18" charset="0"/>
              </a:rPr>
              <a:t>centri attivatori.</a:t>
            </a:r>
            <a:endParaRPr lang="it-IT" kern="0" dirty="0">
              <a:latin typeface="Times New Roman" pitchFamily="18" charset="0"/>
              <a:cs typeface="Times New Roman" pitchFamily="18" charset="0"/>
            </a:endParaRPr>
          </a:p>
        </p:txBody>
      </p:sp>
      <p:graphicFrame>
        <p:nvGraphicFramePr>
          <p:cNvPr id="12290" name="Object 2"/>
          <p:cNvGraphicFramePr>
            <a:graphicFrameLocks noChangeAspect="1"/>
          </p:cNvGraphicFramePr>
          <p:nvPr/>
        </p:nvGraphicFramePr>
        <p:xfrm>
          <a:off x="571500" y="3571875"/>
          <a:ext cx="3929063" cy="3079750"/>
        </p:xfrm>
        <a:graphic>
          <a:graphicData uri="http://schemas.openxmlformats.org/presentationml/2006/ole">
            <p:oleObj spid="_x0000_s12290" name="Designer Drawing" r:id="rId3" imgW="4932360" imgH="3865320" progId="">
              <p:embed/>
            </p:oleObj>
          </a:graphicData>
        </a:graphic>
      </p:graphicFrame>
      <p:sp>
        <p:nvSpPr>
          <p:cNvPr id="12293" name="Text Box 4"/>
          <p:cNvSpPr txBox="1">
            <a:spLocks noChangeArrowheads="1"/>
          </p:cNvSpPr>
          <p:nvPr/>
        </p:nvSpPr>
        <p:spPr bwMode="auto">
          <a:xfrm>
            <a:off x="1042988" y="71438"/>
            <a:ext cx="6985000" cy="584200"/>
          </a:xfrm>
          <a:prstGeom prst="rect">
            <a:avLst/>
          </a:prstGeom>
          <a:solidFill>
            <a:schemeClr val="accent1"/>
          </a:solidFill>
          <a:ln w="9525">
            <a:noFill/>
            <a:miter lim="800000"/>
            <a:headEnd/>
            <a:tailEnd/>
          </a:ln>
        </p:spPr>
        <p:txBody>
          <a:bodyPr>
            <a:spAutoFit/>
          </a:bodyPr>
          <a:lstStyle/>
          <a:p>
            <a:pPr algn="ctr">
              <a:spcBef>
                <a:spcPct val="50000"/>
              </a:spcBef>
            </a:pPr>
            <a:r>
              <a:rPr lang="it-IT" sz="3200" b="1">
                <a:solidFill>
                  <a:srgbClr val="FF3300"/>
                </a:solidFill>
                <a:latin typeface="Times New Roman" pitchFamily="18" charset="0"/>
                <a:cs typeface="Times New Roman" pitchFamily="18" charset="0"/>
              </a:rPr>
              <a:t>Scintillatori inorganici</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egnaposto numero diapositiva 1"/>
          <p:cNvSpPr>
            <a:spLocks noGrp="1"/>
          </p:cNvSpPr>
          <p:nvPr>
            <p:ph type="sldNum" sz="quarter" idx="12"/>
          </p:nvPr>
        </p:nvSpPr>
        <p:spPr>
          <a:noFill/>
        </p:spPr>
        <p:txBody>
          <a:bodyPr/>
          <a:lstStyle/>
          <a:p>
            <a:fld id="{160AA99B-CFAB-4776-A05A-5ED20F7F64D7}" type="slidenum">
              <a:rPr lang="it-IT" smtClean="0"/>
              <a:pPr/>
              <a:t>47</a:t>
            </a:fld>
            <a:endParaRPr lang="it-IT" smtClean="0"/>
          </a:p>
        </p:txBody>
      </p:sp>
      <p:sp>
        <p:nvSpPr>
          <p:cNvPr id="3" name="Rectangle 4"/>
          <p:cNvSpPr txBox="1">
            <a:spLocks noChangeArrowheads="1"/>
          </p:cNvSpPr>
          <p:nvPr/>
        </p:nvSpPr>
        <p:spPr>
          <a:xfrm>
            <a:off x="571500" y="857250"/>
            <a:ext cx="8286750" cy="4873625"/>
          </a:xfrm>
          <a:prstGeom prst="rect">
            <a:avLst/>
          </a:prstGeom>
        </p:spPr>
        <p:txBody>
          <a:bodyPr/>
          <a:lstStyle/>
          <a:p>
            <a:pPr marL="577850" indent="-577850" algn="just" eaLnBrk="0" hangingPunct="0">
              <a:lnSpc>
                <a:spcPct val="80000"/>
              </a:lnSpc>
              <a:spcBef>
                <a:spcPct val="20000"/>
              </a:spcBef>
              <a:spcAft>
                <a:spcPct val="30000"/>
              </a:spcAft>
              <a:buClr>
                <a:srgbClr val="FF3300"/>
              </a:buClr>
              <a:defRPr/>
            </a:pPr>
            <a:r>
              <a:rPr lang="it-IT" kern="0" dirty="0">
                <a:latin typeface="Times New Roman" pitchFamily="18" charset="0"/>
                <a:cs typeface="Times New Roman" pitchFamily="18" charset="0"/>
              </a:rPr>
              <a:t>	I </a:t>
            </a:r>
            <a:r>
              <a:rPr lang="en-US" dirty="0" err="1">
                <a:latin typeface="Times New Roman" pitchFamily="18" charset="0"/>
                <a:cs typeface="Times New Roman" pitchFamily="18" charset="0"/>
              </a:rPr>
              <a:t>portatori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carica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sono</a:t>
            </a:r>
            <a:r>
              <a:rPr lang="en-US" dirty="0">
                <a:latin typeface="Times New Roman" pitchFamily="18" charset="0"/>
                <a:cs typeface="Times New Roman" pitchFamily="18" charset="0"/>
              </a:rPr>
              <a:t> in </a:t>
            </a:r>
            <a:r>
              <a:rPr lang="en-US" dirty="0" err="1">
                <a:latin typeface="Times New Roman" pitchFamily="18" charset="0"/>
                <a:cs typeface="Times New Roman" pitchFamily="18" charset="0"/>
              </a:rPr>
              <a:t>moto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attraverso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reticolo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fino</a:t>
            </a:r>
            <a:r>
              <a:rPr lang="en-US" dirty="0">
                <a:latin typeface="Times New Roman" pitchFamily="18" charset="0"/>
                <a:cs typeface="Times New Roman" pitchFamily="18" charset="0"/>
              </a:rPr>
              <a:t> a </a:t>
            </a:r>
            <a:r>
              <a:rPr lang="en-US" dirty="0" err="1">
                <a:latin typeface="Times New Roman" pitchFamily="18" charset="0"/>
                <a:cs typeface="Times New Roman" pitchFamily="18" charset="0"/>
              </a:rPr>
              <a:t>che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incontrano</a:t>
            </a:r>
            <a:r>
              <a:rPr lang="en-US" dirty="0">
                <a:latin typeface="Times New Roman" pitchFamily="18" charset="0"/>
                <a:cs typeface="Times New Roman" pitchFamily="18" charset="0"/>
              </a:rPr>
              <a:t> un </a:t>
            </a:r>
            <a:r>
              <a:rPr lang="en-US" dirty="0" err="1">
                <a:latin typeface="Times New Roman" pitchFamily="18" charset="0"/>
                <a:cs typeface="Times New Roman" pitchFamily="18" charset="0"/>
              </a:rPr>
              <a:t>centro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attivatore</a:t>
            </a:r>
            <a:r>
              <a:rPr lang="en-US" dirty="0">
                <a:latin typeface="Times New Roman" pitchFamily="18" charset="0"/>
                <a:cs typeface="Times New Roman" pitchFamily="18" charset="0"/>
              </a:rPr>
              <a:t> A  </a:t>
            </a:r>
          </a:p>
          <a:p>
            <a:pPr marL="577850" indent="-577850" algn="just" eaLnBrk="0" hangingPunct="0">
              <a:lnSpc>
                <a:spcPct val="80000"/>
              </a:lnSpc>
              <a:spcBef>
                <a:spcPct val="20000"/>
              </a:spcBef>
              <a:spcAft>
                <a:spcPct val="30000"/>
              </a:spcAft>
              <a:buClr>
                <a:srgbClr val="FF3300"/>
              </a:buClr>
              <a:defRPr/>
            </a:pPr>
            <a:r>
              <a:rPr lang="en-US" b="1" dirty="0">
                <a:latin typeface="Times New Roman" pitchFamily="18" charset="0"/>
                <a:cs typeface="Times New Roman" pitchFamily="18" charset="0"/>
                <a:sym typeface="Symbol" pitchFamily="18" charset="2"/>
              </a:rPr>
              <a:t>	  </a:t>
            </a:r>
            <a:r>
              <a:rPr lang="en-US" dirty="0" err="1">
                <a:latin typeface="Times New Roman" pitchFamily="18" charset="0"/>
                <a:cs typeface="Times New Roman" pitchFamily="18" charset="0"/>
                <a:sym typeface="Symbol" pitchFamily="18" charset="2"/>
              </a:rPr>
              <a:t>trasformazione</a:t>
            </a:r>
            <a:r>
              <a:rPr lang="en-US" dirty="0">
                <a:latin typeface="Times New Roman" pitchFamily="18" charset="0"/>
                <a:cs typeface="Times New Roman" pitchFamily="18" charset="0"/>
                <a:sym typeface="Symbol" pitchFamily="18" charset="2"/>
              </a:rPr>
              <a:t> in </a:t>
            </a:r>
            <a:r>
              <a:rPr lang="en-US" dirty="0" err="1">
                <a:latin typeface="Times New Roman" pitchFamily="18" charset="0"/>
                <a:cs typeface="Times New Roman" pitchFamily="18" charset="0"/>
                <a:sym typeface="Symbol" pitchFamily="18" charset="2"/>
              </a:rPr>
              <a:t>centro</a:t>
            </a:r>
            <a:r>
              <a:rPr lang="en-US" dirty="0">
                <a:latin typeface="Times New Roman" pitchFamily="18" charset="0"/>
                <a:cs typeface="Times New Roman" pitchFamily="18" charset="0"/>
                <a:sym typeface="Symbol" pitchFamily="18" charset="2"/>
              </a:rPr>
              <a:t> </a:t>
            </a:r>
            <a:r>
              <a:rPr lang="en-US" dirty="0" err="1">
                <a:latin typeface="Times New Roman" pitchFamily="18" charset="0"/>
                <a:cs typeface="Times New Roman" pitchFamily="18" charset="0"/>
                <a:sym typeface="Symbol" pitchFamily="18" charset="2"/>
              </a:rPr>
              <a:t>attivatore</a:t>
            </a:r>
            <a:r>
              <a:rPr lang="en-US" dirty="0">
                <a:latin typeface="Times New Roman" pitchFamily="18" charset="0"/>
                <a:cs typeface="Times New Roman" pitchFamily="18" charset="0"/>
                <a:sym typeface="Symbol" pitchFamily="18" charset="2"/>
              </a:rPr>
              <a:t> </a:t>
            </a:r>
            <a:r>
              <a:rPr lang="en-US" dirty="0" err="1">
                <a:latin typeface="Times New Roman" pitchFamily="18" charset="0"/>
                <a:cs typeface="Times New Roman" pitchFamily="18" charset="0"/>
                <a:sym typeface="Symbol" pitchFamily="18" charset="2"/>
              </a:rPr>
              <a:t>eccitato</a:t>
            </a:r>
            <a:r>
              <a:rPr lang="en-US" dirty="0">
                <a:latin typeface="Times New Roman" pitchFamily="18" charset="0"/>
                <a:cs typeface="Times New Roman" pitchFamily="18" charset="0"/>
                <a:sym typeface="Symbol" pitchFamily="18" charset="2"/>
              </a:rPr>
              <a:t> A</a:t>
            </a:r>
            <a:r>
              <a:rPr lang="en-US" baseline="30000" dirty="0">
                <a:latin typeface="Times New Roman" pitchFamily="18" charset="0"/>
                <a:cs typeface="Times New Roman" pitchFamily="18" charset="0"/>
                <a:sym typeface="Symbol" pitchFamily="18" charset="2"/>
              </a:rPr>
              <a:t>* </a:t>
            </a:r>
            <a:r>
              <a:rPr lang="en-US" dirty="0" err="1">
                <a:latin typeface="Times New Roman" pitchFamily="18" charset="0"/>
                <a:cs typeface="Times New Roman" pitchFamily="18" charset="0"/>
                <a:sym typeface="Symbol" pitchFamily="18" charset="2"/>
              </a:rPr>
              <a:t>che</a:t>
            </a:r>
            <a:r>
              <a:rPr lang="en-US" dirty="0">
                <a:latin typeface="Times New Roman" pitchFamily="18" charset="0"/>
                <a:cs typeface="Times New Roman" pitchFamily="18" charset="0"/>
                <a:sym typeface="Symbol" pitchFamily="18" charset="2"/>
              </a:rPr>
              <a:t> in </a:t>
            </a:r>
            <a:r>
              <a:rPr lang="en-US" dirty="0" err="1">
                <a:latin typeface="Times New Roman" pitchFamily="18" charset="0"/>
                <a:cs typeface="Times New Roman" pitchFamily="18" charset="0"/>
                <a:sym typeface="Symbol" pitchFamily="18" charset="2"/>
              </a:rPr>
              <a:t>seguito</a:t>
            </a:r>
            <a:r>
              <a:rPr lang="en-US" dirty="0">
                <a:latin typeface="Times New Roman" pitchFamily="18" charset="0"/>
                <a:cs typeface="Times New Roman" pitchFamily="18" charset="0"/>
                <a:sym typeface="Symbol" pitchFamily="18" charset="2"/>
              </a:rPr>
              <a:t> </a:t>
            </a:r>
            <a:r>
              <a:rPr lang="en-US" dirty="0" err="1">
                <a:latin typeface="Times New Roman" pitchFamily="18" charset="0"/>
                <a:cs typeface="Times New Roman" pitchFamily="18" charset="0"/>
                <a:sym typeface="Symbol" pitchFamily="18" charset="2"/>
              </a:rPr>
              <a:t>si</a:t>
            </a:r>
            <a:r>
              <a:rPr lang="en-US" dirty="0">
                <a:latin typeface="Times New Roman" pitchFamily="18" charset="0"/>
                <a:cs typeface="Times New Roman" pitchFamily="18" charset="0"/>
                <a:sym typeface="Symbol" pitchFamily="18" charset="2"/>
              </a:rPr>
              <a:t> </a:t>
            </a:r>
            <a:r>
              <a:rPr lang="en-US" dirty="0" err="1">
                <a:latin typeface="Times New Roman" pitchFamily="18" charset="0"/>
                <a:cs typeface="Times New Roman" pitchFamily="18" charset="0"/>
                <a:sym typeface="Symbol" pitchFamily="18" charset="2"/>
              </a:rPr>
              <a:t>ritrasforma</a:t>
            </a:r>
            <a:r>
              <a:rPr lang="en-US" dirty="0">
                <a:latin typeface="Times New Roman" pitchFamily="18" charset="0"/>
                <a:cs typeface="Times New Roman" pitchFamily="18" charset="0"/>
                <a:sym typeface="Symbol" pitchFamily="18" charset="2"/>
              </a:rPr>
              <a:t> in </a:t>
            </a:r>
            <a:r>
              <a:rPr lang="en-US" dirty="0">
                <a:latin typeface="Times New Roman" pitchFamily="18" charset="0"/>
                <a:cs typeface="Times New Roman" pitchFamily="18" charset="0"/>
              </a:rPr>
              <a:t>A</a:t>
            </a:r>
            <a:r>
              <a:rPr lang="en-US" dirty="0">
                <a:latin typeface="Times New Roman" pitchFamily="18" charset="0"/>
                <a:cs typeface="Times New Roman" pitchFamily="18" charset="0"/>
                <a:sym typeface="Symbol" pitchFamily="18" charset="2"/>
              </a:rPr>
              <a:t> con </a:t>
            </a:r>
            <a:r>
              <a:rPr lang="en-US" dirty="0" err="1">
                <a:latin typeface="Times New Roman" pitchFamily="18" charset="0"/>
                <a:cs typeface="Times New Roman" pitchFamily="18" charset="0"/>
                <a:sym typeface="Symbol" pitchFamily="18" charset="2"/>
              </a:rPr>
              <a:t>emissione</a:t>
            </a:r>
            <a:r>
              <a:rPr lang="en-US" dirty="0">
                <a:latin typeface="Times New Roman" pitchFamily="18" charset="0"/>
                <a:cs typeface="Times New Roman" pitchFamily="18" charset="0"/>
                <a:sym typeface="Symbol" pitchFamily="18" charset="2"/>
              </a:rPr>
              <a:t> </a:t>
            </a:r>
            <a:r>
              <a:rPr lang="en-US" dirty="0" err="1">
                <a:latin typeface="Times New Roman" pitchFamily="18" charset="0"/>
                <a:cs typeface="Times New Roman" pitchFamily="18" charset="0"/>
                <a:sym typeface="Symbol" pitchFamily="18" charset="2"/>
              </a:rPr>
              <a:t>di</a:t>
            </a:r>
            <a:r>
              <a:rPr lang="en-US" dirty="0">
                <a:latin typeface="Times New Roman" pitchFamily="18" charset="0"/>
                <a:cs typeface="Times New Roman" pitchFamily="18" charset="0"/>
                <a:sym typeface="Symbol" pitchFamily="18" charset="2"/>
              </a:rPr>
              <a:t> </a:t>
            </a:r>
            <a:r>
              <a:rPr lang="en-US" dirty="0" err="1">
                <a:latin typeface="Times New Roman" pitchFamily="18" charset="0"/>
                <a:cs typeface="Times New Roman" pitchFamily="18" charset="0"/>
                <a:sym typeface="Symbol" pitchFamily="18" charset="2"/>
              </a:rPr>
              <a:t>luce</a:t>
            </a:r>
            <a:endParaRPr lang="en-US" dirty="0">
              <a:latin typeface="Times New Roman" pitchFamily="18" charset="0"/>
              <a:cs typeface="Times New Roman" pitchFamily="18" charset="0"/>
              <a:sym typeface="Symbol" pitchFamily="18" charset="2"/>
            </a:endParaRPr>
          </a:p>
          <a:p>
            <a:pPr marL="577850" indent="-577850" algn="just" eaLnBrk="0" hangingPunct="0">
              <a:lnSpc>
                <a:spcPct val="80000"/>
              </a:lnSpc>
              <a:spcBef>
                <a:spcPct val="20000"/>
              </a:spcBef>
              <a:spcAft>
                <a:spcPct val="30000"/>
              </a:spcAft>
              <a:buClr>
                <a:srgbClr val="FF3300"/>
              </a:buClr>
              <a:defRPr/>
            </a:pPr>
            <a:endParaRPr lang="it-IT" kern="0" dirty="0">
              <a:latin typeface="Times New Roman" pitchFamily="18" charset="0"/>
              <a:cs typeface="Times New Roman" pitchFamily="18" charset="0"/>
              <a:sym typeface="Wingdings" pitchFamily="2" charset="2"/>
            </a:endParaRPr>
          </a:p>
          <a:p>
            <a:pPr marL="577850" indent="-577850" algn="just" eaLnBrk="0" hangingPunct="0">
              <a:lnSpc>
                <a:spcPct val="80000"/>
              </a:lnSpc>
              <a:spcBef>
                <a:spcPct val="20000"/>
              </a:spcBef>
              <a:spcAft>
                <a:spcPct val="30000"/>
              </a:spcAft>
              <a:buClr>
                <a:srgbClr val="FF3300"/>
              </a:buClr>
              <a:defRPr/>
            </a:pPr>
            <a:r>
              <a:rPr lang="it-IT" kern="0" dirty="0">
                <a:latin typeface="Times New Roman" pitchFamily="18" charset="0"/>
                <a:cs typeface="Times New Roman" pitchFamily="18" charset="0"/>
              </a:rPr>
              <a:t>	</a:t>
            </a:r>
            <a:r>
              <a:rPr lang="en-US" dirty="0">
                <a:solidFill>
                  <a:schemeClr val="accent2"/>
                </a:solidFill>
                <a:latin typeface="Arial" pitchFamily="34" charset="0"/>
              </a:rPr>
              <a:t> tempo </a:t>
            </a:r>
            <a:r>
              <a:rPr lang="en-US" dirty="0" err="1">
                <a:solidFill>
                  <a:schemeClr val="accent2"/>
                </a:solidFill>
                <a:latin typeface="Arial" pitchFamily="34" charset="0"/>
              </a:rPr>
              <a:t>di</a:t>
            </a:r>
            <a:r>
              <a:rPr lang="en-US" dirty="0">
                <a:solidFill>
                  <a:schemeClr val="accent2"/>
                </a:solidFill>
                <a:latin typeface="Arial" pitchFamily="34" charset="0"/>
              </a:rPr>
              <a:t> </a:t>
            </a:r>
            <a:r>
              <a:rPr lang="en-US" dirty="0" err="1">
                <a:solidFill>
                  <a:schemeClr val="accent2"/>
                </a:solidFill>
                <a:latin typeface="Arial" pitchFamily="34" charset="0"/>
              </a:rPr>
              <a:t>decadimento</a:t>
            </a:r>
            <a:r>
              <a:rPr lang="en-US" dirty="0">
                <a:solidFill>
                  <a:schemeClr val="accent2"/>
                </a:solidFill>
                <a:latin typeface="Arial" pitchFamily="34" charset="0"/>
              </a:rPr>
              <a:t> </a:t>
            </a:r>
            <a:r>
              <a:rPr lang="en-US" dirty="0" err="1">
                <a:solidFill>
                  <a:schemeClr val="accent2"/>
                </a:solidFill>
                <a:latin typeface="Arial" pitchFamily="34" charset="0"/>
              </a:rPr>
              <a:t>della</a:t>
            </a:r>
            <a:r>
              <a:rPr lang="en-US" dirty="0">
                <a:solidFill>
                  <a:schemeClr val="accent2"/>
                </a:solidFill>
                <a:latin typeface="Arial" pitchFamily="34" charset="0"/>
              </a:rPr>
              <a:t> </a:t>
            </a:r>
            <a:r>
              <a:rPr lang="en-US" dirty="0" err="1">
                <a:solidFill>
                  <a:srgbClr val="006600"/>
                </a:solidFill>
                <a:latin typeface="Arial" pitchFamily="34" charset="0"/>
              </a:rPr>
              <a:t>luce</a:t>
            </a:r>
            <a:r>
              <a:rPr lang="en-US" dirty="0">
                <a:solidFill>
                  <a:srgbClr val="006600"/>
                </a:solidFill>
                <a:latin typeface="Arial" pitchFamily="34" charset="0"/>
              </a:rPr>
              <a:t> </a:t>
            </a:r>
            <a:r>
              <a:rPr lang="en-US" dirty="0" err="1">
                <a:solidFill>
                  <a:srgbClr val="006600"/>
                </a:solidFill>
                <a:latin typeface="Arial" pitchFamily="34" charset="0"/>
              </a:rPr>
              <a:t>di</a:t>
            </a:r>
            <a:r>
              <a:rPr lang="en-US" dirty="0">
                <a:solidFill>
                  <a:srgbClr val="006600"/>
                </a:solidFill>
                <a:latin typeface="Arial" pitchFamily="34" charset="0"/>
              </a:rPr>
              <a:t> </a:t>
            </a:r>
            <a:r>
              <a:rPr lang="en-US" dirty="0" err="1">
                <a:solidFill>
                  <a:srgbClr val="006600"/>
                </a:solidFill>
                <a:latin typeface="Arial" pitchFamily="34" charset="0"/>
              </a:rPr>
              <a:t>scintillazione</a:t>
            </a:r>
            <a:r>
              <a:rPr lang="en-US" dirty="0">
                <a:solidFill>
                  <a:schemeClr val="accent2"/>
                </a:solidFill>
                <a:latin typeface="Arial" pitchFamily="34" charset="0"/>
              </a:rPr>
              <a:t> </a:t>
            </a:r>
            <a:r>
              <a:rPr lang="en-US" dirty="0">
                <a:solidFill>
                  <a:schemeClr val="accent2"/>
                </a:solidFill>
                <a:latin typeface="Arial" pitchFamily="34" charset="0"/>
                <a:cs typeface="Arial" pitchFamily="34" charset="0"/>
              </a:rPr>
              <a:t>è</a:t>
            </a:r>
            <a:r>
              <a:rPr lang="en-US" dirty="0">
                <a:solidFill>
                  <a:schemeClr val="accent2"/>
                </a:solidFill>
                <a:latin typeface="Arial" pitchFamily="34" charset="0"/>
              </a:rPr>
              <a:t> </a:t>
            </a:r>
            <a:r>
              <a:rPr lang="en-US" dirty="0" err="1">
                <a:solidFill>
                  <a:schemeClr val="accent2"/>
                </a:solidFill>
                <a:latin typeface="Arial" pitchFamily="34" charset="0"/>
              </a:rPr>
              <a:t>dato</a:t>
            </a:r>
            <a:r>
              <a:rPr lang="en-US" dirty="0">
                <a:solidFill>
                  <a:schemeClr val="accent2"/>
                </a:solidFill>
                <a:latin typeface="Arial" pitchFamily="34" charset="0"/>
              </a:rPr>
              <a:t> </a:t>
            </a:r>
            <a:r>
              <a:rPr lang="en-US" dirty="0" err="1">
                <a:solidFill>
                  <a:schemeClr val="accent2"/>
                </a:solidFill>
                <a:latin typeface="Arial" pitchFamily="34" charset="0"/>
              </a:rPr>
              <a:t>da</a:t>
            </a:r>
            <a:r>
              <a:rPr lang="en-US" dirty="0">
                <a:solidFill>
                  <a:schemeClr val="accent2"/>
                </a:solidFill>
                <a:latin typeface="Arial" pitchFamily="34" charset="0"/>
              </a:rPr>
              <a:t> </a:t>
            </a:r>
            <a:r>
              <a:rPr lang="en-US" dirty="0" err="1">
                <a:solidFill>
                  <a:schemeClr val="accent2"/>
                </a:solidFill>
                <a:latin typeface="Arial" pitchFamily="34" charset="0"/>
              </a:rPr>
              <a:t>quello</a:t>
            </a:r>
            <a:r>
              <a:rPr lang="en-US" dirty="0">
                <a:solidFill>
                  <a:schemeClr val="accent2"/>
                </a:solidFill>
                <a:latin typeface="Arial" pitchFamily="34" charset="0"/>
              </a:rPr>
              <a:t> </a:t>
            </a:r>
            <a:r>
              <a:rPr lang="en-US" dirty="0" err="1">
                <a:solidFill>
                  <a:schemeClr val="accent2"/>
                </a:solidFill>
                <a:latin typeface="Arial" pitchFamily="34" charset="0"/>
              </a:rPr>
              <a:t>della</a:t>
            </a:r>
            <a:r>
              <a:rPr lang="en-US" dirty="0">
                <a:solidFill>
                  <a:schemeClr val="accent2"/>
                </a:solidFill>
                <a:latin typeface="Arial" pitchFamily="34" charset="0"/>
              </a:rPr>
              <a:t> </a:t>
            </a:r>
            <a:r>
              <a:rPr lang="en-US" dirty="0" err="1">
                <a:solidFill>
                  <a:schemeClr val="accent2"/>
                </a:solidFill>
                <a:latin typeface="Arial" pitchFamily="34" charset="0"/>
              </a:rPr>
              <a:t>transizione</a:t>
            </a:r>
            <a:r>
              <a:rPr lang="en-US" dirty="0">
                <a:latin typeface="Arial" pitchFamily="34" charset="0"/>
              </a:rPr>
              <a:t> </a:t>
            </a:r>
            <a:r>
              <a:rPr lang="en-US" dirty="0">
                <a:solidFill>
                  <a:srgbClr val="FF3300"/>
                </a:solidFill>
                <a:latin typeface="Arial" pitchFamily="34" charset="0"/>
                <a:sym typeface="Symbol" pitchFamily="18" charset="2"/>
              </a:rPr>
              <a:t>A</a:t>
            </a:r>
            <a:r>
              <a:rPr lang="en-US" baseline="30000" dirty="0">
                <a:solidFill>
                  <a:srgbClr val="FF3300"/>
                </a:solidFill>
                <a:latin typeface="Arial" pitchFamily="34" charset="0"/>
                <a:sym typeface="Symbol" pitchFamily="18" charset="2"/>
              </a:rPr>
              <a:t>* </a:t>
            </a:r>
            <a:r>
              <a:rPr lang="en-US" b="1" dirty="0">
                <a:solidFill>
                  <a:schemeClr val="accent2"/>
                </a:solidFill>
                <a:latin typeface="Arial" pitchFamily="34" charset="0"/>
                <a:sym typeface="Symbol" pitchFamily="18" charset="2"/>
              </a:rPr>
              <a:t> </a:t>
            </a:r>
            <a:r>
              <a:rPr lang="en-US" dirty="0">
                <a:solidFill>
                  <a:srgbClr val="9900CC"/>
                </a:solidFill>
                <a:latin typeface="Arial" pitchFamily="34" charset="0"/>
              </a:rPr>
              <a:t>A </a:t>
            </a:r>
            <a:r>
              <a:rPr lang="en-US" dirty="0">
                <a:solidFill>
                  <a:schemeClr val="accent2"/>
                </a:solidFill>
                <a:latin typeface="Arial" pitchFamily="34" charset="0"/>
              </a:rPr>
              <a:t>e </a:t>
            </a:r>
            <a:r>
              <a:rPr lang="en-US" dirty="0" err="1">
                <a:solidFill>
                  <a:schemeClr val="accent2"/>
                </a:solidFill>
                <a:latin typeface="Arial" pitchFamily="34" charset="0"/>
              </a:rPr>
              <a:t>dipende</a:t>
            </a:r>
            <a:r>
              <a:rPr lang="en-US" dirty="0">
                <a:solidFill>
                  <a:schemeClr val="accent2"/>
                </a:solidFill>
                <a:latin typeface="Arial" pitchFamily="34" charset="0"/>
              </a:rPr>
              <a:t> </a:t>
            </a:r>
            <a:r>
              <a:rPr lang="en-US" dirty="0" err="1">
                <a:solidFill>
                  <a:schemeClr val="accent2"/>
                </a:solidFill>
                <a:latin typeface="Arial" pitchFamily="34" charset="0"/>
              </a:rPr>
              <a:t>dalla</a:t>
            </a:r>
            <a:r>
              <a:rPr lang="en-US" dirty="0">
                <a:solidFill>
                  <a:schemeClr val="accent2"/>
                </a:solidFill>
                <a:latin typeface="Arial" pitchFamily="34" charset="0"/>
              </a:rPr>
              <a:t> </a:t>
            </a:r>
            <a:r>
              <a:rPr lang="en-US" dirty="0" err="1">
                <a:solidFill>
                  <a:srgbClr val="FF0066"/>
                </a:solidFill>
                <a:latin typeface="Arial" pitchFamily="34" charset="0"/>
              </a:rPr>
              <a:t>temperatura</a:t>
            </a:r>
            <a:r>
              <a:rPr lang="en-US" dirty="0">
                <a:solidFill>
                  <a:srgbClr val="FF0066"/>
                </a:solidFill>
                <a:latin typeface="Arial" pitchFamily="34" charset="0"/>
              </a:rPr>
              <a:t> </a:t>
            </a:r>
            <a:endParaRPr lang="it-IT" kern="0" dirty="0">
              <a:latin typeface="Times New Roman" pitchFamily="18" charset="0"/>
              <a:cs typeface="Times New Roman" pitchFamily="18" charset="0"/>
            </a:endParaRPr>
          </a:p>
        </p:txBody>
      </p:sp>
      <p:graphicFrame>
        <p:nvGraphicFramePr>
          <p:cNvPr id="13314" name="Object 2"/>
          <p:cNvGraphicFramePr>
            <a:graphicFrameLocks noChangeAspect="1"/>
          </p:cNvGraphicFramePr>
          <p:nvPr/>
        </p:nvGraphicFramePr>
        <p:xfrm>
          <a:off x="285750" y="3571875"/>
          <a:ext cx="3857625" cy="3024188"/>
        </p:xfrm>
        <a:graphic>
          <a:graphicData uri="http://schemas.openxmlformats.org/presentationml/2006/ole">
            <p:oleObj spid="_x0000_s13314" name="Designer Drawing" r:id="rId3" imgW="4932360" imgH="3865320" progId="">
              <p:embed/>
            </p:oleObj>
          </a:graphicData>
        </a:graphic>
      </p:graphicFrame>
      <p:sp>
        <p:nvSpPr>
          <p:cNvPr id="13317" name="Text Box 4"/>
          <p:cNvSpPr txBox="1">
            <a:spLocks noChangeArrowheads="1"/>
          </p:cNvSpPr>
          <p:nvPr/>
        </p:nvSpPr>
        <p:spPr bwMode="auto">
          <a:xfrm>
            <a:off x="1042988" y="71438"/>
            <a:ext cx="6985000" cy="584200"/>
          </a:xfrm>
          <a:prstGeom prst="rect">
            <a:avLst/>
          </a:prstGeom>
          <a:solidFill>
            <a:schemeClr val="accent1"/>
          </a:solidFill>
          <a:ln w="9525">
            <a:noFill/>
            <a:miter lim="800000"/>
            <a:headEnd/>
            <a:tailEnd/>
          </a:ln>
        </p:spPr>
        <p:txBody>
          <a:bodyPr>
            <a:spAutoFit/>
          </a:bodyPr>
          <a:lstStyle/>
          <a:p>
            <a:pPr algn="ctr">
              <a:spcBef>
                <a:spcPct val="50000"/>
              </a:spcBef>
            </a:pPr>
            <a:r>
              <a:rPr lang="it-IT" sz="3200" b="1">
                <a:solidFill>
                  <a:srgbClr val="FF3300"/>
                </a:solidFill>
                <a:latin typeface="Times New Roman" pitchFamily="18" charset="0"/>
                <a:cs typeface="Times New Roman" pitchFamily="18" charset="0"/>
              </a:rPr>
              <a:t>Scintillatori inorganici</a:t>
            </a:r>
          </a:p>
        </p:txBody>
      </p:sp>
      <p:sp>
        <p:nvSpPr>
          <p:cNvPr id="6" name="Text Box 23"/>
          <p:cNvSpPr txBox="1">
            <a:spLocks noChangeArrowheads="1"/>
          </p:cNvSpPr>
          <p:nvPr/>
        </p:nvSpPr>
        <p:spPr bwMode="auto">
          <a:xfrm>
            <a:off x="4786313" y="3143250"/>
            <a:ext cx="3800475" cy="646113"/>
          </a:xfrm>
          <a:prstGeom prst="rect">
            <a:avLst/>
          </a:prstGeom>
          <a:noFill/>
          <a:ln w="9525">
            <a:noFill/>
            <a:miter lim="800000"/>
            <a:headEnd/>
            <a:tailEnd/>
          </a:ln>
        </p:spPr>
        <p:txBody>
          <a:bodyPr>
            <a:spAutoFit/>
          </a:bodyPr>
          <a:lstStyle/>
          <a:p>
            <a:r>
              <a:rPr lang="en-US">
                <a:solidFill>
                  <a:srgbClr val="CC0066"/>
                </a:solidFill>
              </a:rPr>
              <a:t>Svantaggio:</a:t>
            </a:r>
            <a:r>
              <a:rPr lang="en-US"/>
              <a:t> </a:t>
            </a:r>
            <a:r>
              <a:rPr lang="en-US">
                <a:solidFill>
                  <a:srgbClr val="009999"/>
                </a:solidFill>
              </a:rPr>
              <a:t>igroscopicit</a:t>
            </a:r>
            <a:r>
              <a:rPr lang="en-US">
                <a:solidFill>
                  <a:srgbClr val="009999"/>
                </a:solidFill>
                <a:cs typeface="Arial" charset="0"/>
              </a:rPr>
              <a:t>à</a:t>
            </a:r>
            <a:r>
              <a:rPr lang="en-US">
                <a:cs typeface="Arial" charset="0"/>
              </a:rPr>
              <a:t>  </a:t>
            </a:r>
            <a:r>
              <a:rPr lang="en-US" b="1">
                <a:solidFill>
                  <a:schemeClr val="accent2"/>
                </a:solidFill>
                <a:sym typeface="Symbol" pitchFamily="18" charset="2"/>
              </a:rPr>
              <a:t> </a:t>
            </a:r>
            <a:r>
              <a:rPr lang="en-US"/>
              <a:t> </a:t>
            </a:r>
            <a:r>
              <a:rPr lang="en-US">
                <a:solidFill>
                  <a:schemeClr val="accent2"/>
                </a:solidFill>
              </a:rPr>
              <a:t>necessit</a:t>
            </a:r>
            <a:r>
              <a:rPr lang="en-US">
                <a:solidFill>
                  <a:schemeClr val="accent2"/>
                </a:solidFill>
                <a:cs typeface="Arial" charset="0"/>
              </a:rPr>
              <a:t>à di contenitore protettivo</a:t>
            </a:r>
            <a:endParaRPr lang="en-US">
              <a:solidFill>
                <a:schemeClr val="accent2"/>
              </a:solidFill>
            </a:endParaRPr>
          </a:p>
        </p:txBody>
      </p:sp>
      <p:sp>
        <p:nvSpPr>
          <p:cNvPr id="7" name="Text Box 24"/>
          <p:cNvSpPr txBox="1">
            <a:spLocks noChangeArrowheads="1"/>
          </p:cNvSpPr>
          <p:nvPr/>
        </p:nvSpPr>
        <p:spPr bwMode="auto">
          <a:xfrm>
            <a:off x="4714875" y="4643438"/>
            <a:ext cx="3943350" cy="646112"/>
          </a:xfrm>
          <a:prstGeom prst="rect">
            <a:avLst/>
          </a:prstGeom>
          <a:noFill/>
          <a:ln w="9525">
            <a:noFill/>
            <a:miter lim="800000"/>
            <a:headEnd/>
            <a:tailEnd/>
          </a:ln>
        </p:spPr>
        <p:txBody>
          <a:bodyPr>
            <a:spAutoFit/>
          </a:bodyPr>
          <a:lstStyle/>
          <a:p>
            <a:r>
              <a:rPr lang="en-US">
                <a:solidFill>
                  <a:schemeClr val="accent2"/>
                </a:solidFill>
              </a:rPr>
              <a:t>Scintillatore inorganico pi</a:t>
            </a:r>
            <a:r>
              <a:rPr lang="en-US">
                <a:solidFill>
                  <a:schemeClr val="accent2"/>
                </a:solidFill>
                <a:cs typeface="Arial" charset="0"/>
              </a:rPr>
              <a:t>ù utilizzato:</a:t>
            </a:r>
            <a:r>
              <a:rPr lang="en-US">
                <a:cs typeface="Arial" charset="0"/>
              </a:rPr>
              <a:t> </a:t>
            </a:r>
            <a:r>
              <a:rPr lang="en-US">
                <a:solidFill>
                  <a:srgbClr val="006600"/>
                </a:solidFill>
                <a:cs typeface="Arial" charset="0"/>
              </a:rPr>
              <a:t>NaI </a:t>
            </a:r>
            <a:r>
              <a:rPr lang="en-US">
                <a:solidFill>
                  <a:srgbClr val="009999"/>
                </a:solidFill>
                <a:cs typeface="Arial" charset="0"/>
              </a:rPr>
              <a:t>dograto </a:t>
            </a:r>
            <a:r>
              <a:rPr lang="en-US">
                <a:solidFill>
                  <a:schemeClr val="accent2"/>
                </a:solidFill>
                <a:cs typeface="Arial" charset="0"/>
              </a:rPr>
              <a:t>con</a:t>
            </a:r>
            <a:r>
              <a:rPr lang="en-US">
                <a:solidFill>
                  <a:srgbClr val="006600"/>
                </a:solidFill>
                <a:cs typeface="Arial" charset="0"/>
              </a:rPr>
              <a:t> </a:t>
            </a:r>
            <a:r>
              <a:rPr lang="en-US">
                <a:solidFill>
                  <a:srgbClr val="9900CC"/>
                </a:solidFill>
                <a:cs typeface="Arial" charset="0"/>
              </a:rPr>
              <a:t>Tallio (Tl)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numero diapositiva 1"/>
          <p:cNvSpPr>
            <a:spLocks noGrp="1"/>
          </p:cNvSpPr>
          <p:nvPr>
            <p:ph type="sldNum" sz="quarter" idx="12"/>
          </p:nvPr>
        </p:nvSpPr>
        <p:spPr>
          <a:noFill/>
        </p:spPr>
        <p:txBody>
          <a:bodyPr/>
          <a:lstStyle/>
          <a:p>
            <a:fld id="{F6DAE98A-E5AD-4F93-B51A-ABA5ADB93038}" type="slidenum">
              <a:rPr lang="it-IT" smtClean="0"/>
              <a:pPr/>
              <a:t>48</a:t>
            </a:fld>
            <a:endParaRPr lang="it-IT" smtClean="0"/>
          </a:p>
        </p:txBody>
      </p:sp>
      <p:sp>
        <p:nvSpPr>
          <p:cNvPr id="52227" name="Text Box 4"/>
          <p:cNvSpPr txBox="1">
            <a:spLocks noChangeArrowheads="1"/>
          </p:cNvSpPr>
          <p:nvPr/>
        </p:nvSpPr>
        <p:spPr bwMode="auto">
          <a:xfrm>
            <a:off x="1042988" y="71438"/>
            <a:ext cx="6985000" cy="584200"/>
          </a:xfrm>
          <a:prstGeom prst="rect">
            <a:avLst/>
          </a:prstGeom>
          <a:solidFill>
            <a:schemeClr val="accent1"/>
          </a:solidFill>
          <a:ln w="9525">
            <a:noFill/>
            <a:miter lim="800000"/>
            <a:headEnd/>
            <a:tailEnd/>
          </a:ln>
        </p:spPr>
        <p:txBody>
          <a:bodyPr>
            <a:spAutoFit/>
          </a:bodyPr>
          <a:lstStyle/>
          <a:p>
            <a:pPr algn="ctr">
              <a:spcBef>
                <a:spcPct val="50000"/>
              </a:spcBef>
            </a:pPr>
            <a:r>
              <a:rPr lang="it-IT" sz="3200" b="1">
                <a:solidFill>
                  <a:srgbClr val="FF3300"/>
                </a:solidFill>
                <a:latin typeface="Times New Roman" pitchFamily="18" charset="0"/>
                <a:cs typeface="Times New Roman" pitchFamily="18" charset="0"/>
              </a:rPr>
              <a:t>Guide di luce</a:t>
            </a:r>
          </a:p>
        </p:txBody>
      </p:sp>
      <p:sp>
        <p:nvSpPr>
          <p:cNvPr id="4" name="Text Box 3"/>
          <p:cNvSpPr txBox="1">
            <a:spLocks noChangeArrowheads="1"/>
          </p:cNvSpPr>
          <p:nvPr/>
        </p:nvSpPr>
        <p:spPr bwMode="auto">
          <a:xfrm>
            <a:off x="1033463" y="968375"/>
            <a:ext cx="6934200" cy="415925"/>
          </a:xfrm>
          <a:prstGeom prst="rect">
            <a:avLst/>
          </a:prstGeom>
          <a:noFill/>
          <a:ln w="19050">
            <a:solidFill>
              <a:schemeClr val="accent1"/>
            </a:solidFill>
            <a:miter lim="800000"/>
            <a:headEnd/>
            <a:tailEnd/>
          </a:ln>
        </p:spPr>
        <p:txBody>
          <a:bodyPr>
            <a:spAutoFit/>
          </a:bodyPr>
          <a:lstStyle/>
          <a:p>
            <a:r>
              <a:rPr lang="en-US">
                <a:solidFill>
                  <a:schemeClr val="accent2"/>
                </a:solidFill>
              </a:rPr>
              <a:t>Sistema di </a:t>
            </a:r>
            <a:r>
              <a:rPr lang="en-US">
                <a:solidFill>
                  <a:srgbClr val="009999"/>
                </a:solidFill>
              </a:rPr>
              <a:t>trasporto</a:t>
            </a:r>
            <a:r>
              <a:rPr lang="en-US">
                <a:solidFill>
                  <a:schemeClr val="accent2"/>
                </a:solidFill>
              </a:rPr>
              <a:t> della </a:t>
            </a:r>
            <a:r>
              <a:rPr lang="en-US">
                <a:solidFill>
                  <a:srgbClr val="FF3300"/>
                </a:solidFill>
              </a:rPr>
              <a:t>luce di scintillazione</a:t>
            </a:r>
            <a:r>
              <a:rPr lang="en-US">
                <a:solidFill>
                  <a:schemeClr val="accent2"/>
                </a:solidFill>
              </a:rPr>
              <a:t> verso il </a:t>
            </a:r>
            <a:r>
              <a:rPr lang="en-US">
                <a:solidFill>
                  <a:srgbClr val="9900CC"/>
                </a:solidFill>
              </a:rPr>
              <a:t>PMT</a:t>
            </a:r>
          </a:p>
        </p:txBody>
      </p:sp>
      <p:sp>
        <p:nvSpPr>
          <p:cNvPr id="5" name="Text Box 4"/>
          <p:cNvSpPr txBox="1">
            <a:spLocks noChangeArrowheads="1"/>
          </p:cNvSpPr>
          <p:nvPr/>
        </p:nvSpPr>
        <p:spPr bwMode="auto">
          <a:xfrm>
            <a:off x="500063" y="1714500"/>
            <a:ext cx="8077200" cy="1006475"/>
          </a:xfrm>
          <a:prstGeom prst="rect">
            <a:avLst/>
          </a:prstGeom>
          <a:noFill/>
          <a:ln w="9525">
            <a:noFill/>
            <a:miter lim="800000"/>
            <a:headEnd/>
            <a:tailEnd/>
          </a:ln>
        </p:spPr>
        <p:txBody>
          <a:bodyPr>
            <a:spAutoFit/>
          </a:bodyPr>
          <a:lstStyle/>
          <a:p>
            <a:r>
              <a:rPr lang="en-US">
                <a:solidFill>
                  <a:schemeClr val="accent2"/>
                </a:solidFill>
              </a:rPr>
              <a:t>Materiale plastico </a:t>
            </a:r>
            <a:r>
              <a:rPr lang="en-US">
                <a:solidFill>
                  <a:srgbClr val="006600"/>
                </a:solidFill>
              </a:rPr>
              <a:t>(plexiglass)</a:t>
            </a:r>
            <a:r>
              <a:rPr lang="en-US">
                <a:solidFill>
                  <a:schemeClr val="accent2"/>
                </a:solidFill>
              </a:rPr>
              <a:t> opportunamente sagomato in modo da adattare la superficie di uscita dello scintillatore con quella d’ingresso del PMT  </a:t>
            </a:r>
            <a:r>
              <a:rPr lang="en-US" b="1">
                <a:solidFill>
                  <a:schemeClr val="accent2"/>
                </a:solidFill>
                <a:sym typeface="Symbol" pitchFamily="18" charset="2"/>
              </a:rPr>
              <a:t>  </a:t>
            </a:r>
            <a:r>
              <a:rPr lang="en-US">
                <a:solidFill>
                  <a:srgbClr val="FF3300"/>
                </a:solidFill>
                <a:sym typeface="Symbol" pitchFamily="18" charset="2"/>
              </a:rPr>
              <a:t>solo una frazione </a:t>
            </a:r>
            <a:r>
              <a:rPr lang="en-US">
                <a:solidFill>
                  <a:srgbClr val="006600"/>
                </a:solidFill>
                <a:sym typeface="Symbol" pitchFamily="18" charset="2"/>
              </a:rPr>
              <a:t>r </a:t>
            </a:r>
            <a:r>
              <a:rPr lang="en-US">
                <a:solidFill>
                  <a:srgbClr val="FF3300"/>
                </a:solidFill>
                <a:sym typeface="Symbol" pitchFamily="18" charset="2"/>
              </a:rPr>
              <a:t>della luce prodotta raggiunge il</a:t>
            </a:r>
            <a:r>
              <a:rPr lang="en-US">
                <a:solidFill>
                  <a:schemeClr val="accent2"/>
                </a:solidFill>
                <a:sym typeface="Symbol" pitchFamily="18" charset="2"/>
              </a:rPr>
              <a:t> </a:t>
            </a:r>
            <a:r>
              <a:rPr lang="en-US">
                <a:solidFill>
                  <a:srgbClr val="9900CC"/>
                </a:solidFill>
                <a:sym typeface="Symbol" pitchFamily="18" charset="2"/>
              </a:rPr>
              <a:t>PMT</a:t>
            </a:r>
            <a:endParaRPr lang="en-US">
              <a:solidFill>
                <a:schemeClr val="accent2"/>
              </a:solidFill>
            </a:endParaRPr>
          </a:p>
        </p:txBody>
      </p:sp>
      <p:grpSp>
        <p:nvGrpSpPr>
          <p:cNvPr id="2" name="Group 5"/>
          <p:cNvGrpSpPr>
            <a:grpSpLocks/>
          </p:cNvGrpSpPr>
          <p:nvPr/>
        </p:nvGrpSpPr>
        <p:grpSpPr bwMode="auto">
          <a:xfrm>
            <a:off x="5529263" y="3178175"/>
            <a:ext cx="787400" cy="750888"/>
            <a:chOff x="1238" y="2071"/>
            <a:chExt cx="496" cy="473"/>
          </a:xfrm>
        </p:grpSpPr>
        <p:sp>
          <p:nvSpPr>
            <p:cNvPr id="52240" name="Text Box 6"/>
            <p:cNvSpPr txBox="1">
              <a:spLocks noChangeArrowheads="1"/>
            </p:cNvSpPr>
            <p:nvPr/>
          </p:nvSpPr>
          <p:spPr bwMode="auto">
            <a:xfrm>
              <a:off x="1554" y="2071"/>
              <a:ext cx="160" cy="250"/>
            </a:xfrm>
            <a:prstGeom prst="rect">
              <a:avLst/>
            </a:prstGeom>
            <a:noFill/>
            <a:ln w="9525">
              <a:noFill/>
              <a:miter lim="800000"/>
              <a:headEnd/>
              <a:tailEnd/>
            </a:ln>
          </p:spPr>
          <p:txBody>
            <a:bodyPr wrap="none">
              <a:spAutoFit/>
            </a:bodyPr>
            <a:lstStyle/>
            <a:p>
              <a:r>
                <a:rPr lang="en-US">
                  <a:solidFill>
                    <a:srgbClr val="9900CC"/>
                  </a:solidFill>
                </a:rPr>
                <a:t>f</a:t>
              </a:r>
            </a:p>
          </p:txBody>
        </p:sp>
        <p:sp>
          <p:nvSpPr>
            <p:cNvPr id="52241" name="Text Box 7"/>
            <p:cNvSpPr txBox="1">
              <a:spLocks noChangeArrowheads="1"/>
            </p:cNvSpPr>
            <p:nvPr/>
          </p:nvSpPr>
          <p:spPr bwMode="auto">
            <a:xfrm>
              <a:off x="1238" y="2176"/>
              <a:ext cx="394" cy="250"/>
            </a:xfrm>
            <a:prstGeom prst="rect">
              <a:avLst/>
            </a:prstGeom>
            <a:noFill/>
            <a:ln w="9525">
              <a:noFill/>
              <a:miter lim="800000"/>
              <a:headEnd/>
              <a:tailEnd/>
            </a:ln>
          </p:spPr>
          <p:txBody>
            <a:bodyPr>
              <a:spAutoFit/>
            </a:bodyPr>
            <a:lstStyle/>
            <a:p>
              <a:r>
                <a:rPr lang="en-US">
                  <a:solidFill>
                    <a:srgbClr val="006600"/>
                  </a:solidFill>
                </a:rPr>
                <a:t>r </a:t>
              </a:r>
              <a:r>
                <a:rPr lang="en-US">
                  <a:solidFill>
                    <a:srgbClr val="0066CC"/>
                  </a:solidFill>
                </a:rPr>
                <a:t>=</a:t>
              </a:r>
              <a:r>
                <a:rPr lang="en-US"/>
                <a:t> </a:t>
              </a:r>
            </a:p>
          </p:txBody>
        </p:sp>
        <p:sp>
          <p:nvSpPr>
            <p:cNvPr id="52242" name="Text Box 8"/>
            <p:cNvSpPr txBox="1">
              <a:spLocks noChangeArrowheads="1"/>
            </p:cNvSpPr>
            <p:nvPr/>
          </p:nvSpPr>
          <p:spPr bwMode="auto">
            <a:xfrm>
              <a:off x="1520" y="2294"/>
              <a:ext cx="214" cy="250"/>
            </a:xfrm>
            <a:prstGeom prst="rect">
              <a:avLst/>
            </a:prstGeom>
            <a:noFill/>
            <a:ln w="9525">
              <a:noFill/>
              <a:miter lim="800000"/>
              <a:headEnd/>
              <a:tailEnd/>
            </a:ln>
          </p:spPr>
          <p:txBody>
            <a:bodyPr wrap="none">
              <a:spAutoFit/>
            </a:bodyPr>
            <a:lstStyle/>
            <a:p>
              <a:r>
                <a:rPr lang="en-US">
                  <a:solidFill>
                    <a:srgbClr val="FF0066"/>
                  </a:solidFill>
                </a:rPr>
                <a:t>F</a:t>
              </a:r>
            </a:p>
          </p:txBody>
        </p:sp>
        <p:sp>
          <p:nvSpPr>
            <p:cNvPr id="52243" name="Line 9"/>
            <p:cNvSpPr>
              <a:spLocks noChangeShapeType="1"/>
            </p:cNvSpPr>
            <p:nvPr/>
          </p:nvSpPr>
          <p:spPr bwMode="auto">
            <a:xfrm>
              <a:off x="1536" y="2304"/>
              <a:ext cx="192" cy="0"/>
            </a:xfrm>
            <a:prstGeom prst="line">
              <a:avLst/>
            </a:prstGeom>
            <a:noFill/>
            <a:ln w="19050">
              <a:solidFill>
                <a:schemeClr val="accent2"/>
              </a:solidFill>
              <a:round/>
              <a:headEnd/>
              <a:tailEnd/>
            </a:ln>
          </p:spPr>
          <p:txBody>
            <a:bodyPr/>
            <a:lstStyle/>
            <a:p>
              <a:endParaRPr lang="en-US"/>
            </a:p>
          </p:txBody>
        </p:sp>
      </p:grpSp>
      <p:grpSp>
        <p:nvGrpSpPr>
          <p:cNvPr id="3" name="Group 21"/>
          <p:cNvGrpSpPr>
            <a:grpSpLocks/>
          </p:cNvGrpSpPr>
          <p:nvPr/>
        </p:nvGrpSpPr>
        <p:grpSpPr bwMode="auto">
          <a:xfrm>
            <a:off x="6215063" y="2786063"/>
            <a:ext cx="1746250" cy="457200"/>
            <a:chOff x="3840" y="2016"/>
            <a:chExt cx="1100" cy="288"/>
          </a:xfrm>
        </p:grpSpPr>
        <p:sp>
          <p:nvSpPr>
            <p:cNvPr id="52237" name="Line 22"/>
            <p:cNvSpPr>
              <a:spLocks noChangeShapeType="1"/>
            </p:cNvSpPr>
            <p:nvPr/>
          </p:nvSpPr>
          <p:spPr bwMode="auto">
            <a:xfrm flipH="1">
              <a:off x="3840" y="2160"/>
              <a:ext cx="48" cy="144"/>
            </a:xfrm>
            <a:prstGeom prst="line">
              <a:avLst/>
            </a:prstGeom>
            <a:noFill/>
            <a:ln w="12700">
              <a:solidFill>
                <a:schemeClr val="accent1"/>
              </a:solidFill>
              <a:round/>
              <a:headEnd/>
              <a:tailEnd type="triangle" w="med" len="med"/>
            </a:ln>
          </p:spPr>
          <p:txBody>
            <a:bodyPr/>
            <a:lstStyle/>
            <a:p>
              <a:endParaRPr lang="en-US"/>
            </a:p>
          </p:txBody>
        </p:sp>
        <p:sp>
          <p:nvSpPr>
            <p:cNvPr id="52238" name="Line 23"/>
            <p:cNvSpPr>
              <a:spLocks noChangeShapeType="1"/>
            </p:cNvSpPr>
            <p:nvPr/>
          </p:nvSpPr>
          <p:spPr bwMode="auto">
            <a:xfrm>
              <a:off x="3888" y="2160"/>
              <a:ext cx="288" cy="0"/>
            </a:xfrm>
            <a:prstGeom prst="line">
              <a:avLst/>
            </a:prstGeom>
            <a:noFill/>
            <a:ln w="12700">
              <a:solidFill>
                <a:schemeClr val="accent1"/>
              </a:solidFill>
              <a:round/>
              <a:headEnd/>
              <a:tailEnd/>
            </a:ln>
          </p:spPr>
          <p:txBody>
            <a:bodyPr/>
            <a:lstStyle/>
            <a:p>
              <a:endParaRPr lang="en-US"/>
            </a:p>
          </p:txBody>
        </p:sp>
        <p:sp>
          <p:nvSpPr>
            <p:cNvPr id="52239" name="Text Box 24"/>
            <p:cNvSpPr txBox="1">
              <a:spLocks noChangeArrowheads="1"/>
            </p:cNvSpPr>
            <p:nvPr/>
          </p:nvSpPr>
          <p:spPr bwMode="auto">
            <a:xfrm>
              <a:off x="4180" y="2016"/>
              <a:ext cx="760" cy="243"/>
            </a:xfrm>
            <a:prstGeom prst="rect">
              <a:avLst/>
            </a:prstGeom>
            <a:noFill/>
            <a:ln w="19050">
              <a:solidFill>
                <a:schemeClr val="accent1"/>
              </a:solidFill>
              <a:miter lim="800000"/>
              <a:headEnd/>
              <a:tailEnd/>
            </a:ln>
          </p:spPr>
          <p:txBody>
            <a:bodyPr wrap="none">
              <a:spAutoFit/>
            </a:bodyPr>
            <a:lstStyle/>
            <a:p>
              <a:r>
                <a:rPr lang="en-US">
                  <a:solidFill>
                    <a:srgbClr val="9900CC"/>
                  </a:solidFill>
                </a:rPr>
                <a:t>area</a:t>
              </a:r>
              <a:r>
                <a:rPr lang="en-US">
                  <a:solidFill>
                    <a:schemeClr val="accent2"/>
                  </a:solidFill>
                </a:rPr>
                <a:t> </a:t>
              </a:r>
              <a:r>
                <a:rPr lang="en-US">
                  <a:solidFill>
                    <a:srgbClr val="9900CC"/>
                  </a:solidFill>
                </a:rPr>
                <a:t>PMT</a:t>
              </a:r>
            </a:p>
          </p:txBody>
        </p:sp>
      </p:grpSp>
      <p:grpSp>
        <p:nvGrpSpPr>
          <p:cNvPr id="6" name="Group 25"/>
          <p:cNvGrpSpPr>
            <a:grpSpLocks/>
          </p:cNvGrpSpPr>
          <p:nvPr/>
        </p:nvGrpSpPr>
        <p:grpSpPr bwMode="auto">
          <a:xfrm>
            <a:off x="6138863" y="3929063"/>
            <a:ext cx="2482850" cy="400050"/>
            <a:chOff x="3792" y="2736"/>
            <a:chExt cx="1564" cy="252"/>
          </a:xfrm>
        </p:grpSpPr>
        <p:sp>
          <p:nvSpPr>
            <p:cNvPr id="52234" name="Line 26"/>
            <p:cNvSpPr>
              <a:spLocks noChangeShapeType="1"/>
            </p:cNvSpPr>
            <p:nvPr/>
          </p:nvSpPr>
          <p:spPr bwMode="auto">
            <a:xfrm flipV="1">
              <a:off x="3792" y="2736"/>
              <a:ext cx="0" cy="144"/>
            </a:xfrm>
            <a:prstGeom prst="line">
              <a:avLst/>
            </a:prstGeom>
            <a:noFill/>
            <a:ln w="12700">
              <a:solidFill>
                <a:schemeClr val="accent1"/>
              </a:solidFill>
              <a:round/>
              <a:headEnd/>
              <a:tailEnd type="triangle" w="med" len="med"/>
            </a:ln>
          </p:spPr>
          <p:txBody>
            <a:bodyPr/>
            <a:lstStyle/>
            <a:p>
              <a:endParaRPr lang="en-US"/>
            </a:p>
          </p:txBody>
        </p:sp>
        <p:sp>
          <p:nvSpPr>
            <p:cNvPr id="52235" name="Line 27"/>
            <p:cNvSpPr>
              <a:spLocks noChangeShapeType="1"/>
            </p:cNvSpPr>
            <p:nvPr/>
          </p:nvSpPr>
          <p:spPr bwMode="auto">
            <a:xfrm>
              <a:off x="3792" y="2880"/>
              <a:ext cx="384" cy="0"/>
            </a:xfrm>
            <a:prstGeom prst="line">
              <a:avLst/>
            </a:prstGeom>
            <a:noFill/>
            <a:ln w="12700">
              <a:solidFill>
                <a:schemeClr val="accent1"/>
              </a:solidFill>
              <a:round/>
              <a:headEnd/>
              <a:tailEnd/>
            </a:ln>
          </p:spPr>
          <p:txBody>
            <a:bodyPr/>
            <a:lstStyle/>
            <a:p>
              <a:endParaRPr lang="en-US"/>
            </a:p>
          </p:txBody>
        </p:sp>
        <p:sp>
          <p:nvSpPr>
            <p:cNvPr id="52236" name="Text Box 28"/>
            <p:cNvSpPr txBox="1">
              <a:spLocks noChangeArrowheads="1"/>
            </p:cNvSpPr>
            <p:nvPr/>
          </p:nvSpPr>
          <p:spPr bwMode="auto">
            <a:xfrm>
              <a:off x="4180" y="2745"/>
              <a:ext cx="1176" cy="243"/>
            </a:xfrm>
            <a:prstGeom prst="rect">
              <a:avLst/>
            </a:prstGeom>
            <a:noFill/>
            <a:ln w="19050">
              <a:solidFill>
                <a:schemeClr val="accent1"/>
              </a:solidFill>
              <a:miter lim="800000"/>
              <a:headEnd/>
              <a:tailEnd/>
            </a:ln>
          </p:spPr>
          <p:txBody>
            <a:bodyPr wrap="none">
              <a:spAutoFit/>
            </a:bodyPr>
            <a:lstStyle/>
            <a:p>
              <a:r>
                <a:rPr lang="en-US">
                  <a:solidFill>
                    <a:srgbClr val="FF0066"/>
                  </a:solidFill>
                </a:rPr>
                <a:t>area scintillatore</a:t>
              </a:r>
            </a:p>
          </p:txBody>
        </p:sp>
      </p:grpSp>
      <p:pic>
        <p:nvPicPr>
          <p:cNvPr id="52233" name="Picture 4"/>
          <p:cNvPicPr>
            <a:picLocks noChangeAspect="1" noChangeArrowheads="1"/>
          </p:cNvPicPr>
          <p:nvPr/>
        </p:nvPicPr>
        <p:blipFill>
          <a:blip r:embed="rId2" cstate="print"/>
          <a:srcRect l="43903" b="20000"/>
          <a:stretch>
            <a:fillRect/>
          </a:stretch>
        </p:blipFill>
        <p:spPr bwMode="auto">
          <a:xfrm>
            <a:off x="714375" y="2714625"/>
            <a:ext cx="4214813" cy="3298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numero diapositiva 1"/>
          <p:cNvSpPr>
            <a:spLocks noGrp="1"/>
          </p:cNvSpPr>
          <p:nvPr>
            <p:ph type="sldNum" sz="quarter" idx="12"/>
          </p:nvPr>
        </p:nvSpPr>
        <p:spPr>
          <a:noFill/>
        </p:spPr>
        <p:txBody>
          <a:bodyPr/>
          <a:lstStyle/>
          <a:p>
            <a:fld id="{29092863-2E78-47A9-81E5-5AE54613545B}" type="slidenum">
              <a:rPr lang="it-IT" smtClean="0"/>
              <a:pPr/>
              <a:t>49</a:t>
            </a:fld>
            <a:endParaRPr lang="it-IT" smtClean="0"/>
          </a:p>
        </p:txBody>
      </p:sp>
      <p:sp>
        <p:nvSpPr>
          <p:cNvPr id="53251" name="Text Box 4"/>
          <p:cNvSpPr txBox="1">
            <a:spLocks noChangeArrowheads="1"/>
          </p:cNvSpPr>
          <p:nvPr/>
        </p:nvSpPr>
        <p:spPr bwMode="auto">
          <a:xfrm>
            <a:off x="1042988" y="71438"/>
            <a:ext cx="6985000" cy="584200"/>
          </a:xfrm>
          <a:prstGeom prst="rect">
            <a:avLst/>
          </a:prstGeom>
          <a:solidFill>
            <a:schemeClr val="accent1"/>
          </a:solidFill>
          <a:ln w="9525">
            <a:noFill/>
            <a:miter lim="800000"/>
            <a:headEnd/>
            <a:tailEnd/>
          </a:ln>
        </p:spPr>
        <p:txBody>
          <a:bodyPr>
            <a:spAutoFit/>
          </a:bodyPr>
          <a:lstStyle/>
          <a:p>
            <a:pPr algn="ctr">
              <a:spcBef>
                <a:spcPct val="50000"/>
              </a:spcBef>
            </a:pPr>
            <a:r>
              <a:rPr lang="it-IT" sz="3200" b="1">
                <a:solidFill>
                  <a:srgbClr val="FF3300"/>
                </a:solidFill>
                <a:latin typeface="Times New Roman" pitchFamily="18" charset="0"/>
                <a:cs typeface="Times New Roman" pitchFamily="18" charset="0"/>
              </a:rPr>
              <a:t>Fotomoltiplicatore</a:t>
            </a:r>
          </a:p>
        </p:txBody>
      </p:sp>
      <p:sp>
        <p:nvSpPr>
          <p:cNvPr id="53252" name="Segnaposto numero diapositiva 3"/>
          <p:cNvSpPr txBox="1">
            <a:spLocks/>
          </p:cNvSpPr>
          <p:nvPr/>
        </p:nvSpPr>
        <p:spPr bwMode="auto">
          <a:xfrm>
            <a:off x="6553200" y="6248400"/>
            <a:ext cx="1905000" cy="457200"/>
          </a:xfrm>
          <a:prstGeom prst="rect">
            <a:avLst/>
          </a:prstGeom>
          <a:noFill/>
          <a:ln w="9525">
            <a:noFill/>
            <a:miter lim="800000"/>
            <a:headEnd/>
            <a:tailEnd/>
          </a:ln>
        </p:spPr>
        <p:txBody>
          <a:bodyPr/>
          <a:lstStyle/>
          <a:p>
            <a:pPr algn="r"/>
            <a:fld id="{58411958-DCB4-4298-87E9-7C385F58E0E4}" type="slidenum">
              <a:rPr lang="en-US" sz="1600">
                <a:latin typeface="Times New Roman" pitchFamily="18" charset="0"/>
                <a:cs typeface="Times New Roman" pitchFamily="18" charset="0"/>
              </a:rPr>
              <a:pPr algn="r"/>
              <a:t>49</a:t>
            </a:fld>
            <a:endParaRPr lang="en-US" sz="1600">
              <a:latin typeface="Times New Roman" pitchFamily="18" charset="0"/>
              <a:cs typeface="Times New Roman" pitchFamily="18" charset="0"/>
            </a:endParaRPr>
          </a:p>
        </p:txBody>
      </p:sp>
      <p:sp>
        <p:nvSpPr>
          <p:cNvPr id="5" name="Text Box 3"/>
          <p:cNvSpPr txBox="1">
            <a:spLocks noChangeArrowheads="1"/>
          </p:cNvSpPr>
          <p:nvPr/>
        </p:nvSpPr>
        <p:spPr bwMode="auto">
          <a:xfrm>
            <a:off x="642938" y="857250"/>
            <a:ext cx="7924800" cy="338138"/>
          </a:xfrm>
          <a:prstGeom prst="rect">
            <a:avLst/>
          </a:prstGeom>
          <a:noFill/>
          <a:ln w="19050">
            <a:solidFill>
              <a:schemeClr val="accent1"/>
            </a:solidFill>
            <a:miter lim="800000"/>
            <a:headEnd/>
            <a:tailEnd/>
          </a:ln>
        </p:spPr>
        <p:txBody>
          <a:bodyPr>
            <a:spAutoFit/>
          </a:bodyPr>
          <a:lstStyle/>
          <a:p>
            <a:r>
              <a:rPr lang="en-US" sz="1600">
                <a:solidFill>
                  <a:schemeClr val="accent2"/>
                </a:solidFill>
                <a:latin typeface="Times New Roman" pitchFamily="18" charset="0"/>
                <a:cs typeface="Times New Roman" pitchFamily="18" charset="0"/>
              </a:rPr>
              <a:t>Tubo</a:t>
            </a:r>
            <a:r>
              <a:rPr lang="en-US" sz="1600">
                <a:latin typeface="Times New Roman" pitchFamily="18" charset="0"/>
                <a:cs typeface="Times New Roman" pitchFamily="18" charset="0"/>
              </a:rPr>
              <a:t> </a:t>
            </a:r>
            <a:r>
              <a:rPr lang="en-US" sz="1600">
                <a:solidFill>
                  <a:schemeClr val="accent2"/>
                </a:solidFill>
                <a:latin typeface="Times New Roman" pitchFamily="18" charset="0"/>
                <a:cs typeface="Times New Roman" pitchFamily="18" charset="0"/>
              </a:rPr>
              <a:t>elettronico</a:t>
            </a:r>
            <a:r>
              <a:rPr lang="en-US" sz="1600">
                <a:latin typeface="Times New Roman" pitchFamily="18" charset="0"/>
                <a:cs typeface="Times New Roman" pitchFamily="18" charset="0"/>
              </a:rPr>
              <a:t> </a:t>
            </a:r>
            <a:r>
              <a:rPr lang="en-US" sz="1600">
                <a:solidFill>
                  <a:schemeClr val="accent2"/>
                </a:solidFill>
                <a:latin typeface="Times New Roman" pitchFamily="18" charset="0"/>
                <a:cs typeface="Times New Roman" pitchFamily="18" charset="0"/>
              </a:rPr>
              <a:t>che</a:t>
            </a:r>
            <a:r>
              <a:rPr lang="en-US" sz="1600">
                <a:latin typeface="Times New Roman" pitchFamily="18" charset="0"/>
                <a:cs typeface="Times New Roman" pitchFamily="18" charset="0"/>
              </a:rPr>
              <a:t> </a:t>
            </a:r>
            <a:r>
              <a:rPr lang="en-US" sz="1600">
                <a:solidFill>
                  <a:srgbClr val="990099"/>
                </a:solidFill>
                <a:latin typeface="Times New Roman" pitchFamily="18" charset="0"/>
                <a:cs typeface="Times New Roman" pitchFamily="18" charset="0"/>
              </a:rPr>
              <a:t>converte</a:t>
            </a:r>
            <a:r>
              <a:rPr lang="en-US" sz="1600">
                <a:latin typeface="Times New Roman" pitchFamily="18" charset="0"/>
                <a:cs typeface="Times New Roman" pitchFamily="18" charset="0"/>
              </a:rPr>
              <a:t> </a:t>
            </a:r>
            <a:r>
              <a:rPr lang="en-US" sz="1600">
                <a:solidFill>
                  <a:schemeClr val="accent2"/>
                </a:solidFill>
                <a:latin typeface="Times New Roman" pitchFamily="18" charset="0"/>
                <a:cs typeface="Times New Roman" pitchFamily="18" charset="0"/>
              </a:rPr>
              <a:t>la </a:t>
            </a:r>
            <a:r>
              <a:rPr lang="en-US" sz="1600">
                <a:solidFill>
                  <a:srgbClr val="FF3300"/>
                </a:solidFill>
                <a:latin typeface="Times New Roman" pitchFamily="18" charset="0"/>
                <a:cs typeface="Times New Roman" pitchFamily="18" charset="0"/>
              </a:rPr>
              <a:t>luce</a:t>
            </a:r>
            <a:r>
              <a:rPr lang="en-US" sz="1600">
                <a:latin typeface="Times New Roman" pitchFamily="18" charset="0"/>
                <a:cs typeface="Times New Roman" pitchFamily="18" charset="0"/>
              </a:rPr>
              <a:t> </a:t>
            </a:r>
            <a:r>
              <a:rPr lang="en-US" sz="1600">
                <a:solidFill>
                  <a:schemeClr val="accent2"/>
                </a:solidFill>
                <a:latin typeface="Times New Roman" pitchFamily="18" charset="0"/>
                <a:cs typeface="Times New Roman" pitchFamily="18" charset="0"/>
              </a:rPr>
              <a:t>in</a:t>
            </a:r>
            <a:r>
              <a:rPr lang="en-US" sz="1600">
                <a:latin typeface="Times New Roman" pitchFamily="18" charset="0"/>
                <a:cs typeface="Times New Roman" pitchFamily="18" charset="0"/>
              </a:rPr>
              <a:t> </a:t>
            </a:r>
            <a:r>
              <a:rPr lang="en-US" sz="1600">
                <a:solidFill>
                  <a:srgbClr val="CC0066"/>
                </a:solidFill>
                <a:latin typeface="Times New Roman" pitchFamily="18" charset="0"/>
                <a:cs typeface="Times New Roman" pitchFamily="18" charset="0"/>
              </a:rPr>
              <a:t>corrente elettrica</a:t>
            </a:r>
            <a:r>
              <a:rPr lang="en-US" sz="1600">
                <a:latin typeface="Times New Roman" pitchFamily="18" charset="0"/>
                <a:cs typeface="Times New Roman" pitchFamily="18" charset="0"/>
              </a:rPr>
              <a:t> </a:t>
            </a:r>
            <a:r>
              <a:rPr lang="en-US" sz="1600">
                <a:solidFill>
                  <a:schemeClr val="accent2"/>
                </a:solidFill>
                <a:latin typeface="Times New Roman" pitchFamily="18" charset="0"/>
                <a:cs typeface="Times New Roman" pitchFamily="18" charset="0"/>
              </a:rPr>
              <a:t>misurabile</a:t>
            </a:r>
          </a:p>
        </p:txBody>
      </p:sp>
      <p:sp>
        <p:nvSpPr>
          <p:cNvPr id="8" name="Text Box 6"/>
          <p:cNvSpPr txBox="1">
            <a:spLocks noChangeArrowheads="1"/>
          </p:cNvSpPr>
          <p:nvPr/>
        </p:nvSpPr>
        <p:spPr bwMode="auto">
          <a:xfrm>
            <a:off x="357188" y="3786188"/>
            <a:ext cx="8501062" cy="830262"/>
          </a:xfrm>
          <a:prstGeom prst="rect">
            <a:avLst/>
          </a:prstGeom>
          <a:noFill/>
          <a:ln w="9525">
            <a:noFill/>
            <a:miter lim="800000"/>
            <a:headEnd/>
            <a:tailEnd/>
          </a:ln>
        </p:spPr>
        <p:txBody>
          <a:bodyPr>
            <a:spAutoFit/>
          </a:bodyPr>
          <a:lstStyle/>
          <a:p>
            <a:pPr marL="457200" indent="-457200">
              <a:buClr>
                <a:srgbClr val="996633"/>
              </a:buClr>
              <a:buFontTx/>
              <a:buAutoNum type="alphaLcParenR"/>
            </a:pPr>
            <a:r>
              <a:rPr lang="en-US" sz="1600">
                <a:latin typeface="Times New Roman" pitchFamily="18" charset="0"/>
                <a:cs typeface="Times New Roman" pitchFamily="18" charset="0"/>
              </a:rPr>
              <a:t>catodo di materiale fotosensibile (converte fotoni in elettroni): fotone colpisce catodo </a:t>
            </a:r>
            <a:r>
              <a:rPr lang="en-US" sz="1600" b="1">
                <a:latin typeface="Times New Roman" pitchFamily="18" charset="0"/>
                <a:cs typeface="Times New Roman" pitchFamily="18" charset="0"/>
              </a:rPr>
              <a:t> </a:t>
            </a:r>
            <a:r>
              <a:rPr lang="en-US" sz="1600" b="1">
                <a:latin typeface="Times New Roman" pitchFamily="18" charset="0"/>
                <a:cs typeface="Times New Roman" pitchFamily="18" charset="0"/>
                <a:sym typeface="Symbol" pitchFamily="18" charset="2"/>
              </a:rPr>
              <a:t>  </a:t>
            </a:r>
            <a:r>
              <a:rPr lang="en-US" sz="1600">
                <a:latin typeface="Times New Roman" pitchFamily="18" charset="0"/>
                <a:cs typeface="Times New Roman" pitchFamily="18" charset="0"/>
                <a:sym typeface="Symbol" pitchFamily="18" charset="2"/>
              </a:rPr>
              <a:t>emissione, per effetto fotoelettrico, di e</a:t>
            </a:r>
            <a:r>
              <a:rPr lang="en-US" sz="1600" baseline="30000">
                <a:latin typeface="Times New Roman" pitchFamily="18" charset="0"/>
                <a:cs typeface="Times New Roman" pitchFamily="18" charset="0"/>
                <a:sym typeface="Symbol" pitchFamily="18" charset="2"/>
              </a:rPr>
              <a:t>-</a:t>
            </a:r>
            <a:r>
              <a:rPr lang="en-US" sz="1600">
                <a:latin typeface="Times New Roman" pitchFamily="18" charset="0"/>
                <a:cs typeface="Times New Roman" pitchFamily="18" charset="0"/>
                <a:sym typeface="Symbol" pitchFamily="18" charset="2"/>
              </a:rPr>
              <a:t> che, causa la tensione applicata, è accelerato ed indirizzato verso il primo dinodo;</a:t>
            </a:r>
            <a:endParaRPr lang="en-US" sz="1600">
              <a:latin typeface="Times New Roman" pitchFamily="18" charset="0"/>
              <a:cs typeface="Times New Roman" pitchFamily="18" charset="0"/>
            </a:endParaRPr>
          </a:p>
        </p:txBody>
      </p:sp>
      <p:sp>
        <p:nvSpPr>
          <p:cNvPr id="9" name="Text Box 7"/>
          <p:cNvSpPr txBox="1">
            <a:spLocks noChangeArrowheads="1"/>
          </p:cNvSpPr>
          <p:nvPr/>
        </p:nvSpPr>
        <p:spPr bwMode="auto">
          <a:xfrm>
            <a:off x="285750" y="4572000"/>
            <a:ext cx="7772400" cy="338138"/>
          </a:xfrm>
          <a:prstGeom prst="rect">
            <a:avLst/>
          </a:prstGeom>
          <a:noFill/>
          <a:ln w="9525">
            <a:noFill/>
            <a:miter lim="800000"/>
            <a:headEnd/>
            <a:tailEnd/>
          </a:ln>
        </p:spPr>
        <p:txBody>
          <a:bodyPr>
            <a:spAutoFit/>
          </a:bodyPr>
          <a:lstStyle/>
          <a:p>
            <a:pPr marL="457200" indent="-457200">
              <a:buClr>
                <a:srgbClr val="996633"/>
              </a:buClr>
              <a:buFontTx/>
              <a:buAutoNum type="alphaLcParenR" startAt="2"/>
            </a:pPr>
            <a:r>
              <a:rPr lang="en-US" sz="1600">
                <a:latin typeface="Times New Roman" pitchFamily="18" charset="0"/>
                <a:cs typeface="Times New Roman" pitchFamily="18" charset="0"/>
              </a:rPr>
              <a:t>sistema di raccolta degli elettroni</a:t>
            </a:r>
          </a:p>
        </p:txBody>
      </p:sp>
      <p:sp>
        <p:nvSpPr>
          <p:cNvPr id="10" name="Text Box 8"/>
          <p:cNvSpPr txBox="1">
            <a:spLocks noChangeArrowheads="1"/>
          </p:cNvSpPr>
          <p:nvPr/>
        </p:nvSpPr>
        <p:spPr bwMode="auto">
          <a:xfrm>
            <a:off x="285750" y="4929188"/>
            <a:ext cx="8429625" cy="584200"/>
          </a:xfrm>
          <a:prstGeom prst="rect">
            <a:avLst/>
          </a:prstGeom>
          <a:noFill/>
          <a:ln w="9525">
            <a:noFill/>
            <a:miter lim="800000"/>
            <a:headEnd/>
            <a:tailEnd/>
          </a:ln>
        </p:spPr>
        <p:txBody>
          <a:bodyPr>
            <a:spAutoFit/>
          </a:bodyPr>
          <a:lstStyle/>
          <a:p>
            <a:pPr marL="457200" indent="-457200">
              <a:buClr>
                <a:srgbClr val="996633"/>
              </a:buClr>
              <a:buFontTx/>
              <a:buAutoNum type="alphaLcParenR" startAt="3"/>
            </a:pPr>
            <a:r>
              <a:rPr lang="en-US" sz="1600">
                <a:latin typeface="Times New Roman" pitchFamily="18" charset="0"/>
                <a:cs typeface="Times New Roman" pitchFamily="18" charset="0"/>
              </a:rPr>
              <a:t>moltiplicatore di elettroni (sistema di dinodi): </a:t>
            </a:r>
            <a:r>
              <a:rPr lang="en-US" sz="1600" b="1">
                <a:latin typeface="Times New Roman" pitchFamily="18" charset="0"/>
                <a:cs typeface="Times New Roman" pitchFamily="18" charset="0"/>
                <a:sym typeface="Symbol" pitchFamily="18" charset="2"/>
              </a:rPr>
              <a:t>  </a:t>
            </a:r>
            <a:r>
              <a:rPr lang="en-US" sz="1600">
                <a:latin typeface="Times New Roman" pitchFamily="18" charset="0"/>
                <a:cs typeface="Times New Roman" pitchFamily="18" charset="0"/>
                <a:sym typeface="Symbol" pitchFamily="18" charset="2"/>
              </a:rPr>
              <a:t>emissione di</a:t>
            </a:r>
            <a:r>
              <a:rPr lang="en-US" sz="1600" b="1">
                <a:latin typeface="Times New Roman" pitchFamily="18" charset="0"/>
                <a:cs typeface="Times New Roman" pitchFamily="18" charset="0"/>
                <a:sym typeface="Symbol" pitchFamily="18" charset="2"/>
              </a:rPr>
              <a:t> </a:t>
            </a:r>
            <a:r>
              <a:rPr lang="en-US" sz="1600">
                <a:latin typeface="Times New Roman" pitchFamily="18" charset="0"/>
                <a:cs typeface="Times New Roman" pitchFamily="18" charset="0"/>
                <a:sym typeface="Symbol" pitchFamily="18" charset="2"/>
              </a:rPr>
              <a:t>e</a:t>
            </a:r>
            <a:r>
              <a:rPr lang="en-US" sz="1600" baseline="30000">
                <a:latin typeface="Times New Roman" pitchFamily="18" charset="0"/>
                <a:cs typeface="Times New Roman" pitchFamily="18" charset="0"/>
                <a:sym typeface="Symbol" pitchFamily="18" charset="2"/>
              </a:rPr>
              <a:t>-</a:t>
            </a:r>
            <a:r>
              <a:rPr lang="en-US" sz="1600">
                <a:latin typeface="Times New Roman" pitchFamily="18" charset="0"/>
                <a:cs typeface="Times New Roman" pitchFamily="18" charset="0"/>
                <a:sym typeface="Symbol" pitchFamily="18" charset="2"/>
              </a:rPr>
              <a:t> secondari che sono accelerati ed indirizzati verso dinodo successivo. </a:t>
            </a:r>
            <a:r>
              <a:rPr lang="en-US" sz="1600" b="1">
                <a:latin typeface="Times New Roman" pitchFamily="18" charset="0"/>
                <a:cs typeface="Times New Roman" pitchFamily="18" charset="0"/>
                <a:sym typeface="Symbol" pitchFamily="18" charset="2"/>
              </a:rPr>
              <a:t>  </a:t>
            </a:r>
            <a:r>
              <a:rPr lang="en-US" sz="1600">
                <a:latin typeface="Times New Roman" pitchFamily="18" charset="0"/>
                <a:cs typeface="Times New Roman" pitchFamily="18" charset="0"/>
                <a:sym typeface="Symbol" pitchFamily="18" charset="2"/>
              </a:rPr>
              <a:t>formazione di cascata</a:t>
            </a:r>
            <a:r>
              <a:rPr lang="en-US" sz="1600" b="1">
                <a:latin typeface="Times New Roman" pitchFamily="18" charset="0"/>
                <a:cs typeface="Times New Roman" pitchFamily="18" charset="0"/>
                <a:sym typeface="Symbol" pitchFamily="18" charset="2"/>
              </a:rPr>
              <a:t> </a:t>
            </a:r>
            <a:r>
              <a:rPr lang="en-US" sz="1600">
                <a:latin typeface="Times New Roman" pitchFamily="18" charset="0"/>
                <a:cs typeface="Times New Roman" pitchFamily="18" charset="0"/>
                <a:sym typeface="Symbol" pitchFamily="18" charset="2"/>
              </a:rPr>
              <a:t>di</a:t>
            </a:r>
            <a:r>
              <a:rPr lang="en-US" sz="1600" b="1">
                <a:latin typeface="Times New Roman" pitchFamily="18" charset="0"/>
                <a:cs typeface="Times New Roman" pitchFamily="18" charset="0"/>
                <a:sym typeface="Symbol" pitchFamily="18" charset="2"/>
              </a:rPr>
              <a:t> </a:t>
            </a:r>
            <a:r>
              <a:rPr lang="en-US" sz="1600">
                <a:latin typeface="Times New Roman" pitchFamily="18" charset="0"/>
                <a:cs typeface="Times New Roman" pitchFamily="18" charset="0"/>
                <a:sym typeface="Symbol" pitchFamily="18" charset="2"/>
              </a:rPr>
              <a:t>e</a:t>
            </a:r>
            <a:r>
              <a:rPr lang="en-US" sz="1600" baseline="30000">
                <a:latin typeface="Times New Roman" pitchFamily="18" charset="0"/>
                <a:cs typeface="Times New Roman" pitchFamily="18" charset="0"/>
                <a:sym typeface="Symbol" pitchFamily="18" charset="2"/>
              </a:rPr>
              <a:t>-</a:t>
            </a:r>
            <a:r>
              <a:rPr lang="en-US" sz="1600">
                <a:latin typeface="Times New Roman" pitchFamily="18" charset="0"/>
                <a:cs typeface="Times New Roman" pitchFamily="18" charset="0"/>
                <a:sym typeface="Symbol" pitchFamily="18" charset="2"/>
              </a:rPr>
              <a:t> attraverso i dinodi </a:t>
            </a:r>
            <a:endParaRPr lang="en-US" sz="1600">
              <a:latin typeface="Times New Roman" pitchFamily="18" charset="0"/>
              <a:cs typeface="Times New Roman" pitchFamily="18" charset="0"/>
            </a:endParaRPr>
          </a:p>
        </p:txBody>
      </p:sp>
      <p:sp>
        <p:nvSpPr>
          <p:cNvPr id="11" name="Text Box 9"/>
          <p:cNvSpPr txBox="1">
            <a:spLocks noChangeArrowheads="1"/>
          </p:cNvSpPr>
          <p:nvPr/>
        </p:nvSpPr>
        <p:spPr bwMode="auto">
          <a:xfrm>
            <a:off x="500063" y="5572125"/>
            <a:ext cx="7772400" cy="338138"/>
          </a:xfrm>
          <a:prstGeom prst="rect">
            <a:avLst/>
          </a:prstGeom>
          <a:noFill/>
          <a:ln w="9525">
            <a:noFill/>
            <a:miter lim="800000"/>
            <a:headEnd/>
            <a:tailEnd/>
          </a:ln>
        </p:spPr>
        <p:txBody>
          <a:bodyPr>
            <a:spAutoFit/>
          </a:bodyPr>
          <a:lstStyle/>
          <a:p>
            <a:pPr marL="457200" indent="-457200">
              <a:buClr>
                <a:srgbClr val="996633"/>
              </a:buClr>
              <a:buFontTx/>
              <a:buAutoNum type="alphaLcParenR" startAt="4"/>
            </a:pPr>
            <a:r>
              <a:rPr lang="en-US" sz="1600">
                <a:latin typeface="Times New Roman" pitchFamily="18" charset="0"/>
                <a:cs typeface="Times New Roman" pitchFamily="18" charset="0"/>
              </a:rPr>
              <a:t>anodo di raccolta per la produzione del segnale finale</a:t>
            </a:r>
          </a:p>
        </p:txBody>
      </p:sp>
      <p:sp>
        <p:nvSpPr>
          <p:cNvPr id="12" name="Text Box 10"/>
          <p:cNvSpPr txBox="1">
            <a:spLocks noChangeArrowheads="1"/>
          </p:cNvSpPr>
          <p:nvPr/>
        </p:nvSpPr>
        <p:spPr bwMode="auto">
          <a:xfrm>
            <a:off x="571500" y="5929313"/>
            <a:ext cx="8077200" cy="584200"/>
          </a:xfrm>
          <a:prstGeom prst="rect">
            <a:avLst/>
          </a:prstGeom>
          <a:noFill/>
          <a:ln w="9525">
            <a:noFill/>
            <a:miter lim="800000"/>
            <a:headEnd/>
            <a:tailEnd/>
          </a:ln>
        </p:spPr>
        <p:txBody>
          <a:bodyPr>
            <a:spAutoFit/>
          </a:bodyPr>
          <a:lstStyle/>
          <a:p>
            <a:r>
              <a:rPr lang="en-US" sz="1600">
                <a:solidFill>
                  <a:srgbClr val="FF0066"/>
                </a:solidFill>
                <a:latin typeface="Times New Roman" pitchFamily="18" charset="0"/>
                <a:cs typeface="Times New Roman" pitchFamily="18" charset="0"/>
              </a:rPr>
              <a:t>tensione (HV)</a:t>
            </a:r>
            <a:r>
              <a:rPr lang="en-US" sz="1600">
                <a:solidFill>
                  <a:schemeClr val="accent2"/>
                </a:solidFill>
                <a:latin typeface="Times New Roman" pitchFamily="18" charset="0"/>
                <a:cs typeface="Times New Roman" pitchFamily="18" charset="0"/>
              </a:rPr>
              <a:t> è applicata al sistema</a:t>
            </a:r>
            <a:r>
              <a:rPr lang="en-US" sz="1600">
                <a:latin typeface="Times New Roman" pitchFamily="18" charset="0"/>
                <a:cs typeface="Times New Roman" pitchFamily="18" charset="0"/>
              </a:rPr>
              <a:t> </a:t>
            </a:r>
            <a:r>
              <a:rPr lang="en-US" sz="1600">
                <a:solidFill>
                  <a:srgbClr val="006600"/>
                </a:solidFill>
                <a:latin typeface="Times New Roman" pitchFamily="18" charset="0"/>
                <a:cs typeface="Times New Roman" pitchFamily="18" charset="0"/>
              </a:rPr>
              <a:t>catodo</a:t>
            </a:r>
            <a:r>
              <a:rPr lang="en-US" sz="1600">
                <a:latin typeface="Times New Roman" pitchFamily="18" charset="0"/>
                <a:cs typeface="Times New Roman" pitchFamily="18" charset="0"/>
              </a:rPr>
              <a:t> - </a:t>
            </a:r>
            <a:r>
              <a:rPr lang="en-US" sz="1600">
                <a:solidFill>
                  <a:srgbClr val="FF6600"/>
                </a:solidFill>
                <a:latin typeface="Times New Roman" pitchFamily="18" charset="0"/>
                <a:cs typeface="Times New Roman" pitchFamily="18" charset="0"/>
              </a:rPr>
              <a:t>dinodi</a:t>
            </a:r>
            <a:r>
              <a:rPr lang="en-US" sz="1600">
                <a:latin typeface="Times New Roman" pitchFamily="18" charset="0"/>
                <a:cs typeface="Times New Roman" pitchFamily="18" charset="0"/>
              </a:rPr>
              <a:t> - </a:t>
            </a:r>
            <a:r>
              <a:rPr lang="en-US" sz="1600">
                <a:solidFill>
                  <a:srgbClr val="9900CC"/>
                </a:solidFill>
                <a:latin typeface="Times New Roman" pitchFamily="18" charset="0"/>
                <a:cs typeface="Times New Roman" pitchFamily="18" charset="0"/>
              </a:rPr>
              <a:t>anodo</a:t>
            </a:r>
            <a:r>
              <a:rPr lang="en-US" sz="1600">
                <a:latin typeface="Times New Roman" pitchFamily="18" charset="0"/>
                <a:cs typeface="Times New Roman" pitchFamily="18" charset="0"/>
              </a:rPr>
              <a:t> </a:t>
            </a:r>
            <a:r>
              <a:rPr lang="en-US" sz="1600">
                <a:solidFill>
                  <a:schemeClr val="accent2"/>
                </a:solidFill>
                <a:latin typeface="Times New Roman" pitchFamily="18" charset="0"/>
                <a:cs typeface="Times New Roman" pitchFamily="18" charset="0"/>
              </a:rPr>
              <a:t>tramite un </a:t>
            </a:r>
            <a:r>
              <a:rPr lang="en-US" sz="1600">
                <a:solidFill>
                  <a:srgbClr val="CC0066"/>
                </a:solidFill>
                <a:latin typeface="Times New Roman" pitchFamily="18" charset="0"/>
                <a:cs typeface="Times New Roman" pitchFamily="18" charset="0"/>
              </a:rPr>
              <a:t>partitore</a:t>
            </a:r>
            <a:r>
              <a:rPr lang="en-US" sz="1600">
                <a:solidFill>
                  <a:schemeClr val="accent2"/>
                </a:solidFill>
                <a:latin typeface="Times New Roman" pitchFamily="18" charset="0"/>
                <a:cs typeface="Times New Roman" pitchFamily="18" charset="0"/>
              </a:rPr>
              <a:t> in modo da avere una </a:t>
            </a:r>
            <a:r>
              <a:rPr lang="en-US" sz="1600">
                <a:solidFill>
                  <a:srgbClr val="FF3300"/>
                </a:solidFill>
                <a:latin typeface="Times New Roman" pitchFamily="18" charset="0"/>
                <a:cs typeface="Times New Roman" pitchFamily="18" charset="0"/>
              </a:rPr>
              <a:t>d.d.p. a scala</a:t>
            </a:r>
            <a:r>
              <a:rPr lang="en-US" sz="1600">
                <a:solidFill>
                  <a:schemeClr val="accent2"/>
                </a:solidFill>
                <a:latin typeface="Times New Roman" pitchFamily="18" charset="0"/>
                <a:cs typeface="Times New Roman" pitchFamily="18" charset="0"/>
              </a:rPr>
              <a:t> lungo la struttura</a:t>
            </a:r>
          </a:p>
        </p:txBody>
      </p:sp>
      <p:pic>
        <p:nvPicPr>
          <p:cNvPr id="53259" name="Picture 4" descr="fotomoltiplicatore"/>
          <p:cNvPicPr>
            <a:picLocks noChangeAspect="1" noChangeArrowheads="1"/>
          </p:cNvPicPr>
          <p:nvPr/>
        </p:nvPicPr>
        <p:blipFill>
          <a:blip r:embed="rId2" cstate="print">
            <a:lum contrast="6000"/>
          </a:blip>
          <a:srcRect/>
          <a:stretch>
            <a:fillRect/>
          </a:stretch>
        </p:blipFill>
        <p:spPr bwMode="auto">
          <a:xfrm>
            <a:off x="714375" y="1214438"/>
            <a:ext cx="4895850" cy="2457450"/>
          </a:xfrm>
          <a:prstGeom prst="rect">
            <a:avLst/>
          </a:prstGeom>
          <a:noFill/>
          <a:ln w="9525">
            <a:noFill/>
            <a:miter lim="800000"/>
            <a:headEnd/>
            <a:tailEnd/>
          </a:ln>
        </p:spPr>
      </p:pic>
      <p:sp>
        <p:nvSpPr>
          <p:cNvPr id="14" name="Text Box 10"/>
          <p:cNvSpPr txBox="1">
            <a:spLocks noChangeArrowheads="1"/>
          </p:cNvSpPr>
          <p:nvPr/>
        </p:nvSpPr>
        <p:spPr bwMode="auto">
          <a:xfrm>
            <a:off x="6000750" y="2143125"/>
            <a:ext cx="2895600" cy="701675"/>
          </a:xfrm>
          <a:prstGeom prst="rect">
            <a:avLst/>
          </a:prstGeom>
          <a:noFill/>
          <a:ln w="9525">
            <a:noFill/>
            <a:miter lim="800000"/>
            <a:headEnd/>
            <a:tailEnd/>
          </a:ln>
        </p:spPr>
        <p:txBody>
          <a:bodyPr>
            <a:spAutoFit/>
          </a:bodyPr>
          <a:lstStyle/>
          <a:p>
            <a:pPr algn="ctr"/>
            <a:r>
              <a:rPr lang="en-US">
                <a:solidFill>
                  <a:schemeClr val="accent2"/>
                </a:solidFill>
                <a:sym typeface="Symbol" pitchFamily="18" charset="2"/>
              </a:rPr>
              <a:t>tragitto</a:t>
            </a:r>
            <a:r>
              <a:rPr lang="en-US">
                <a:solidFill>
                  <a:srgbClr val="996633"/>
                </a:solidFill>
                <a:sym typeface="Symbol" pitchFamily="18" charset="2"/>
              </a:rPr>
              <a:t> </a:t>
            </a:r>
            <a:r>
              <a:rPr lang="en-US">
                <a:solidFill>
                  <a:srgbClr val="006600"/>
                </a:solidFill>
                <a:sym typeface="Symbol" pitchFamily="18" charset="2"/>
              </a:rPr>
              <a:t>catodo</a:t>
            </a:r>
            <a:r>
              <a:rPr lang="en-US">
                <a:solidFill>
                  <a:srgbClr val="996633"/>
                </a:solidFill>
                <a:sym typeface="Symbol" pitchFamily="18" charset="2"/>
              </a:rPr>
              <a:t> </a:t>
            </a:r>
            <a:r>
              <a:rPr lang="en-US">
                <a:solidFill>
                  <a:schemeClr val="accent2"/>
                </a:solidFill>
                <a:sym typeface="Symbol" pitchFamily="18" charset="2"/>
              </a:rPr>
              <a:t>–</a:t>
            </a:r>
            <a:r>
              <a:rPr lang="en-US">
                <a:solidFill>
                  <a:srgbClr val="996633"/>
                </a:solidFill>
                <a:sym typeface="Symbol" pitchFamily="18" charset="2"/>
              </a:rPr>
              <a:t> </a:t>
            </a:r>
            <a:r>
              <a:rPr lang="en-US">
                <a:solidFill>
                  <a:srgbClr val="9900CC"/>
                </a:solidFill>
                <a:sym typeface="Symbol" pitchFamily="18" charset="2"/>
              </a:rPr>
              <a:t>anodo </a:t>
            </a:r>
            <a:r>
              <a:rPr lang="en-US">
                <a:solidFill>
                  <a:schemeClr val="accent2"/>
                </a:solidFill>
                <a:sym typeface="Symbol" pitchFamily="18" charset="2"/>
              </a:rPr>
              <a:t>richiede circa</a:t>
            </a:r>
            <a:r>
              <a:rPr lang="en-US">
                <a:solidFill>
                  <a:srgbClr val="9900CC"/>
                </a:solidFill>
                <a:sym typeface="Symbol" pitchFamily="18" charset="2"/>
              </a:rPr>
              <a:t> </a:t>
            </a:r>
            <a:r>
              <a:rPr lang="en-US">
                <a:solidFill>
                  <a:srgbClr val="FF3300"/>
                </a:solidFill>
                <a:sym typeface="Symbol" pitchFamily="18" charset="2"/>
              </a:rPr>
              <a:t>40 ns</a:t>
            </a:r>
            <a:r>
              <a:rPr lang="en-US">
                <a:solidFill>
                  <a:srgbClr val="996633"/>
                </a:solidFill>
                <a:sym typeface="Symbol" pitchFamily="18" charset="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8" grpId="0" autoUpdateAnimBg="0"/>
      <p:bldP spid="9" grpId="0" autoUpdateAnimBg="0"/>
      <p:bldP spid="10" grpId="0" autoUpdateAnimBg="0"/>
      <p:bldP spid="11" grpId="0" autoUpdateAnimBg="0"/>
      <p:bldP spid="12" grpId="0" autoUpdateAnimBg="0"/>
      <p:bldP spid="1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numero diapositiva 2"/>
          <p:cNvSpPr>
            <a:spLocks noGrp="1"/>
          </p:cNvSpPr>
          <p:nvPr>
            <p:ph type="sldNum" sz="quarter" idx="12"/>
          </p:nvPr>
        </p:nvSpPr>
        <p:spPr>
          <a:noFill/>
        </p:spPr>
        <p:txBody>
          <a:bodyPr/>
          <a:lstStyle/>
          <a:p>
            <a:fld id="{63788505-399D-4997-BAF0-022BE1115DA6}" type="slidenum">
              <a:rPr lang="it-IT" smtClean="0"/>
              <a:pPr/>
              <a:t>5</a:t>
            </a:fld>
            <a:endParaRPr lang="it-IT" smtClean="0"/>
          </a:p>
        </p:txBody>
      </p:sp>
      <p:pic>
        <p:nvPicPr>
          <p:cNvPr id="19459" name="Picture 4" descr="4"/>
          <p:cNvPicPr>
            <a:picLocks noChangeAspect="1" noChangeArrowheads="1"/>
          </p:cNvPicPr>
          <p:nvPr/>
        </p:nvPicPr>
        <p:blipFill>
          <a:blip r:embed="rId2" cstate="print"/>
          <a:srcRect r="51563"/>
          <a:stretch>
            <a:fillRect/>
          </a:stretch>
        </p:blipFill>
        <p:spPr bwMode="auto">
          <a:xfrm>
            <a:off x="357188" y="1827213"/>
            <a:ext cx="7724775" cy="5030787"/>
          </a:xfrm>
          <a:prstGeom prst="rect">
            <a:avLst/>
          </a:prstGeom>
          <a:noFill/>
          <a:ln w="9525">
            <a:noFill/>
            <a:miter lim="800000"/>
            <a:headEnd/>
            <a:tailEnd/>
          </a:ln>
        </p:spPr>
      </p:pic>
      <p:sp>
        <p:nvSpPr>
          <p:cNvPr id="5" name="Titolo 1"/>
          <p:cNvSpPr txBox="1">
            <a:spLocks/>
          </p:cNvSpPr>
          <p:nvPr/>
        </p:nvSpPr>
        <p:spPr bwMode="auto">
          <a:xfrm>
            <a:off x="457200" y="274638"/>
            <a:ext cx="8229600" cy="582612"/>
          </a:xfrm>
          <a:prstGeom prst="rect">
            <a:avLst/>
          </a:prstGeom>
          <a:noFill/>
          <a:ln w="9525">
            <a:noFill/>
            <a:miter lim="800000"/>
            <a:headEnd/>
            <a:tailEnd/>
          </a:ln>
        </p:spPr>
        <p:txBody>
          <a:bodyPr anchor="ctr"/>
          <a:lstStyle/>
          <a:p>
            <a:pPr algn="ctr" eaLnBrk="0" hangingPunct="0">
              <a:defRPr/>
            </a:pPr>
            <a:r>
              <a:rPr lang="it-IT" sz="3800" b="1" u="sng" kern="0" dirty="0">
                <a:solidFill>
                  <a:schemeClr val="tx2"/>
                </a:solidFill>
                <a:latin typeface="Times New Roman" pitchFamily="18" charset="0"/>
                <a:ea typeface="+mj-ea"/>
                <a:cs typeface="+mj-cs"/>
              </a:rPr>
              <a:t>Piccola cavità </a:t>
            </a:r>
            <a:r>
              <a:rPr lang="it-IT" sz="3800" kern="0" dirty="0">
                <a:solidFill>
                  <a:schemeClr val="tx2"/>
                </a:solidFill>
                <a:latin typeface="Times New Roman" pitchFamily="18" charset="0"/>
                <a:ea typeface="+mj-ea"/>
                <a:cs typeface="+mj-cs"/>
              </a:rPr>
              <a:t>(Teoria di </a:t>
            </a:r>
            <a:r>
              <a:rPr lang="it-IT" sz="3800" kern="0" dirty="0" err="1">
                <a:solidFill>
                  <a:schemeClr val="tx2"/>
                </a:solidFill>
                <a:latin typeface="Times New Roman" pitchFamily="18" charset="0"/>
                <a:ea typeface="+mj-ea"/>
                <a:cs typeface="+mj-cs"/>
              </a:rPr>
              <a:t>Bragg-Gray</a:t>
            </a:r>
            <a:r>
              <a:rPr lang="it-IT" sz="3800" kern="0" dirty="0">
                <a:solidFill>
                  <a:schemeClr val="tx2"/>
                </a:solidFill>
                <a:latin typeface="Times New Roman" pitchFamily="18" charset="0"/>
                <a:ea typeface="+mj-ea"/>
                <a:cs typeface="+mj-cs"/>
              </a:rPr>
              <a:t>).</a:t>
            </a:r>
            <a:endParaRPr lang="en-US" sz="3800" kern="0" dirty="0">
              <a:solidFill>
                <a:schemeClr val="tx2"/>
              </a:solidFill>
              <a:latin typeface="+mj-lt"/>
              <a:ea typeface="+mj-ea"/>
              <a:cs typeface="+mj-cs"/>
            </a:endParaRPr>
          </a:p>
        </p:txBody>
      </p:sp>
      <p:sp>
        <p:nvSpPr>
          <p:cNvPr id="19461" name="Rectangle 7"/>
          <p:cNvSpPr>
            <a:spLocks noChangeArrowheads="1"/>
          </p:cNvSpPr>
          <p:nvPr/>
        </p:nvSpPr>
        <p:spPr bwMode="auto">
          <a:xfrm>
            <a:off x="357188" y="1000125"/>
            <a:ext cx="8229600" cy="581025"/>
          </a:xfrm>
          <a:prstGeom prst="rect">
            <a:avLst/>
          </a:prstGeom>
          <a:noFill/>
          <a:ln w="9525">
            <a:noFill/>
            <a:miter lim="800000"/>
            <a:headEnd/>
            <a:tailEnd/>
          </a:ln>
        </p:spPr>
        <p:txBody>
          <a:bodyPr anchor="ctr"/>
          <a:lstStyle/>
          <a:p>
            <a:pPr algn="just"/>
            <a:r>
              <a:rPr lang="it-IT">
                <a:solidFill>
                  <a:schemeClr val="tx2"/>
                </a:solidFill>
                <a:latin typeface="Times New Roman" pitchFamily="18" charset="0"/>
              </a:rPr>
              <a:t>Andamento dei parametri </a:t>
            </a:r>
            <a:r>
              <a:rPr lang="it-IT" sz="2000" b="1">
                <a:latin typeface="Times New Roman" pitchFamily="18" charset="0"/>
              </a:rPr>
              <a:t>S</a:t>
            </a:r>
            <a:r>
              <a:rPr lang="it-IT" sz="2000" b="1" baseline="30000">
                <a:latin typeface="Times New Roman" pitchFamily="18" charset="0"/>
              </a:rPr>
              <a:t>C</a:t>
            </a:r>
            <a:r>
              <a:rPr lang="it-IT" sz="2000" b="1" baseline="-25000">
                <a:latin typeface="Times New Roman" pitchFamily="18" charset="0"/>
              </a:rPr>
              <a:t>M</a:t>
            </a:r>
            <a:r>
              <a:rPr lang="it-IT" sz="4400">
                <a:solidFill>
                  <a:schemeClr val="tx2"/>
                </a:solidFill>
              </a:rPr>
              <a:t> </a:t>
            </a:r>
            <a:r>
              <a:rPr lang="it-IT">
                <a:solidFill>
                  <a:schemeClr val="tx2"/>
                </a:solidFill>
                <a:latin typeface="Times New Roman" pitchFamily="18" charset="0"/>
              </a:rPr>
              <a:t>in funzione dell’energia degli elettroni nel caso di un </a:t>
            </a:r>
            <a:r>
              <a:rPr lang="it-IT" u="sng">
                <a:solidFill>
                  <a:schemeClr val="tx2"/>
                </a:solidFill>
                <a:latin typeface="Times New Roman" pitchFamily="18" charset="0"/>
              </a:rPr>
              <a:t>dosimetro di polietilene</a:t>
            </a:r>
            <a:r>
              <a:rPr lang="it-IT">
                <a:solidFill>
                  <a:schemeClr val="tx2"/>
                </a:solidFill>
                <a:latin typeface="Times New Roman" pitchFamily="18" charset="0"/>
              </a:rPr>
              <a:t> immerso in acqua, carbonio, alluminio, ferro e piombo.</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numero diapositiva 2"/>
          <p:cNvSpPr>
            <a:spLocks noGrp="1"/>
          </p:cNvSpPr>
          <p:nvPr>
            <p:ph type="sldNum" sz="quarter" idx="12"/>
          </p:nvPr>
        </p:nvSpPr>
        <p:spPr>
          <a:noFill/>
        </p:spPr>
        <p:txBody>
          <a:bodyPr/>
          <a:lstStyle/>
          <a:p>
            <a:fld id="{35A4A41C-BFFA-42AD-AAE5-626DD7C08910}" type="slidenum">
              <a:rPr lang="it-IT" smtClean="0"/>
              <a:pPr/>
              <a:t>50</a:t>
            </a:fld>
            <a:endParaRPr lang="it-IT" smtClean="0"/>
          </a:p>
        </p:txBody>
      </p:sp>
      <p:sp>
        <p:nvSpPr>
          <p:cNvPr id="4" name="Rectangle 3"/>
          <p:cNvSpPr txBox="1">
            <a:spLocks noChangeArrowheads="1"/>
          </p:cNvSpPr>
          <p:nvPr/>
        </p:nvSpPr>
        <p:spPr>
          <a:xfrm>
            <a:off x="428625" y="1357313"/>
            <a:ext cx="8358188" cy="4525962"/>
          </a:xfrm>
          <a:prstGeom prst="rect">
            <a:avLst/>
          </a:prstGeom>
        </p:spPr>
        <p:txBody>
          <a:bodyPr/>
          <a:lstStyle/>
          <a:p>
            <a:pPr marL="609600" indent="-609600" algn="just" eaLnBrk="0" hangingPunct="0">
              <a:spcBef>
                <a:spcPct val="20000"/>
              </a:spcBef>
              <a:spcAft>
                <a:spcPct val="30000"/>
              </a:spcAft>
              <a:defRPr/>
            </a:pPr>
            <a:r>
              <a:rPr lang="it-IT" kern="0" dirty="0">
                <a:latin typeface="Times New Roman" pitchFamily="18" charset="0"/>
                <a:cs typeface="Times New Roman" pitchFamily="18" charset="0"/>
              </a:rPr>
              <a:t>Lo scintillatore può fornire molte informazioni fra cui:</a:t>
            </a:r>
          </a:p>
          <a:p>
            <a:pPr marL="990600" lvl="1" indent="-533400" algn="just" eaLnBrk="0" hangingPunct="0">
              <a:spcBef>
                <a:spcPct val="20000"/>
              </a:spcBef>
              <a:spcAft>
                <a:spcPct val="30000"/>
              </a:spcAft>
              <a:buClr>
                <a:srgbClr val="FF3300"/>
              </a:buClr>
              <a:buFontTx/>
              <a:buAutoNum type="arabicPeriod"/>
              <a:defRPr/>
            </a:pPr>
            <a:r>
              <a:rPr lang="it-IT" kern="0" dirty="0">
                <a:solidFill>
                  <a:srgbClr val="FF3300"/>
                </a:solidFill>
                <a:latin typeface="Times New Roman" pitchFamily="18" charset="0"/>
                <a:cs typeface="Times New Roman" pitchFamily="18" charset="0"/>
              </a:rPr>
              <a:t>Sensibile all’energia  </a:t>
            </a:r>
            <a:r>
              <a:rPr lang="it-IT" kern="0" dirty="0">
                <a:latin typeface="Times New Roman" pitchFamily="18" charset="0"/>
                <a:cs typeface="Times New Roman" pitchFamily="18" charset="0"/>
              </a:rPr>
              <a:t>( ~ lineare ed il PM è lineare) </a:t>
            </a:r>
          </a:p>
          <a:p>
            <a:pPr marL="1447800" lvl="2" indent="-533400" algn="just" eaLnBrk="0" hangingPunct="0">
              <a:spcBef>
                <a:spcPct val="20000"/>
              </a:spcBef>
              <a:spcAft>
                <a:spcPct val="30000"/>
              </a:spcAft>
              <a:buClr>
                <a:srgbClr val="FF3300"/>
              </a:buClr>
              <a:buFontTx/>
              <a:buAutoNum type="arabicPeriod"/>
              <a:defRPr/>
            </a:pPr>
            <a:r>
              <a:rPr lang="it-IT" kern="0" dirty="0">
                <a:solidFill>
                  <a:srgbClr val="0066FF"/>
                </a:solidFill>
                <a:latin typeface="Times New Roman" pitchFamily="18" charset="0"/>
                <a:cs typeface="Times New Roman" pitchFamily="18" charset="0"/>
                <a:sym typeface="Wingdings" pitchFamily="2" charset="2"/>
              </a:rPr>
              <a:t></a:t>
            </a:r>
            <a:r>
              <a:rPr lang="it-IT" kern="0" dirty="0">
                <a:solidFill>
                  <a:srgbClr val="0066FF"/>
                </a:solidFill>
                <a:latin typeface="Times New Roman" pitchFamily="18" charset="0"/>
                <a:cs typeface="Times New Roman" pitchFamily="18" charset="0"/>
              </a:rPr>
              <a:t> il segnale di uscita è proporzionale all’energia di eccitazione.(misure di DOSE) </a:t>
            </a:r>
          </a:p>
          <a:p>
            <a:pPr marL="1447800" lvl="2" indent="-533400" algn="just" eaLnBrk="0" hangingPunct="0">
              <a:spcBef>
                <a:spcPct val="20000"/>
              </a:spcBef>
              <a:spcAft>
                <a:spcPct val="30000"/>
              </a:spcAft>
              <a:buClr>
                <a:srgbClr val="FF3300"/>
              </a:buClr>
              <a:buFontTx/>
              <a:buAutoNum type="arabicPeriod"/>
              <a:defRPr/>
            </a:pPr>
            <a:r>
              <a:rPr lang="it-IT" kern="0" dirty="0">
                <a:solidFill>
                  <a:srgbClr val="CC00CC"/>
                </a:solidFill>
                <a:latin typeface="Times New Roman" pitchFamily="18" charset="0"/>
                <a:cs typeface="Times New Roman" pitchFamily="18" charset="0"/>
                <a:sym typeface="Wingdings" pitchFamily="2" charset="2"/>
              </a:rPr>
              <a:t> può essere usato come spettrometro di energia</a:t>
            </a:r>
            <a:endParaRPr lang="it-IT" kern="0" dirty="0">
              <a:latin typeface="Times New Roman" pitchFamily="18" charset="0"/>
              <a:cs typeface="Times New Roman" pitchFamily="18" charset="0"/>
              <a:sym typeface="Wingdings" pitchFamily="2" charset="2"/>
            </a:endParaRPr>
          </a:p>
          <a:p>
            <a:pPr marL="990600" lvl="1" indent="-533400" algn="just" eaLnBrk="0" hangingPunct="0">
              <a:spcBef>
                <a:spcPct val="20000"/>
              </a:spcBef>
              <a:spcAft>
                <a:spcPct val="30000"/>
              </a:spcAft>
              <a:buClr>
                <a:srgbClr val="FF3300"/>
              </a:buClr>
              <a:buFontTx/>
              <a:buAutoNum type="arabicPeriod"/>
              <a:defRPr/>
            </a:pPr>
            <a:r>
              <a:rPr lang="it-IT" kern="0" dirty="0">
                <a:solidFill>
                  <a:srgbClr val="FF3300"/>
                </a:solidFill>
                <a:latin typeface="Times New Roman" pitchFamily="18" charset="0"/>
                <a:cs typeface="Times New Roman" pitchFamily="18" charset="0"/>
                <a:sym typeface="Wingdings" pitchFamily="2" charset="2"/>
              </a:rPr>
              <a:t>Risposta temporale rapida </a:t>
            </a:r>
          </a:p>
          <a:p>
            <a:pPr marL="1447800" lvl="2" indent="-533400" algn="just" eaLnBrk="0" hangingPunct="0">
              <a:spcBef>
                <a:spcPct val="20000"/>
              </a:spcBef>
              <a:spcAft>
                <a:spcPct val="30000"/>
              </a:spcAft>
              <a:buClr>
                <a:srgbClr val="FF3300"/>
              </a:buClr>
              <a:buFontTx/>
              <a:buAutoNum type="arabicPeriod"/>
              <a:defRPr/>
            </a:pPr>
            <a:r>
              <a:rPr lang="it-IT" kern="0" dirty="0">
                <a:solidFill>
                  <a:srgbClr val="0066FF"/>
                </a:solidFill>
                <a:latin typeface="Times New Roman" pitchFamily="18" charset="0"/>
                <a:cs typeface="Times New Roman" pitchFamily="18" charset="0"/>
                <a:sym typeface="Wingdings" pitchFamily="2" charset="2"/>
              </a:rPr>
              <a:t> misura di tempi </a:t>
            </a:r>
            <a:r>
              <a:rPr lang="it-IT" kern="0" dirty="0">
                <a:latin typeface="Times New Roman" pitchFamily="18" charset="0"/>
                <a:cs typeface="Times New Roman" pitchFamily="18" charset="0"/>
                <a:sym typeface="Wingdings" pitchFamily="2" charset="2"/>
              </a:rPr>
              <a:t>(tempo di volo, trigger, etc.)</a:t>
            </a:r>
          </a:p>
          <a:p>
            <a:pPr marL="990600" lvl="1" indent="-533400" algn="just" eaLnBrk="0" hangingPunct="0">
              <a:spcBef>
                <a:spcPct val="20000"/>
              </a:spcBef>
              <a:spcAft>
                <a:spcPct val="30000"/>
              </a:spcAft>
              <a:buClr>
                <a:srgbClr val="FF3300"/>
              </a:buClr>
              <a:buFontTx/>
              <a:buAutoNum type="arabicPeriod"/>
              <a:defRPr/>
            </a:pPr>
            <a:r>
              <a:rPr lang="it-IT" kern="0" dirty="0">
                <a:solidFill>
                  <a:srgbClr val="FF3300"/>
                </a:solidFill>
                <a:latin typeface="Times New Roman" pitchFamily="18" charset="0"/>
                <a:cs typeface="Times New Roman" pitchFamily="18" charset="0"/>
                <a:sym typeface="Wingdings" pitchFamily="2" charset="2"/>
              </a:rPr>
              <a:t>Discriminazione fra varie particelle</a:t>
            </a:r>
            <a:r>
              <a:rPr lang="it-IT" kern="0" dirty="0">
                <a:latin typeface="Times New Roman" pitchFamily="18" charset="0"/>
                <a:cs typeface="Times New Roman" pitchFamily="18" charset="0"/>
                <a:sym typeface="Wingdings" pitchFamily="2" charset="2"/>
              </a:rPr>
              <a:t>, studiando la forma dell’impulso di uscita. </a:t>
            </a:r>
            <a:r>
              <a:rPr lang="it-IT" kern="0" dirty="0">
                <a:solidFill>
                  <a:srgbClr val="33CC33"/>
                </a:solidFill>
                <a:latin typeface="Times New Roman" pitchFamily="18" charset="0"/>
                <a:cs typeface="Times New Roman" pitchFamily="18" charset="0"/>
                <a:sym typeface="Wingdings" pitchFamily="2" charset="2"/>
              </a:rPr>
              <a:t>Con alcuni tipi di scintillatore è possibile distinguere fra le varie particelle, analizzando la forma dell’impulso di uscita. Questo a causa di diversi meccanismi di eccitazione per particelle con diverso potere ionizzante </a:t>
            </a:r>
            <a:r>
              <a:rPr lang="it-IT" kern="0" dirty="0">
                <a:latin typeface="Times New Roman" pitchFamily="18" charset="0"/>
                <a:cs typeface="Times New Roman" pitchFamily="18" charset="0"/>
                <a:sym typeface="Wingdings" pitchFamily="2" charset="2"/>
              </a:rPr>
              <a:t>(</a:t>
            </a:r>
            <a:r>
              <a:rPr lang="it-IT" kern="0" dirty="0">
                <a:latin typeface="Symbol" pitchFamily="18" charset="2"/>
                <a:cs typeface="Times New Roman" pitchFamily="18" charset="0"/>
                <a:sym typeface="Wingdings" pitchFamily="2" charset="2"/>
              </a:rPr>
              <a:t>a, </a:t>
            </a:r>
            <a:r>
              <a:rPr lang="it-IT" kern="0" dirty="0">
                <a:latin typeface="Times New Roman" pitchFamily="18" charset="0"/>
                <a:cs typeface="Times New Roman" pitchFamily="18" charset="0"/>
                <a:sym typeface="Wingdings" pitchFamily="2" charset="2"/>
              </a:rPr>
              <a:t>n</a:t>
            </a:r>
            <a:r>
              <a:rPr lang="it-IT" kern="0" dirty="0">
                <a:latin typeface="Symbol" pitchFamily="18" charset="2"/>
                <a:cs typeface="Times New Roman" pitchFamily="18" charset="0"/>
                <a:sym typeface="Wingdings" pitchFamily="2" charset="2"/>
              </a:rPr>
              <a:t>, g</a:t>
            </a:r>
            <a:r>
              <a:rPr lang="it-IT" kern="0" dirty="0">
                <a:latin typeface="Times New Roman" pitchFamily="18" charset="0"/>
                <a:cs typeface="Times New Roman" pitchFamily="18" charset="0"/>
                <a:sym typeface="Wingdings" pitchFamily="2" charset="2"/>
              </a:rPr>
              <a:t>, etc.)</a:t>
            </a:r>
            <a:endParaRPr lang="it-IT" kern="0" dirty="0">
              <a:latin typeface="Times New Roman" pitchFamily="18" charset="0"/>
              <a:cs typeface="Times New Roman" pitchFamily="18" charset="0"/>
            </a:endParaRPr>
          </a:p>
          <a:p>
            <a:pPr marL="1371600" lvl="2" indent="-457200" algn="just" eaLnBrk="0" hangingPunct="0">
              <a:spcBef>
                <a:spcPct val="20000"/>
              </a:spcBef>
              <a:buClr>
                <a:srgbClr val="FF3300"/>
              </a:buClr>
              <a:buFontTx/>
              <a:buAutoNum type="arabicPeriod"/>
              <a:defRPr/>
            </a:pPr>
            <a:endParaRPr lang="it-IT" kern="0" dirty="0">
              <a:solidFill>
                <a:srgbClr val="0066FF"/>
              </a:solidFill>
              <a:latin typeface="Times New Roman" pitchFamily="18" charset="0"/>
              <a:cs typeface="Times New Roman" pitchFamily="18" charset="0"/>
            </a:endParaRPr>
          </a:p>
        </p:txBody>
      </p:sp>
      <p:sp>
        <p:nvSpPr>
          <p:cNvPr id="54276" name="Text Box 4"/>
          <p:cNvSpPr txBox="1">
            <a:spLocks noChangeArrowheads="1"/>
          </p:cNvSpPr>
          <p:nvPr/>
        </p:nvSpPr>
        <p:spPr bwMode="auto">
          <a:xfrm>
            <a:off x="1042988" y="188913"/>
            <a:ext cx="6985000" cy="584200"/>
          </a:xfrm>
          <a:prstGeom prst="rect">
            <a:avLst/>
          </a:prstGeom>
          <a:solidFill>
            <a:schemeClr val="accent1"/>
          </a:solidFill>
          <a:ln w="9525">
            <a:noFill/>
            <a:miter lim="800000"/>
            <a:headEnd/>
            <a:tailEnd/>
          </a:ln>
        </p:spPr>
        <p:txBody>
          <a:bodyPr>
            <a:spAutoFit/>
          </a:bodyPr>
          <a:lstStyle/>
          <a:p>
            <a:pPr algn="ctr">
              <a:spcBef>
                <a:spcPct val="50000"/>
              </a:spcBef>
            </a:pPr>
            <a:r>
              <a:rPr lang="it-IT" sz="3200" b="1">
                <a:solidFill>
                  <a:srgbClr val="FF3300"/>
                </a:solidFill>
                <a:latin typeface="Times New Roman" pitchFamily="18" charset="0"/>
                <a:cs typeface="Times New Roman" pitchFamily="18" charset="0"/>
              </a:rPr>
              <a:t>Scintillatori</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p:cNvSpPr>
            <a:spLocks noGrp="1"/>
          </p:cNvSpPr>
          <p:nvPr>
            <p:ph type="title"/>
          </p:nvPr>
        </p:nvSpPr>
        <p:spPr>
          <a:xfrm>
            <a:off x="1357313" y="214313"/>
            <a:ext cx="6472237" cy="654050"/>
          </a:xfrm>
          <a:solidFill>
            <a:schemeClr val="accent5"/>
          </a:solidFill>
        </p:spPr>
        <p:txBody>
          <a:bodyPr/>
          <a:lstStyle/>
          <a:p>
            <a:pPr>
              <a:defRPr/>
            </a:pPr>
            <a:r>
              <a:rPr lang="en-US" sz="3200" dirty="0" err="1" smtClean="0">
                <a:latin typeface="Times New Roman" pitchFamily="18" charset="0"/>
                <a:cs typeface="Times New Roman" pitchFamily="18" charset="0"/>
              </a:rPr>
              <a:t>Spettrometria</a:t>
            </a:r>
            <a:r>
              <a:rPr lang="en-US" sz="3200" dirty="0" smtClean="0">
                <a:latin typeface="Times New Roman" pitchFamily="18" charset="0"/>
                <a:cs typeface="Times New Roman" pitchFamily="18" charset="0"/>
              </a:rPr>
              <a:t> X o </a:t>
            </a:r>
            <a:r>
              <a:rPr lang="en-US" sz="3200" dirty="0" smtClean="0">
                <a:latin typeface="Symbol" pitchFamily="18" charset="2"/>
                <a:cs typeface="Times New Roman" pitchFamily="18" charset="0"/>
              </a:rPr>
              <a:t>g</a:t>
            </a:r>
            <a:r>
              <a:rPr lang="en-US" sz="3200" dirty="0" smtClean="0">
                <a:latin typeface="Times New Roman" pitchFamily="18" charset="0"/>
                <a:cs typeface="Times New Roman" pitchFamily="18" charset="0"/>
              </a:rPr>
              <a:t> </a:t>
            </a:r>
          </a:p>
        </p:txBody>
      </p:sp>
      <p:sp>
        <p:nvSpPr>
          <p:cNvPr id="55299" name="Segnaposto numero diapositiva 2"/>
          <p:cNvSpPr>
            <a:spLocks noGrp="1"/>
          </p:cNvSpPr>
          <p:nvPr>
            <p:ph type="sldNum" sz="quarter" idx="12"/>
          </p:nvPr>
        </p:nvSpPr>
        <p:spPr>
          <a:noFill/>
        </p:spPr>
        <p:txBody>
          <a:bodyPr/>
          <a:lstStyle/>
          <a:p>
            <a:fld id="{32CF7CF8-45AC-463D-82D7-C896DCAB6747}" type="slidenum">
              <a:rPr lang="it-IT" smtClean="0"/>
              <a:pPr/>
              <a:t>51</a:t>
            </a:fld>
            <a:endParaRPr lang="it-IT" smtClean="0"/>
          </a:p>
        </p:txBody>
      </p:sp>
      <p:pic>
        <p:nvPicPr>
          <p:cNvPr id="55300" name="Picture 7" descr="10"/>
          <p:cNvPicPr>
            <a:picLocks noChangeAspect="1" noChangeArrowheads="1"/>
          </p:cNvPicPr>
          <p:nvPr/>
        </p:nvPicPr>
        <p:blipFill>
          <a:blip r:embed="rId2" cstate="print"/>
          <a:srcRect/>
          <a:stretch>
            <a:fillRect/>
          </a:stretch>
        </p:blipFill>
        <p:spPr bwMode="auto">
          <a:xfrm>
            <a:off x="1643063" y="3571875"/>
            <a:ext cx="5160962" cy="3286125"/>
          </a:xfrm>
          <a:prstGeom prst="rect">
            <a:avLst/>
          </a:prstGeom>
          <a:noFill/>
          <a:ln w="9525">
            <a:noFill/>
            <a:miter lim="800000"/>
            <a:headEnd/>
            <a:tailEnd/>
          </a:ln>
        </p:spPr>
      </p:pic>
      <p:sp>
        <p:nvSpPr>
          <p:cNvPr id="55301" name="Text Box 8"/>
          <p:cNvSpPr txBox="1">
            <a:spLocks noChangeArrowheads="1"/>
          </p:cNvSpPr>
          <p:nvPr/>
        </p:nvSpPr>
        <p:spPr bwMode="auto">
          <a:xfrm>
            <a:off x="785813" y="2143125"/>
            <a:ext cx="7388225" cy="1200150"/>
          </a:xfrm>
          <a:prstGeom prst="rect">
            <a:avLst/>
          </a:prstGeom>
          <a:noFill/>
          <a:ln w="9525">
            <a:noFill/>
            <a:miter lim="800000"/>
            <a:headEnd/>
            <a:tailEnd/>
          </a:ln>
        </p:spPr>
        <p:txBody>
          <a:bodyPr>
            <a:spAutoFit/>
          </a:bodyPr>
          <a:lstStyle/>
          <a:p>
            <a:pPr algn="just">
              <a:spcBef>
                <a:spcPct val="50000"/>
              </a:spcBef>
            </a:pPr>
            <a:r>
              <a:rPr lang="it-IT">
                <a:latin typeface="Times New Roman" pitchFamily="18" charset="0"/>
                <a:cs typeface="Times New Roman" pitchFamily="18" charset="0"/>
              </a:rPr>
              <a:t>L’analisi degli spettri ottenuti non è mai semplice: anche nel caso di fotoni di una sola energia E</a:t>
            </a:r>
            <a:r>
              <a:rPr lang="it-IT" baseline="-25000">
                <a:latin typeface="Times New Roman" pitchFamily="18" charset="0"/>
                <a:cs typeface="Times New Roman" pitchFamily="18" charset="0"/>
              </a:rPr>
              <a:t>g </a:t>
            </a:r>
            <a:r>
              <a:rPr lang="it-IT">
                <a:latin typeface="Times New Roman" pitchFamily="18" charset="0"/>
                <a:cs typeface="Times New Roman" pitchFamily="18" charset="0"/>
              </a:rPr>
              <a:t>lo spettro di ampiezza si compone di un fondo continuo dovuto all’effetto Compton e di un picco in cui tutta l’energia  dei gamma è assorbita nel cristallo (fotoelettrico o coppie) </a:t>
            </a:r>
          </a:p>
        </p:txBody>
      </p:sp>
      <p:sp>
        <p:nvSpPr>
          <p:cNvPr id="55302" name="CasellaDiTesto 6"/>
          <p:cNvSpPr txBox="1">
            <a:spLocks noChangeArrowheads="1"/>
          </p:cNvSpPr>
          <p:nvPr/>
        </p:nvSpPr>
        <p:spPr bwMode="auto">
          <a:xfrm>
            <a:off x="857250" y="1143000"/>
            <a:ext cx="7643813" cy="923925"/>
          </a:xfrm>
          <a:prstGeom prst="rect">
            <a:avLst/>
          </a:prstGeom>
          <a:noFill/>
          <a:ln w="9525">
            <a:noFill/>
            <a:miter lim="800000"/>
            <a:headEnd/>
            <a:tailEnd/>
          </a:ln>
        </p:spPr>
        <p:txBody>
          <a:bodyPr>
            <a:spAutoFit/>
          </a:bodyPr>
          <a:lstStyle/>
          <a:p>
            <a:pPr algn="just"/>
            <a:r>
              <a:rPr lang="it-IT">
                <a:latin typeface="Times New Roman" pitchFamily="18" charset="0"/>
                <a:cs typeface="Times New Roman" pitchFamily="18" charset="0"/>
              </a:rPr>
              <a:t>Uno rivelatore la cui risposta sia proporzionale all’energia ceduta dalla radiazione incidente e dall’elettronica associata è adatto a misure di spettromentria.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numero diapositiva 3"/>
          <p:cNvSpPr>
            <a:spLocks noGrp="1"/>
          </p:cNvSpPr>
          <p:nvPr>
            <p:ph type="sldNum" sz="quarter" idx="12"/>
          </p:nvPr>
        </p:nvSpPr>
        <p:spPr>
          <a:noFill/>
        </p:spPr>
        <p:txBody>
          <a:bodyPr/>
          <a:lstStyle/>
          <a:p>
            <a:fld id="{966BB332-8D67-47B8-821B-068136D4E61D}" type="slidenum">
              <a:rPr lang="it-IT" smtClean="0"/>
              <a:pPr/>
              <a:t>52</a:t>
            </a:fld>
            <a:endParaRPr lang="it-IT" smtClean="0"/>
          </a:p>
        </p:txBody>
      </p:sp>
      <p:pic>
        <p:nvPicPr>
          <p:cNvPr id="56323" name="Picture 4" descr="ooo"/>
          <p:cNvPicPr>
            <a:picLocks noChangeAspect="1" noChangeArrowheads="1"/>
          </p:cNvPicPr>
          <p:nvPr/>
        </p:nvPicPr>
        <p:blipFill>
          <a:blip r:embed="rId2" cstate="print"/>
          <a:srcRect/>
          <a:stretch>
            <a:fillRect/>
          </a:stretch>
        </p:blipFill>
        <p:spPr bwMode="auto">
          <a:xfrm>
            <a:off x="4214813" y="3629025"/>
            <a:ext cx="4146550" cy="3228975"/>
          </a:xfrm>
          <a:prstGeom prst="rect">
            <a:avLst/>
          </a:prstGeom>
          <a:noFill/>
          <a:ln w="9525">
            <a:noFill/>
            <a:miter lim="800000"/>
            <a:headEnd/>
            <a:tailEnd/>
          </a:ln>
        </p:spPr>
      </p:pic>
      <p:sp>
        <p:nvSpPr>
          <p:cNvPr id="56324" name="Text Box 5"/>
          <p:cNvSpPr txBox="1">
            <a:spLocks noChangeArrowheads="1"/>
          </p:cNvSpPr>
          <p:nvPr/>
        </p:nvSpPr>
        <p:spPr bwMode="auto">
          <a:xfrm>
            <a:off x="285750" y="931863"/>
            <a:ext cx="8496300" cy="2863850"/>
          </a:xfrm>
          <a:prstGeom prst="rect">
            <a:avLst/>
          </a:prstGeom>
          <a:noFill/>
          <a:ln w="9525">
            <a:noFill/>
            <a:miter lim="800000"/>
            <a:headEnd/>
            <a:tailEnd/>
          </a:ln>
        </p:spPr>
        <p:txBody>
          <a:bodyPr>
            <a:spAutoFit/>
          </a:bodyPr>
          <a:lstStyle/>
          <a:p>
            <a:pPr algn="just">
              <a:spcBef>
                <a:spcPct val="50000"/>
              </a:spcBef>
            </a:pPr>
            <a:r>
              <a:rPr lang="it-IT" b="1" u="sng" dirty="0">
                <a:latin typeface="Times New Roman" pitchFamily="18" charset="0"/>
                <a:cs typeface="Times New Roman" pitchFamily="18" charset="0"/>
                <a:sym typeface="Wingdings" pitchFamily="2" charset="2"/>
              </a:rPr>
              <a:t>Cristalli a semiconduttore </a:t>
            </a:r>
            <a:r>
              <a:rPr lang="it-IT" dirty="0">
                <a:latin typeface="Times New Roman" pitchFamily="18" charset="0"/>
                <a:cs typeface="Times New Roman" pitchFamily="18" charset="0"/>
                <a:sym typeface="Wingdings" pitchFamily="2" charset="2"/>
              </a:rPr>
              <a:t>Ge(Li) o Si(Li)</a:t>
            </a:r>
            <a:endParaRPr lang="it-IT" b="1" u="sng" dirty="0">
              <a:latin typeface="Times New Roman" pitchFamily="18" charset="0"/>
              <a:cs typeface="Times New Roman" pitchFamily="18" charset="0"/>
              <a:sym typeface="Wingdings" pitchFamily="2" charset="2"/>
            </a:endParaRPr>
          </a:p>
          <a:p>
            <a:pPr algn="just">
              <a:spcBef>
                <a:spcPct val="50000"/>
              </a:spcBef>
            </a:pPr>
            <a:r>
              <a:rPr lang="it-IT" dirty="0">
                <a:latin typeface="Times New Roman" pitchFamily="18" charset="0"/>
                <a:cs typeface="Times New Roman" pitchFamily="18" charset="0"/>
                <a:sym typeface="Wingdings" pitchFamily="2" charset="2"/>
              </a:rPr>
              <a:t>piccole quantità di ioni di litio vengono introdotte in un cristallo di Ge o Si. L’energia necessaria per creare una coppia elettrone lacuna è 2.94 </a:t>
            </a:r>
            <a:r>
              <a:rPr lang="it-IT" dirty="0" err="1">
                <a:latin typeface="Times New Roman" pitchFamily="18" charset="0"/>
                <a:cs typeface="Times New Roman" pitchFamily="18" charset="0"/>
                <a:sym typeface="Wingdings" pitchFamily="2" charset="2"/>
              </a:rPr>
              <a:t>eV</a:t>
            </a:r>
            <a:r>
              <a:rPr lang="it-IT" dirty="0">
                <a:latin typeface="Times New Roman" pitchFamily="18" charset="0"/>
                <a:cs typeface="Times New Roman" pitchFamily="18" charset="0"/>
                <a:sym typeface="Wingdings" pitchFamily="2" charset="2"/>
              </a:rPr>
              <a:t> nel Ge e 3.5 </a:t>
            </a:r>
            <a:r>
              <a:rPr lang="it-IT" dirty="0" err="1" smtClean="0">
                <a:latin typeface="Times New Roman" pitchFamily="18" charset="0"/>
                <a:cs typeface="Times New Roman" pitchFamily="18" charset="0"/>
                <a:sym typeface="Wingdings" pitchFamily="2" charset="2"/>
              </a:rPr>
              <a:t>eV</a:t>
            </a:r>
            <a:r>
              <a:rPr lang="it-IT" dirty="0" smtClean="0">
                <a:latin typeface="Times New Roman" pitchFamily="18" charset="0"/>
                <a:cs typeface="Times New Roman" pitchFamily="18" charset="0"/>
                <a:sym typeface="Wingdings" pitchFamily="2" charset="2"/>
              </a:rPr>
              <a:t> nel </a:t>
            </a:r>
            <a:r>
              <a:rPr lang="it-IT" dirty="0">
                <a:latin typeface="Times New Roman" pitchFamily="18" charset="0"/>
                <a:cs typeface="Times New Roman" pitchFamily="18" charset="0"/>
                <a:sym typeface="Wingdings" pitchFamily="2" charset="2"/>
              </a:rPr>
              <a:t>Si.</a:t>
            </a:r>
          </a:p>
          <a:p>
            <a:pPr algn="just">
              <a:spcBef>
                <a:spcPct val="50000"/>
              </a:spcBef>
            </a:pPr>
            <a:r>
              <a:rPr lang="it-IT" b="1" dirty="0">
                <a:latin typeface="Times New Roman" pitchFamily="18" charset="0"/>
                <a:cs typeface="Times New Roman" pitchFamily="18" charset="0"/>
                <a:sym typeface="Wingdings" pitchFamily="2" charset="2"/>
              </a:rPr>
              <a:t>Confronto</a:t>
            </a:r>
            <a:r>
              <a:rPr lang="it-IT" dirty="0">
                <a:latin typeface="Times New Roman" pitchFamily="18" charset="0"/>
                <a:cs typeface="Times New Roman" pitchFamily="18" charset="0"/>
                <a:sym typeface="Wingdings" pitchFamily="2" charset="2"/>
              </a:rPr>
              <a:t> tra gli spettri di raggi gamma di una stessa sorgente ottenuti con uno scintillatore </a:t>
            </a:r>
            <a:r>
              <a:rPr lang="it-IT" dirty="0" err="1">
                <a:latin typeface="Times New Roman" pitchFamily="18" charset="0"/>
                <a:cs typeface="Times New Roman" pitchFamily="18" charset="0"/>
                <a:sym typeface="Wingdings" pitchFamily="2" charset="2"/>
              </a:rPr>
              <a:t>NaI</a:t>
            </a:r>
            <a:r>
              <a:rPr lang="it-IT" dirty="0">
                <a:latin typeface="Times New Roman" pitchFamily="18" charset="0"/>
                <a:cs typeface="Times New Roman" pitchFamily="18" charset="0"/>
                <a:sym typeface="Wingdings" pitchFamily="2" charset="2"/>
              </a:rPr>
              <a:t> (</a:t>
            </a:r>
            <a:r>
              <a:rPr lang="it-IT" dirty="0" err="1">
                <a:latin typeface="Times New Roman" pitchFamily="18" charset="0"/>
                <a:cs typeface="Times New Roman" pitchFamily="18" charset="0"/>
                <a:sym typeface="Wingdings" pitchFamily="2" charset="2"/>
              </a:rPr>
              <a:t>Tl</a:t>
            </a:r>
            <a:r>
              <a:rPr lang="it-IT" dirty="0">
                <a:latin typeface="Times New Roman" pitchFamily="18" charset="0"/>
                <a:cs typeface="Times New Roman" pitchFamily="18" charset="0"/>
                <a:sym typeface="Wingdings" pitchFamily="2" charset="2"/>
              </a:rPr>
              <a:t>) ed un cristallo Ge(Li) avente una risoluzione in energia </a:t>
            </a:r>
            <a:r>
              <a:rPr lang="it-IT" dirty="0" err="1">
                <a:latin typeface="Times New Roman" pitchFamily="18" charset="0"/>
                <a:cs typeface="Times New Roman" pitchFamily="18" charset="0"/>
                <a:sym typeface="Wingdings" pitchFamily="2" charset="2"/>
              </a:rPr>
              <a:t>L</a:t>
            </a:r>
            <a:r>
              <a:rPr lang="it-IT" baseline="-25000" dirty="0" err="1">
                <a:latin typeface="Times New Roman" pitchFamily="18" charset="0"/>
                <a:cs typeface="Times New Roman" pitchFamily="18" charset="0"/>
                <a:sym typeface="Wingdings" pitchFamily="2" charset="2"/>
              </a:rPr>
              <a:t>h</a:t>
            </a:r>
            <a:r>
              <a:rPr lang="it-IT" baseline="-25000" dirty="0">
                <a:latin typeface="Times New Roman" pitchFamily="18" charset="0"/>
                <a:cs typeface="Times New Roman" pitchFamily="18" charset="0"/>
                <a:sym typeface="Wingdings" pitchFamily="2" charset="2"/>
              </a:rPr>
              <a:t>/2</a:t>
            </a:r>
            <a:r>
              <a:rPr lang="it-IT" dirty="0">
                <a:latin typeface="Times New Roman" pitchFamily="18" charset="0"/>
                <a:cs typeface="Times New Roman" pitchFamily="18" charset="0"/>
                <a:sym typeface="Wingdings" pitchFamily="2" charset="2"/>
              </a:rPr>
              <a:t>= 2 </a:t>
            </a:r>
            <a:r>
              <a:rPr lang="it-IT" dirty="0" err="1">
                <a:latin typeface="Times New Roman" pitchFamily="18" charset="0"/>
                <a:cs typeface="Times New Roman" pitchFamily="18" charset="0"/>
                <a:sym typeface="Wingdings" pitchFamily="2" charset="2"/>
              </a:rPr>
              <a:t>keV</a:t>
            </a:r>
            <a:r>
              <a:rPr lang="it-IT" dirty="0">
                <a:latin typeface="Times New Roman" pitchFamily="18" charset="0"/>
                <a:cs typeface="Times New Roman" pitchFamily="18" charset="0"/>
                <a:sym typeface="Wingdings" pitchFamily="2" charset="2"/>
              </a:rPr>
              <a:t> (si misura dalla larghezza a mezza altezza del picco)</a:t>
            </a:r>
          </a:p>
          <a:p>
            <a:pPr algn="just">
              <a:spcBef>
                <a:spcPct val="50000"/>
              </a:spcBef>
            </a:pPr>
            <a:endParaRPr lang="it-IT" dirty="0">
              <a:latin typeface="Times New Roman" pitchFamily="18" charset="0"/>
              <a:cs typeface="Times New Roman" pitchFamily="18" charset="0"/>
              <a:sym typeface="Wingdings" pitchFamily="2" charset="2"/>
            </a:endParaRPr>
          </a:p>
          <a:p>
            <a:pPr algn="just">
              <a:spcBef>
                <a:spcPct val="50000"/>
              </a:spcBef>
            </a:pPr>
            <a:r>
              <a:rPr lang="it-IT" dirty="0">
                <a:latin typeface="Times New Roman" pitchFamily="18" charset="0"/>
                <a:cs typeface="Times New Roman" pitchFamily="18" charset="0"/>
                <a:sym typeface="Wingdings" pitchFamily="2" charset="2"/>
              </a:rPr>
              <a:t> </a:t>
            </a:r>
            <a:endParaRPr lang="it-IT" baseline="30000" dirty="0">
              <a:latin typeface="Times New Roman" pitchFamily="18" charset="0"/>
              <a:cs typeface="Times New Roman" pitchFamily="18" charset="0"/>
            </a:endParaRPr>
          </a:p>
        </p:txBody>
      </p:sp>
      <p:sp>
        <p:nvSpPr>
          <p:cNvPr id="56325" name="Rectangle 6"/>
          <p:cNvSpPr>
            <a:spLocks noChangeArrowheads="1"/>
          </p:cNvSpPr>
          <p:nvPr/>
        </p:nvSpPr>
        <p:spPr bwMode="auto">
          <a:xfrm>
            <a:off x="285750" y="4572000"/>
            <a:ext cx="3600450" cy="1016000"/>
          </a:xfrm>
          <a:prstGeom prst="rect">
            <a:avLst/>
          </a:prstGeom>
          <a:noFill/>
          <a:ln w="9525">
            <a:noFill/>
            <a:miter lim="800000"/>
            <a:headEnd/>
            <a:tailEnd/>
          </a:ln>
        </p:spPr>
        <p:txBody>
          <a:bodyPr>
            <a:spAutoFit/>
          </a:bodyPr>
          <a:lstStyle/>
          <a:p>
            <a:pPr algn="just">
              <a:spcBef>
                <a:spcPct val="50000"/>
              </a:spcBef>
            </a:pPr>
            <a:r>
              <a:rPr lang="it-IT" sz="2000">
                <a:latin typeface="Times New Roman" pitchFamily="18" charset="0"/>
                <a:cs typeface="Times New Roman" pitchFamily="18" charset="0"/>
                <a:sym typeface="Wingdings" pitchFamily="2" charset="2"/>
              </a:rPr>
              <a:t>I semiconduttori consentono una risoluzione in energia nettamente superiore</a:t>
            </a:r>
          </a:p>
        </p:txBody>
      </p:sp>
      <p:sp>
        <p:nvSpPr>
          <p:cNvPr id="6" name="Titolo 1"/>
          <p:cNvSpPr txBox="1">
            <a:spLocks/>
          </p:cNvSpPr>
          <p:nvPr/>
        </p:nvSpPr>
        <p:spPr>
          <a:xfrm>
            <a:off x="1357313" y="131763"/>
            <a:ext cx="6472237" cy="654050"/>
          </a:xfrm>
          <a:prstGeom prst="rect">
            <a:avLst/>
          </a:prstGeom>
          <a:solidFill>
            <a:schemeClr val="accent5"/>
          </a:solidFill>
        </p:spPr>
        <p:txBody>
          <a:bodyPr/>
          <a:lstStyle/>
          <a:p>
            <a:pPr algn="ctr" eaLnBrk="0" hangingPunct="0">
              <a:defRPr/>
            </a:pPr>
            <a:r>
              <a:rPr lang="en-US" sz="3200" kern="0">
                <a:solidFill>
                  <a:schemeClr val="tx2"/>
                </a:solidFill>
                <a:latin typeface="Times New Roman" pitchFamily="18" charset="0"/>
                <a:ea typeface="+mj-ea"/>
                <a:cs typeface="Times New Roman" pitchFamily="18" charset="0"/>
              </a:rPr>
              <a:t>Spettrometria X o </a:t>
            </a:r>
            <a:r>
              <a:rPr lang="en-US" sz="3200" kern="0">
                <a:solidFill>
                  <a:schemeClr val="tx2"/>
                </a:solidFill>
                <a:latin typeface="Symbol" pitchFamily="18" charset="2"/>
                <a:ea typeface="+mj-ea"/>
                <a:cs typeface="Times New Roman" pitchFamily="18" charset="0"/>
              </a:rPr>
              <a:t>g</a:t>
            </a:r>
            <a:r>
              <a:rPr lang="en-US" sz="3200" kern="0">
                <a:solidFill>
                  <a:schemeClr val="tx2"/>
                </a:solidFill>
                <a:latin typeface="Times New Roman" pitchFamily="18" charset="0"/>
                <a:ea typeface="+mj-ea"/>
                <a:cs typeface="Times New Roman" pitchFamily="18" charset="0"/>
              </a:rPr>
              <a:t> </a:t>
            </a:r>
            <a:endParaRPr lang="en-US" sz="3200" kern="0" dirty="0">
              <a:solidFill>
                <a:schemeClr val="tx2"/>
              </a:solidFill>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4"/>
          <p:cNvSpPr txBox="1">
            <a:spLocks noChangeArrowheads="1"/>
          </p:cNvSpPr>
          <p:nvPr/>
        </p:nvSpPr>
        <p:spPr bwMode="auto">
          <a:xfrm>
            <a:off x="1835150" y="188913"/>
            <a:ext cx="6480175" cy="457200"/>
          </a:xfrm>
          <a:prstGeom prst="rect">
            <a:avLst/>
          </a:prstGeom>
          <a:solidFill>
            <a:schemeClr val="accent1"/>
          </a:solidFill>
          <a:ln w="9525">
            <a:noFill/>
            <a:miter lim="800000"/>
            <a:headEnd/>
            <a:tailEnd/>
          </a:ln>
        </p:spPr>
        <p:txBody>
          <a:bodyPr>
            <a:spAutoFit/>
          </a:bodyPr>
          <a:lstStyle/>
          <a:p>
            <a:pPr>
              <a:spcBef>
                <a:spcPct val="50000"/>
              </a:spcBef>
            </a:pPr>
            <a:r>
              <a:rPr lang="it-IT" sz="2400">
                <a:solidFill>
                  <a:srgbClr val="FF3300"/>
                </a:solidFill>
                <a:latin typeface="Times New Roman" pitchFamily="18" charset="0"/>
                <a:cs typeface="Times New Roman" pitchFamily="18" charset="0"/>
              </a:rPr>
              <a:t>Dosimetria personale: irradiazione interna</a:t>
            </a:r>
          </a:p>
        </p:txBody>
      </p:sp>
      <p:sp>
        <p:nvSpPr>
          <p:cNvPr id="57347" name="Text Box 5"/>
          <p:cNvSpPr txBox="1">
            <a:spLocks noChangeArrowheads="1"/>
          </p:cNvSpPr>
          <p:nvPr/>
        </p:nvSpPr>
        <p:spPr bwMode="auto">
          <a:xfrm>
            <a:off x="323850" y="981075"/>
            <a:ext cx="8248650" cy="6242050"/>
          </a:xfrm>
          <a:prstGeom prst="rect">
            <a:avLst/>
          </a:prstGeom>
          <a:noFill/>
          <a:ln w="9525">
            <a:noFill/>
            <a:miter lim="800000"/>
            <a:headEnd/>
            <a:tailEnd/>
          </a:ln>
        </p:spPr>
        <p:txBody>
          <a:bodyPr>
            <a:spAutoFit/>
          </a:bodyPr>
          <a:lstStyle/>
          <a:p>
            <a:pPr marL="342900" indent="-342900" algn="just">
              <a:spcBef>
                <a:spcPct val="50000"/>
              </a:spcBef>
            </a:pPr>
            <a:r>
              <a:rPr lang="it-IT">
                <a:latin typeface="Times New Roman" pitchFamily="18" charset="0"/>
                <a:cs typeface="Times New Roman" pitchFamily="18" charset="0"/>
              </a:rPr>
              <a:t>	La misura delle dose ricevuta dai vari organi a seguito di contaminazione interna non può essere effettuata per via diretta</a:t>
            </a:r>
          </a:p>
          <a:p>
            <a:pPr marL="342900" indent="-342900" algn="just">
              <a:spcBef>
                <a:spcPct val="50000"/>
              </a:spcBef>
            </a:pPr>
            <a:r>
              <a:rPr lang="it-IT">
                <a:latin typeface="Times New Roman" pitchFamily="18" charset="0"/>
                <a:cs typeface="Times New Roman" pitchFamily="18" charset="0"/>
              </a:rPr>
              <a:t> </a:t>
            </a:r>
            <a:endParaRPr lang="it-IT">
              <a:latin typeface="Times New Roman" pitchFamily="18" charset="0"/>
              <a:cs typeface="Times New Roman" pitchFamily="18" charset="0"/>
              <a:sym typeface="Wingdings" pitchFamily="2" charset="2"/>
            </a:endParaRPr>
          </a:p>
          <a:p>
            <a:pPr marL="342900" indent="-342900" algn="just">
              <a:spcBef>
                <a:spcPct val="50000"/>
              </a:spcBef>
            </a:pPr>
            <a:r>
              <a:rPr lang="it-IT">
                <a:latin typeface="Times New Roman" pitchFamily="18" charset="0"/>
                <a:cs typeface="Times New Roman" pitchFamily="18" charset="0"/>
                <a:sym typeface="Wingdings" pitchFamily="2" charset="2"/>
              </a:rPr>
              <a:t>	si risale al calcolo della dose impegnata dalla misura di attività depositata.</a:t>
            </a:r>
          </a:p>
          <a:p>
            <a:pPr marL="342900" indent="-342900" algn="just">
              <a:spcBef>
                <a:spcPct val="50000"/>
              </a:spcBef>
            </a:pPr>
            <a:endParaRPr lang="it-IT">
              <a:latin typeface="Times New Roman" pitchFamily="18" charset="0"/>
              <a:cs typeface="Times New Roman" pitchFamily="18" charset="0"/>
              <a:sym typeface="Wingdings" pitchFamily="2" charset="2"/>
            </a:endParaRPr>
          </a:p>
          <a:p>
            <a:pPr marL="342900" indent="-342900" algn="just">
              <a:lnSpc>
                <a:spcPct val="120000"/>
              </a:lnSpc>
              <a:spcBef>
                <a:spcPct val="50000"/>
              </a:spcBef>
            </a:pPr>
            <a:r>
              <a:rPr lang="it-IT">
                <a:latin typeface="Times New Roman" pitchFamily="18" charset="0"/>
                <a:cs typeface="Times New Roman" pitchFamily="18" charset="0"/>
                <a:sym typeface="Wingdings" pitchFamily="2" charset="2"/>
              </a:rPr>
              <a:t>	</a:t>
            </a:r>
            <a:r>
              <a:rPr lang="it-IT" b="1" u="sng">
                <a:solidFill>
                  <a:srgbClr val="FF0000"/>
                </a:solidFill>
                <a:latin typeface="Times New Roman" pitchFamily="18" charset="0"/>
                <a:cs typeface="Times New Roman" pitchFamily="18" charset="0"/>
                <a:sym typeface="Wingdings" pitchFamily="2" charset="2"/>
              </a:rPr>
              <a:t>Metodo indiretto</a:t>
            </a:r>
            <a:r>
              <a:rPr lang="it-IT" b="1">
                <a:solidFill>
                  <a:srgbClr val="FF0000"/>
                </a:solidFill>
                <a:latin typeface="Times New Roman" pitchFamily="18" charset="0"/>
                <a:cs typeface="Times New Roman" pitchFamily="18" charset="0"/>
                <a:sym typeface="Wingdings" pitchFamily="2" charset="2"/>
              </a:rPr>
              <a:t>: </a:t>
            </a:r>
            <a:r>
              <a:rPr lang="it-IT">
                <a:latin typeface="Times New Roman" pitchFamily="18" charset="0"/>
                <a:cs typeface="Times New Roman" pitchFamily="18" charset="0"/>
                <a:sym typeface="Wingdings" pitchFamily="2" charset="2"/>
              </a:rPr>
              <a:t>analisi di campioni biologici (urina, feci, etc..). Si frutta la precisa relazione tra quantità di radionuclidi inalate o ingerite, depositate e il rateo di eliminazione. </a:t>
            </a:r>
          </a:p>
          <a:p>
            <a:pPr marL="342900" indent="-342900" algn="just">
              <a:spcBef>
                <a:spcPct val="50000"/>
              </a:spcBef>
            </a:pPr>
            <a:r>
              <a:rPr lang="it-IT">
                <a:latin typeface="Times New Roman" pitchFamily="18" charset="0"/>
                <a:cs typeface="Times New Roman" pitchFamily="18" charset="0"/>
                <a:sym typeface="Wingdings" pitchFamily="2" charset="2"/>
              </a:rPr>
              <a:t>	Svantaggi: la sensibilità del metodo non consente di determinare livelli di attività modesti. Metodo costoso e richiede l’azione di più specialisti. </a:t>
            </a:r>
          </a:p>
          <a:p>
            <a:pPr marL="342900" indent="-342900" algn="just">
              <a:spcBef>
                <a:spcPct val="50000"/>
              </a:spcBef>
            </a:pPr>
            <a:endParaRPr lang="it-IT">
              <a:latin typeface="Times New Roman" pitchFamily="18" charset="0"/>
              <a:cs typeface="Times New Roman" pitchFamily="18" charset="0"/>
              <a:sym typeface="Wingdings" pitchFamily="2" charset="2"/>
            </a:endParaRPr>
          </a:p>
          <a:p>
            <a:pPr marL="342900" indent="-342900" algn="just">
              <a:spcBef>
                <a:spcPct val="50000"/>
              </a:spcBef>
            </a:pPr>
            <a:r>
              <a:rPr lang="it-IT" b="1">
                <a:solidFill>
                  <a:srgbClr val="FF0000"/>
                </a:solidFill>
                <a:latin typeface="Times New Roman" pitchFamily="18" charset="0"/>
                <a:cs typeface="Times New Roman" pitchFamily="18" charset="0"/>
                <a:sym typeface="Wingdings" pitchFamily="2" charset="2"/>
              </a:rPr>
              <a:t>	</a:t>
            </a:r>
            <a:r>
              <a:rPr lang="it-IT" b="1" u="sng">
                <a:solidFill>
                  <a:srgbClr val="FF0000"/>
                </a:solidFill>
                <a:latin typeface="Times New Roman" pitchFamily="18" charset="0"/>
                <a:cs typeface="Times New Roman" pitchFamily="18" charset="0"/>
                <a:sym typeface="Wingdings" pitchFamily="2" charset="2"/>
              </a:rPr>
              <a:t>Metodo diretto (per gamma o beta emettitori)</a:t>
            </a:r>
          </a:p>
          <a:p>
            <a:pPr marL="342900" indent="-342900" algn="just">
              <a:lnSpc>
                <a:spcPct val="130000"/>
              </a:lnSpc>
              <a:spcBef>
                <a:spcPct val="50000"/>
              </a:spcBef>
            </a:pPr>
            <a:r>
              <a:rPr lang="it-IT">
                <a:latin typeface="Times New Roman" pitchFamily="18" charset="0"/>
                <a:cs typeface="Times New Roman" pitchFamily="18" charset="0"/>
                <a:sym typeface="Wingdings" pitchFamily="2" charset="2"/>
              </a:rPr>
              <a:t>	</a:t>
            </a:r>
            <a:r>
              <a:rPr lang="it-IT" u="sng">
                <a:latin typeface="Times New Roman" pitchFamily="18" charset="0"/>
                <a:cs typeface="Times New Roman" pitchFamily="18" charset="0"/>
                <a:sym typeface="Wingdings" pitchFamily="2" charset="2"/>
              </a:rPr>
              <a:t>Whole body counter:</a:t>
            </a:r>
            <a:r>
              <a:rPr lang="it-IT">
                <a:latin typeface="Times New Roman" pitchFamily="18" charset="0"/>
                <a:cs typeface="Times New Roman" pitchFamily="18" charset="0"/>
                <a:sym typeface="Wingdings" pitchFamily="2" charset="2"/>
              </a:rPr>
              <a:t> uno o più contatori a scintillazione sono collocati sull’individuo da esaminare, si ottiene lo spettro dei radionuclidi presenti. </a:t>
            </a:r>
            <a:r>
              <a:rPr lang="it-IT" u="sng">
                <a:latin typeface="Times New Roman" pitchFamily="18" charset="0"/>
                <a:cs typeface="Times New Roman" pitchFamily="18" charset="0"/>
                <a:sym typeface="Wingdings" pitchFamily="2" charset="2"/>
              </a:rPr>
              <a:t>   </a:t>
            </a:r>
            <a:r>
              <a:rPr lang="it-IT">
                <a:latin typeface="Times New Roman" pitchFamily="18" charset="0"/>
                <a:cs typeface="Times New Roman" pitchFamily="18" charset="0"/>
                <a:sym typeface="Wingdings" pitchFamily="2" charset="2"/>
              </a:rPr>
              <a:t>   </a:t>
            </a:r>
          </a:p>
          <a:p>
            <a:pPr marL="342900" indent="-342900" algn="just">
              <a:spcBef>
                <a:spcPct val="50000"/>
              </a:spcBef>
            </a:pPr>
            <a:endParaRPr lang="it-IT">
              <a:latin typeface="Times New Roman" pitchFamily="18" charset="0"/>
              <a:cs typeface="Times New Roman" pitchFamily="18" charset="0"/>
              <a:sym typeface="Wingdings" pitchFamily="2" charset="2"/>
            </a:endParaRPr>
          </a:p>
          <a:p>
            <a:pPr marL="342900" indent="-342900" algn="just">
              <a:spcBef>
                <a:spcPct val="50000"/>
              </a:spcBef>
            </a:pPr>
            <a:endParaRPr lang="it-IT">
              <a:latin typeface="Times New Roman" pitchFamily="18" charset="0"/>
              <a:cs typeface="Times New Roman" pitchFamily="18" charset="0"/>
              <a:sym typeface="Wingdings" pitchFamily="2" charset="2"/>
            </a:endParaRPr>
          </a:p>
        </p:txBody>
      </p:sp>
      <p:sp>
        <p:nvSpPr>
          <p:cNvPr id="57348" name="AutoShape 6"/>
          <p:cNvSpPr>
            <a:spLocks noChangeArrowheads="1"/>
          </p:cNvSpPr>
          <p:nvPr/>
        </p:nvSpPr>
        <p:spPr bwMode="auto">
          <a:xfrm rot="5400000">
            <a:off x="4210844" y="1629569"/>
            <a:ext cx="288925" cy="287337"/>
          </a:xfrm>
          <a:prstGeom prst="rightArrow">
            <a:avLst>
              <a:gd name="adj1" fmla="val 50000"/>
              <a:gd name="adj2" fmla="val 25138"/>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numero diapositiva 3"/>
          <p:cNvSpPr>
            <a:spLocks noGrp="1"/>
          </p:cNvSpPr>
          <p:nvPr>
            <p:ph type="sldNum" sz="quarter" idx="12"/>
          </p:nvPr>
        </p:nvSpPr>
        <p:spPr>
          <a:noFill/>
        </p:spPr>
        <p:txBody>
          <a:bodyPr/>
          <a:lstStyle/>
          <a:p>
            <a:fld id="{E7CC2B22-7993-420E-8149-CABC8DE66768}" type="slidenum">
              <a:rPr lang="it-IT" smtClean="0"/>
              <a:pPr/>
              <a:t>54</a:t>
            </a:fld>
            <a:endParaRPr lang="it-IT" smtClean="0"/>
          </a:p>
        </p:txBody>
      </p:sp>
      <p:sp>
        <p:nvSpPr>
          <p:cNvPr id="58371" name="Text Box 4"/>
          <p:cNvSpPr txBox="1">
            <a:spLocks noChangeArrowheads="1"/>
          </p:cNvSpPr>
          <p:nvPr/>
        </p:nvSpPr>
        <p:spPr bwMode="auto">
          <a:xfrm>
            <a:off x="2700338" y="260350"/>
            <a:ext cx="4392612" cy="488950"/>
          </a:xfrm>
          <a:prstGeom prst="rect">
            <a:avLst/>
          </a:prstGeom>
          <a:noFill/>
          <a:ln w="9525">
            <a:noFill/>
            <a:miter lim="800000"/>
            <a:headEnd/>
            <a:tailEnd/>
          </a:ln>
        </p:spPr>
        <p:txBody>
          <a:bodyPr>
            <a:spAutoFit/>
          </a:bodyPr>
          <a:lstStyle/>
          <a:p>
            <a:pPr>
              <a:spcBef>
                <a:spcPct val="50000"/>
              </a:spcBef>
            </a:pPr>
            <a:r>
              <a:rPr lang="it-IT" sz="2600" b="1">
                <a:solidFill>
                  <a:srgbClr val="FF3300"/>
                </a:solidFill>
                <a:latin typeface="Albertus MT" pitchFamily="18" charset="0"/>
              </a:rPr>
              <a:t>Misura dell’esposizione</a:t>
            </a:r>
            <a:r>
              <a:rPr lang="it-IT" sz="2400" b="1">
                <a:solidFill>
                  <a:srgbClr val="FF3300"/>
                </a:solidFill>
                <a:latin typeface="Albertus MT" pitchFamily="18" charset="0"/>
              </a:rPr>
              <a:t> </a:t>
            </a:r>
          </a:p>
        </p:txBody>
      </p:sp>
      <p:sp>
        <p:nvSpPr>
          <p:cNvPr id="58372" name="Text Box 11"/>
          <p:cNvSpPr txBox="1">
            <a:spLocks noChangeArrowheads="1"/>
          </p:cNvSpPr>
          <p:nvPr/>
        </p:nvSpPr>
        <p:spPr bwMode="auto">
          <a:xfrm>
            <a:off x="862012" y="3930650"/>
            <a:ext cx="7353325" cy="400110"/>
          </a:xfrm>
          <a:prstGeom prst="rect">
            <a:avLst/>
          </a:prstGeom>
          <a:noFill/>
          <a:ln w="9525">
            <a:noFill/>
            <a:miter lim="800000"/>
            <a:headEnd/>
            <a:tailEnd/>
          </a:ln>
        </p:spPr>
        <p:txBody>
          <a:bodyPr wrap="square">
            <a:spAutoFit/>
          </a:bodyPr>
          <a:lstStyle/>
          <a:p>
            <a:pPr>
              <a:spcBef>
                <a:spcPct val="50000"/>
              </a:spcBef>
            </a:pPr>
            <a:r>
              <a:rPr lang="it-IT" sz="2000" b="1" dirty="0">
                <a:solidFill>
                  <a:srgbClr val="FF3300"/>
                </a:solidFill>
                <a:latin typeface="Times New Roman" pitchFamily="18" charset="0"/>
                <a:cs typeface="Times New Roman" pitchFamily="18" charset="0"/>
              </a:rPr>
              <a:t>Camere ad aria libera </a:t>
            </a:r>
            <a:r>
              <a:rPr lang="it-IT" sz="2000" b="1" dirty="0">
                <a:solidFill>
                  <a:srgbClr val="000000"/>
                </a:solidFill>
                <a:latin typeface="Times New Roman" pitchFamily="18" charset="0"/>
                <a:cs typeface="Times New Roman" pitchFamily="18" charset="0"/>
              </a:rPr>
              <a:t>per </a:t>
            </a:r>
            <a:r>
              <a:rPr lang="it-IT" sz="2000" b="1" dirty="0" smtClean="0">
                <a:solidFill>
                  <a:srgbClr val="000000"/>
                </a:solidFill>
                <a:latin typeface="Times New Roman" pitchFamily="18" charset="0"/>
                <a:cs typeface="Times New Roman" pitchFamily="18" charset="0"/>
              </a:rPr>
              <a:t>fotoni di energia </a:t>
            </a:r>
            <a:r>
              <a:rPr lang="it-IT" sz="2000" b="1" dirty="0">
                <a:solidFill>
                  <a:srgbClr val="000000"/>
                </a:solidFill>
                <a:latin typeface="Times New Roman" pitchFamily="18" charset="0"/>
                <a:cs typeface="Times New Roman" pitchFamily="18" charset="0"/>
              </a:rPr>
              <a:t>fino a 400 </a:t>
            </a:r>
            <a:r>
              <a:rPr lang="it-IT" sz="2000" b="1" dirty="0" err="1">
                <a:solidFill>
                  <a:srgbClr val="000000"/>
                </a:solidFill>
                <a:latin typeface="Times New Roman" pitchFamily="18" charset="0"/>
                <a:cs typeface="Times New Roman" pitchFamily="18" charset="0"/>
              </a:rPr>
              <a:t>keV</a:t>
            </a:r>
            <a:endParaRPr lang="it-IT" sz="2000" b="1" dirty="0">
              <a:solidFill>
                <a:srgbClr val="000000"/>
              </a:solidFill>
              <a:latin typeface="Times New Roman" pitchFamily="18" charset="0"/>
              <a:cs typeface="Times New Roman" pitchFamily="18" charset="0"/>
            </a:endParaRPr>
          </a:p>
        </p:txBody>
      </p:sp>
      <p:sp>
        <p:nvSpPr>
          <p:cNvPr id="58373" name="Text Box 13"/>
          <p:cNvSpPr txBox="1">
            <a:spLocks noChangeArrowheads="1"/>
          </p:cNvSpPr>
          <p:nvPr/>
        </p:nvSpPr>
        <p:spPr bwMode="auto">
          <a:xfrm>
            <a:off x="863600" y="4386263"/>
            <a:ext cx="5183188" cy="400050"/>
          </a:xfrm>
          <a:prstGeom prst="rect">
            <a:avLst/>
          </a:prstGeom>
          <a:noFill/>
          <a:ln w="9525">
            <a:noFill/>
            <a:miter lim="800000"/>
            <a:headEnd/>
            <a:tailEnd/>
          </a:ln>
        </p:spPr>
        <p:txBody>
          <a:bodyPr>
            <a:spAutoFit/>
          </a:bodyPr>
          <a:lstStyle/>
          <a:p>
            <a:pPr>
              <a:spcBef>
                <a:spcPct val="50000"/>
              </a:spcBef>
            </a:pPr>
            <a:r>
              <a:rPr lang="it-IT" sz="2000" b="1">
                <a:solidFill>
                  <a:srgbClr val="FF3300"/>
                </a:solidFill>
                <a:latin typeface="Times New Roman" pitchFamily="18" charset="0"/>
                <a:cs typeface="Times New Roman" pitchFamily="18" charset="0"/>
              </a:rPr>
              <a:t>Camere a cavità </a:t>
            </a:r>
            <a:r>
              <a:rPr lang="it-IT" sz="2000" b="1">
                <a:solidFill>
                  <a:srgbClr val="000000"/>
                </a:solidFill>
                <a:latin typeface="Times New Roman" pitchFamily="18" charset="0"/>
                <a:cs typeface="Times New Roman" pitchFamily="18" charset="0"/>
              </a:rPr>
              <a:t> 400 keV &lt; energie &lt; 3 MeV </a:t>
            </a:r>
          </a:p>
        </p:txBody>
      </p:sp>
      <p:sp>
        <p:nvSpPr>
          <p:cNvPr id="58374" name="AutoShape 14"/>
          <p:cNvSpPr>
            <a:spLocks noChangeArrowheads="1"/>
          </p:cNvSpPr>
          <p:nvPr/>
        </p:nvSpPr>
        <p:spPr bwMode="auto">
          <a:xfrm>
            <a:off x="430213" y="4002088"/>
            <a:ext cx="215900" cy="2159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58375" name="AutoShape 15"/>
          <p:cNvSpPr>
            <a:spLocks noChangeArrowheads="1"/>
          </p:cNvSpPr>
          <p:nvPr/>
        </p:nvSpPr>
        <p:spPr bwMode="auto">
          <a:xfrm>
            <a:off x="430213" y="4433888"/>
            <a:ext cx="215900" cy="2159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58376" name="Text Box 18"/>
          <p:cNvSpPr txBox="1">
            <a:spLocks noChangeArrowheads="1"/>
          </p:cNvSpPr>
          <p:nvPr/>
        </p:nvSpPr>
        <p:spPr bwMode="auto">
          <a:xfrm>
            <a:off x="285750" y="1357313"/>
            <a:ext cx="8353425" cy="2708434"/>
          </a:xfrm>
          <a:prstGeom prst="rect">
            <a:avLst/>
          </a:prstGeom>
          <a:noFill/>
          <a:ln w="9525">
            <a:noFill/>
            <a:miter lim="800000"/>
            <a:headEnd/>
            <a:tailEnd/>
          </a:ln>
        </p:spPr>
        <p:txBody>
          <a:bodyPr>
            <a:spAutoFit/>
          </a:bodyPr>
          <a:lstStyle/>
          <a:p>
            <a:pPr algn="just">
              <a:spcBef>
                <a:spcPct val="50000"/>
              </a:spcBef>
            </a:pPr>
            <a:r>
              <a:rPr lang="it-IT" sz="2000" dirty="0" smtClean="0">
                <a:latin typeface="Times New Roman" pitchFamily="18" charset="0"/>
                <a:cs typeface="Times New Roman" pitchFamily="18" charset="0"/>
              </a:rPr>
              <a:t>L’esposizione viene usata per fornire una descrizione quantitativa in termini dosimetrici dei campi di radiazione fotonica. </a:t>
            </a:r>
          </a:p>
          <a:p>
            <a:pPr algn="just">
              <a:spcBef>
                <a:spcPct val="50000"/>
              </a:spcBef>
            </a:pPr>
            <a:r>
              <a:rPr lang="it-IT" sz="2000" dirty="0" smtClean="0">
                <a:latin typeface="Times New Roman" pitchFamily="18" charset="0"/>
                <a:cs typeface="Times New Roman" pitchFamily="18" charset="0"/>
              </a:rPr>
              <a:t>Misura </a:t>
            </a:r>
            <a:r>
              <a:rPr lang="it-IT" sz="2000" dirty="0">
                <a:latin typeface="Times New Roman" pitchFamily="18" charset="0"/>
                <a:cs typeface="Times New Roman" pitchFamily="18" charset="0"/>
              </a:rPr>
              <a:t>della ionizzazione per unità di massa prodotta da tutti gli elettroni originati un certo volume di aria.</a:t>
            </a:r>
          </a:p>
          <a:p>
            <a:pPr algn="just">
              <a:spcBef>
                <a:spcPct val="50000"/>
              </a:spcBef>
            </a:pPr>
            <a:r>
              <a:rPr lang="it-IT" sz="2000" dirty="0">
                <a:latin typeface="Times New Roman" pitchFamily="18" charset="0"/>
                <a:cs typeface="Times New Roman" pitchFamily="18" charset="0"/>
              </a:rPr>
              <a:t>In condizione di equilibrio di particelle cariche dalla misura dell’esposizione possiamo risalire alla dose. </a:t>
            </a:r>
          </a:p>
          <a:p>
            <a:pPr algn="just">
              <a:spcBef>
                <a:spcPct val="50000"/>
              </a:spcBef>
            </a:pPr>
            <a:endParaRPr lang="it-IT"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olo 1"/>
          <p:cNvSpPr>
            <a:spLocks noGrp="1"/>
          </p:cNvSpPr>
          <p:nvPr>
            <p:ph type="title"/>
          </p:nvPr>
        </p:nvSpPr>
        <p:spPr>
          <a:xfrm>
            <a:off x="457200" y="71438"/>
            <a:ext cx="8229600" cy="857250"/>
          </a:xfrm>
          <a:solidFill>
            <a:schemeClr val="accent1"/>
          </a:solidFill>
        </p:spPr>
        <p:txBody>
          <a:bodyPr/>
          <a:lstStyle/>
          <a:p>
            <a:pPr eaLnBrk="1" hangingPunct="1"/>
            <a:r>
              <a:rPr lang="it-IT" b="1" dirty="0" smtClean="0">
                <a:solidFill>
                  <a:srgbClr val="FF0000"/>
                </a:solidFill>
                <a:latin typeface="Albertus MT" pitchFamily="18" charset="0"/>
              </a:rPr>
              <a:t>Camera ad aria libera</a:t>
            </a:r>
            <a:endParaRPr lang="en-US" dirty="0" smtClean="0">
              <a:solidFill>
                <a:srgbClr val="FF0000"/>
              </a:solidFill>
            </a:endParaRPr>
          </a:p>
        </p:txBody>
      </p:sp>
      <p:sp>
        <p:nvSpPr>
          <p:cNvPr id="59395" name="Segnaposto numero diapositiva 2"/>
          <p:cNvSpPr>
            <a:spLocks noGrp="1"/>
          </p:cNvSpPr>
          <p:nvPr>
            <p:ph type="sldNum" sz="quarter" idx="12"/>
          </p:nvPr>
        </p:nvSpPr>
        <p:spPr>
          <a:noFill/>
        </p:spPr>
        <p:txBody>
          <a:bodyPr/>
          <a:lstStyle/>
          <a:p>
            <a:fld id="{578C9D0E-0DFB-4EAC-908D-D3B25BC82877}" type="slidenum">
              <a:rPr lang="it-IT" smtClean="0"/>
              <a:pPr/>
              <a:t>55</a:t>
            </a:fld>
            <a:endParaRPr lang="it-IT" smtClean="0"/>
          </a:p>
        </p:txBody>
      </p:sp>
      <p:sp>
        <p:nvSpPr>
          <p:cNvPr id="59396" name="Text Box 16"/>
          <p:cNvSpPr txBox="1">
            <a:spLocks noChangeArrowheads="1"/>
          </p:cNvSpPr>
          <p:nvPr/>
        </p:nvSpPr>
        <p:spPr bwMode="auto">
          <a:xfrm>
            <a:off x="285750" y="1214438"/>
            <a:ext cx="8353425" cy="923925"/>
          </a:xfrm>
          <a:prstGeom prst="rect">
            <a:avLst/>
          </a:prstGeom>
          <a:noFill/>
          <a:ln w="9525">
            <a:noFill/>
            <a:miter lim="800000"/>
            <a:headEnd/>
            <a:tailEnd/>
          </a:ln>
        </p:spPr>
        <p:txBody>
          <a:bodyPr>
            <a:spAutoFit/>
          </a:bodyPr>
          <a:lstStyle/>
          <a:p>
            <a:pPr algn="just">
              <a:spcBef>
                <a:spcPct val="50000"/>
              </a:spcBef>
            </a:pPr>
            <a:r>
              <a:rPr lang="it-IT">
                <a:latin typeface="Times New Roman" pitchFamily="18" charset="0"/>
                <a:cs typeface="Times New Roman" pitchFamily="18" charset="0"/>
              </a:rPr>
              <a:t>È una camera ad elettrodi piani e paralleli, uno connesso all’alta tensione e l’altro a massa tramite un elettrometro.  Gli elettrodi di guardia definiscono il volume di raccolta. I fotoni entrano nel volume sensibile attraverso un collimatore. </a:t>
            </a:r>
          </a:p>
        </p:txBody>
      </p:sp>
      <p:sp>
        <p:nvSpPr>
          <p:cNvPr id="59397" name="Rectangle 17"/>
          <p:cNvSpPr>
            <a:spLocks noChangeArrowheads="1"/>
          </p:cNvSpPr>
          <p:nvPr/>
        </p:nvSpPr>
        <p:spPr bwMode="auto">
          <a:xfrm>
            <a:off x="357188" y="2214563"/>
            <a:ext cx="8215312" cy="1477328"/>
          </a:xfrm>
          <a:prstGeom prst="rect">
            <a:avLst/>
          </a:prstGeom>
          <a:noFill/>
          <a:ln w="9525">
            <a:noFill/>
            <a:miter lim="800000"/>
            <a:headEnd/>
            <a:tailEnd/>
          </a:ln>
        </p:spPr>
        <p:txBody>
          <a:bodyPr>
            <a:spAutoFit/>
          </a:bodyPr>
          <a:lstStyle/>
          <a:p>
            <a:pPr algn="just">
              <a:spcBef>
                <a:spcPct val="50000"/>
              </a:spcBef>
            </a:pPr>
            <a:r>
              <a:rPr lang="it-IT" dirty="0">
                <a:latin typeface="Times New Roman" pitchFamily="18" charset="0"/>
                <a:cs typeface="Times New Roman" pitchFamily="18" charset="0"/>
              </a:rPr>
              <a:t>La NECESSARIA condizione d’equilibrio di </a:t>
            </a:r>
            <a:r>
              <a:rPr lang="it-IT" u="sng" dirty="0">
                <a:latin typeface="Times New Roman" pitchFamily="18" charset="0"/>
                <a:cs typeface="Times New Roman" pitchFamily="18" charset="0"/>
              </a:rPr>
              <a:t>particelle cariche</a:t>
            </a:r>
            <a:r>
              <a:rPr lang="it-IT" dirty="0">
                <a:latin typeface="Times New Roman" pitchFamily="18" charset="0"/>
                <a:cs typeface="Times New Roman" pitchFamily="18" charset="0"/>
              </a:rPr>
              <a:t> è verificata se il volume sensibile dista dagli elettrodi e dal collimatore di una quantità maggiore del percorso massimo degli elettroni secondari messi in moto. </a:t>
            </a:r>
            <a:r>
              <a:rPr lang="it-IT" dirty="0" smtClean="0">
                <a:latin typeface="Times New Roman" pitchFamily="18" charset="0"/>
                <a:cs typeface="Times New Roman" pitchFamily="18" charset="0"/>
              </a:rPr>
              <a:t>L’energia trasferita al suo </a:t>
            </a:r>
            <a:r>
              <a:rPr lang="it-IT" b="1" dirty="0" smtClean="0">
                <a:solidFill>
                  <a:srgbClr val="FF0000"/>
                </a:solidFill>
                <a:latin typeface="Times New Roman" pitchFamily="18" charset="0"/>
                <a:cs typeface="Times New Roman" pitchFamily="18" charset="0"/>
              </a:rPr>
              <a:t>esterno </a:t>
            </a:r>
            <a:r>
              <a:rPr lang="it-IT" dirty="0" smtClean="0">
                <a:latin typeface="Times New Roman" pitchFamily="18" charset="0"/>
                <a:cs typeface="Times New Roman" pitchFamily="18" charset="0"/>
              </a:rPr>
              <a:t>da e- prodotti al suo interno  è compensata da quella trasferita al suo </a:t>
            </a:r>
            <a:r>
              <a:rPr lang="it-IT" b="1" dirty="0" smtClean="0">
                <a:solidFill>
                  <a:srgbClr val="FF0000"/>
                </a:solidFill>
                <a:latin typeface="Times New Roman" pitchFamily="18" charset="0"/>
                <a:cs typeface="Times New Roman" pitchFamily="18" charset="0"/>
              </a:rPr>
              <a:t>interno</a:t>
            </a:r>
            <a:r>
              <a:rPr lang="it-IT" dirty="0" smtClean="0">
                <a:latin typeface="Times New Roman" pitchFamily="18" charset="0"/>
                <a:cs typeface="Times New Roman" pitchFamily="18" charset="0"/>
              </a:rPr>
              <a:t> da e- prodotti al suo esterno. </a:t>
            </a:r>
            <a:endParaRPr lang="it-IT" dirty="0">
              <a:latin typeface="Times New Roman" pitchFamily="18" charset="0"/>
              <a:cs typeface="Times New Roman" pitchFamily="18" charset="0"/>
            </a:endParaRPr>
          </a:p>
        </p:txBody>
      </p:sp>
      <p:pic>
        <p:nvPicPr>
          <p:cNvPr id="59398" name="Picture 7"/>
          <p:cNvPicPr>
            <a:picLocks noChangeAspect="1" noChangeArrowheads="1"/>
          </p:cNvPicPr>
          <p:nvPr/>
        </p:nvPicPr>
        <p:blipFill>
          <a:blip r:embed="rId2" cstate="print"/>
          <a:srcRect/>
          <a:stretch>
            <a:fillRect/>
          </a:stretch>
        </p:blipFill>
        <p:spPr bwMode="auto">
          <a:xfrm>
            <a:off x="2714612" y="3571876"/>
            <a:ext cx="4997754" cy="30098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egnaposto numero diapositiva 3"/>
          <p:cNvSpPr>
            <a:spLocks noGrp="1"/>
          </p:cNvSpPr>
          <p:nvPr>
            <p:ph type="sldNum" sz="quarter" idx="12"/>
          </p:nvPr>
        </p:nvSpPr>
        <p:spPr>
          <a:noFill/>
        </p:spPr>
        <p:txBody>
          <a:bodyPr/>
          <a:lstStyle/>
          <a:p>
            <a:fld id="{7C9ADF58-0F27-42D6-957A-AE658D062387}" type="slidenum">
              <a:rPr lang="it-IT" smtClean="0"/>
              <a:pPr/>
              <a:t>56</a:t>
            </a:fld>
            <a:endParaRPr lang="it-IT" smtClean="0"/>
          </a:p>
        </p:txBody>
      </p:sp>
      <p:pic>
        <p:nvPicPr>
          <p:cNvPr id="60419" name="Picture 4" descr="666"/>
          <p:cNvPicPr>
            <a:picLocks noChangeAspect="1" noChangeArrowheads="1"/>
          </p:cNvPicPr>
          <p:nvPr/>
        </p:nvPicPr>
        <p:blipFill>
          <a:blip r:embed="rId3" cstate="print"/>
          <a:srcRect/>
          <a:stretch>
            <a:fillRect/>
          </a:stretch>
        </p:blipFill>
        <p:spPr bwMode="auto">
          <a:xfrm>
            <a:off x="500063" y="2214563"/>
            <a:ext cx="4032250" cy="3184525"/>
          </a:xfrm>
          <a:prstGeom prst="rect">
            <a:avLst/>
          </a:prstGeom>
          <a:noFill/>
          <a:ln w="9525">
            <a:noFill/>
            <a:miter lim="800000"/>
            <a:headEnd/>
            <a:tailEnd/>
          </a:ln>
        </p:spPr>
      </p:pic>
      <p:sp>
        <p:nvSpPr>
          <p:cNvPr id="60420" name="Rectangle 5"/>
          <p:cNvSpPr>
            <a:spLocks noChangeArrowheads="1"/>
          </p:cNvSpPr>
          <p:nvPr/>
        </p:nvSpPr>
        <p:spPr bwMode="auto">
          <a:xfrm>
            <a:off x="506441" y="1071546"/>
            <a:ext cx="8137525" cy="646331"/>
          </a:xfrm>
          <a:prstGeom prst="rect">
            <a:avLst/>
          </a:prstGeom>
          <a:noFill/>
          <a:ln w="9525">
            <a:noFill/>
            <a:miter lim="800000"/>
            <a:headEnd/>
            <a:tailEnd/>
          </a:ln>
        </p:spPr>
        <p:txBody>
          <a:bodyPr>
            <a:spAutoFit/>
          </a:bodyPr>
          <a:lstStyle/>
          <a:p>
            <a:pPr algn="just">
              <a:spcBef>
                <a:spcPct val="50000"/>
              </a:spcBef>
            </a:pPr>
            <a:r>
              <a:rPr lang="it-IT" dirty="0" smtClean="0">
                <a:latin typeface="Times New Roman" pitchFamily="18" charset="0"/>
                <a:cs typeface="Times New Roman" pitchFamily="18" charset="0"/>
              </a:rPr>
              <a:t>Le </a:t>
            </a:r>
            <a:r>
              <a:rPr lang="it-IT" dirty="0">
                <a:latin typeface="Times New Roman" pitchFamily="18" charset="0"/>
                <a:cs typeface="Times New Roman" pitchFamily="18" charset="0"/>
              </a:rPr>
              <a:t>pareti sono di spessore tale da assicurare che tutta la ionizzazione prodotta nell’aria contenuta nella cavità sia originata da elettroni prodotti in tali pareti. </a:t>
            </a:r>
          </a:p>
        </p:txBody>
      </p:sp>
      <p:sp>
        <p:nvSpPr>
          <p:cNvPr id="60421" name="Text Box 6"/>
          <p:cNvSpPr txBox="1">
            <a:spLocks noChangeArrowheads="1"/>
          </p:cNvSpPr>
          <p:nvPr/>
        </p:nvSpPr>
        <p:spPr bwMode="auto">
          <a:xfrm>
            <a:off x="428596" y="1643050"/>
            <a:ext cx="8032750" cy="369332"/>
          </a:xfrm>
          <a:prstGeom prst="rect">
            <a:avLst/>
          </a:prstGeom>
          <a:noFill/>
          <a:ln w="9525">
            <a:noFill/>
            <a:miter lim="800000"/>
            <a:headEnd/>
            <a:tailEnd/>
          </a:ln>
        </p:spPr>
        <p:txBody>
          <a:bodyPr>
            <a:spAutoFit/>
          </a:bodyPr>
          <a:lstStyle/>
          <a:p>
            <a:pPr>
              <a:spcBef>
                <a:spcPct val="50000"/>
              </a:spcBef>
            </a:pPr>
            <a:r>
              <a:rPr lang="it-IT" dirty="0">
                <a:latin typeface="Times New Roman" pitchFamily="18" charset="0"/>
                <a:cs typeface="Times New Roman" pitchFamily="18" charset="0"/>
              </a:rPr>
              <a:t>Andamento della ionizzazione specifica in funzione dello spessore delle pareti: </a:t>
            </a:r>
          </a:p>
        </p:txBody>
      </p:sp>
      <p:sp>
        <p:nvSpPr>
          <p:cNvPr id="60422" name="Line 7"/>
          <p:cNvSpPr>
            <a:spLocks noChangeShapeType="1"/>
          </p:cNvSpPr>
          <p:nvPr/>
        </p:nvSpPr>
        <p:spPr bwMode="auto">
          <a:xfrm>
            <a:off x="1619250" y="4365625"/>
            <a:ext cx="504825" cy="1152525"/>
          </a:xfrm>
          <a:prstGeom prst="line">
            <a:avLst/>
          </a:prstGeom>
          <a:noFill/>
          <a:ln w="9525">
            <a:solidFill>
              <a:schemeClr val="tx1"/>
            </a:solidFill>
            <a:round/>
            <a:headEnd/>
            <a:tailEnd type="triangle" w="med" len="med"/>
          </a:ln>
        </p:spPr>
        <p:txBody>
          <a:bodyPr/>
          <a:lstStyle/>
          <a:p>
            <a:endParaRPr lang="en-US"/>
          </a:p>
        </p:txBody>
      </p:sp>
      <p:sp>
        <p:nvSpPr>
          <p:cNvPr id="60423" name="Text Box 8"/>
          <p:cNvSpPr txBox="1">
            <a:spLocks noChangeArrowheads="1"/>
          </p:cNvSpPr>
          <p:nvPr/>
        </p:nvSpPr>
        <p:spPr bwMode="auto">
          <a:xfrm>
            <a:off x="395288" y="5805488"/>
            <a:ext cx="3959225" cy="923330"/>
          </a:xfrm>
          <a:prstGeom prst="rect">
            <a:avLst/>
          </a:prstGeom>
          <a:noFill/>
          <a:ln w="9525">
            <a:noFill/>
            <a:miter lim="800000"/>
            <a:headEnd/>
            <a:tailEnd/>
          </a:ln>
        </p:spPr>
        <p:txBody>
          <a:bodyPr>
            <a:spAutoFit/>
          </a:bodyPr>
          <a:lstStyle/>
          <a:p>
            <a:pPr algn="just">
              <a:spcBef>
                <a:spcPct val="50000"/>
              </a:spcBef>
            </a:pPr>
            <a:r>
              <a:rPr lang="it-IT">
                <a:latin typeface="Times New Roman" pitchFamily="18" charset="0"/>
                <a:cs typeface="Times New Roman" pitchFamily="18" charset="0"/>
              </a:rPr>
              <a:t>Aumenta il numero dei secondari messi in moto che raggiungono il gas ionizzandolo </a:t>
            </a:r>
          </a:p>
        </p:txBody>
      </p:sp>
      <p:sp>
        <p:nvSpPr>
          <p:cNvPr id="60424" name="Line 9"/>
          <p:cNvSpPr>
            <a:spLocks noChangeShapeType="1"/>
          </p:cNvSpPr>
          <p:nvPr/>
        </p:nvSpPr>
        <p:spPr bwMode="auto">
          <a:xfrm>
            <a:off x="2987675" y="4292600"/>
            <a:ext cx="1800225" cy="1655763"/>
          </a:xfrm>
          <a:prstGeom prst="line">
            <a:avLst/>
          </a:prstGeom>
          <a:noFill/>
          <a:ln w="9525">
            <a:solidFill>
              <a:schemeClr val="tx1"/>
            </a:solidFill>
            <a:round/>
            <a:headEnd/>
            <a:tailEnd type="triangle" w="med" len="med"/>
          </a:ln>
        </p:spPr>
        <p:txBody>
          <a:bodyPr/>
          <a:lstStyle/>
          <a:p>
            <a:endParaRPr lang="en-US"/>
          </a:p>
        </p:txBody>
      </p:sp>
      <p:sp>
        <p:nvSpPr>
          <p:cNvPr id="60425" name="Text Box 10"/>
          <p:cNvSpPr txBox="1">
            <a:spLocks noChangeArrowheads="1"/>
          </p:cNvSpPr>
          <p:nvPr/>
        </p:nvSpPr>
        <p:spPr bwMode="auto">
          <a:xfrm>
            <a:off x="4643438" y="6021388"/>
            <a:ext cx="3959225" cy="369332"/>
          </a:xfrm>
          <a:prstGeom prst="rect">
            <a:avLst/>
          </a:prstGeom>
          <a:noFill/>
          <a:ln w="9525">
            <a:noFill/>
            <a:miter lim="800000"/>
            <a:headEnd/>
            <a:tailEnd/>
          </a:ln>
        </p:spPr>
        <p:txBody>
          <a:bodyPr>
            <a:spAutoFit/>
          </a:bodyPr>
          <a:lstStyle/>
          <a:p>
            <a:pPr algn="just">
              <a:spcBef>
                <a:spcPct val="50000"/>
              </a:spcBef>
            </a:pPr>
            <a:r>
              <a:rPr lang="it-IT">
                <a:latin typeface="Times New Roman" pitchFamily="18" charset="0"/>
                <a:cs typeface="Times New Roman" pitchFamily="18" charset="0"/>
              </a:rPr>
              <a:t>Attenuazione del fascio primario</a:t>
            </a:r>
          </a:p>
        </p:txBody>
      </p:sp>
      <p:sp>
        <p:nvSpPr>
          <p:cNvPr id="60426" name="Line 11"/>
          <p:cNvSpPr>
            <a:spLocks noChangeShapeType="1"/>
          </p:cNvSpPr>
          <p:nvPr/>
        </p:nvSpPr>
        <p:spPr bwMode="auto">
          <a:xfrm>
            <a:off x="1857356" y="3714752"/>
            <a:ext cx="3071834" cy="214314"/>
          </a:xfrm>
          <a:prstGeom prst="line">
            <a:avLst/>
          </a:prstGeom>
          <a:noFill/>
          <a:ln w="9525">
            <a:solidFill>
              <a:schemeClr val="tx1"/>
            </a:solidFill>
            <a:round/>
            <a:headEnd/>
            <a:tailEnd type="triangle" w="med" len="med"/>
          </a:ln>
        </p:spPr>
        <p:txBody>
          <a:bodyPr/>
          <a:lstStyle/>
          <a:p>
            <a:endParaRPr lang="en-US"/>
          </a:p>
        </p:txBody>
      </p:sp>
      <p:sp>
        <p:nvSpPr>
          <p:cNvPr id="60427" name="Text Box 12"/>
          <p:cNvSpPr txBox="1">
            <a:spLocks noChangeArrowheads="1"/>
          </p:cNvSpPr>
          <p:nvPr/>
        </p:nvSpPr>
        <p:spPr bwMode="auto">
          <a:xfrm>
            <a:off x="5184775" y="3714752"/>
            <a:ext cx="3959225" cy="336550"/>
          </a:xfrm>
          <a:prstGeom prst="rect">
            <a:avLst/>
          </a:prstGeom>
          <a:noFill/>
          <a:ln w="9525">
            <a:noFill/>
            <a:miter lim="800000"/>
            <a:headEnd/>
            <a:tailEnd/>
          </a:ln>
        </p:spPr>
        <p:txBody>
          <a:bodyPr>
            <a:spAutoFit/>
          </a:bodyPr>
          <a:lstStyle/>
          <a:p>
            <a:pPr algn="just">
              <a:spcBef>
                <a:spcPct val="50000"/>
              </a:spcBef>
            </a:pPr>
            <a:r>
              <a:rPr lang="it-IT" sz="1600" b="1" dirty="0">
                <a:latin typeface="Albertus MT" pitchFamily="18" charset="0"/>
              </a:rPr>
              <a:t>Spessore di equilibrio</a:t>
            </a:r>
          </a:p>
        </p:txBody>
      </p:sp>
      <p:sp>
        <p:nvSpPr>
          <p:cNvPr id="12" name="Titolo 1"/>
          <p:cNvSpPr txBox="1">
            <a:spLocks/>
          </p:cNvSpPr>
          <p:nvPr/>
        </p:nvSpPr>
        <p:spPr>
          <a:xfrm>
            <a:off x="457200" y="71438"/>
            <a:ext cx="8229600" cy="857250"/>
          </a:xfrm>
          <a:prstGeom prst="rect">
            <a:avLst/>
          </a:prstGeom>
          <a:solidFill>
            <a:schemeClr val="accent1"/>
          </a:solidFill>
        </p:spPr>
        <p:txBody>
          <a:bodyPr/>
          <a:lstStyle/>
          <a:p>
            <a:pPr lvl="0" algn="ctr"/>
            <a:r>
              <a:rPr lang="it-IT" sz="4400" dirty="0" smtClean="0">
                <a:solidFill>
                  <a:srgbClr val="FF0000"/>
                </a:solidFill>
                <a:latin typeface="Times New Roman" pitchFamily="18" charset="0"/>
                <a:cs typeface="Times New Roman" pitchFamily="18" charset="0"/>
              </a:rPr>
              <a:t>Camere a cavità aria-equivalenti</a:t>
            </a:r>
            <a:endParaRPr kumimoji="0" lang="en-US" sz="4400" i="0" u="none" strike="noStrike" kern="0" cap="none" spc="0" normalizeH="0" baseline="0" noProof="0" dirty="0" smtClean="0">
              <a:ln>
                <a:noFill/>
              </a:ln>
              <a:solidFill>
                <a:srgbClr val="FF0000"/>
              </a:solidFill>
              <a:effectLst/>
              <a:uLnTx/>
              <a:uFillTx/>
              <a:latin typeface="+mj-lt"/>
              <a:ea typeface="+mj-ea"/>
              <a:cs typeface="+mj-cs"/>
            </a:endParaRPr>
          </a:p>
        </p:txBody>
      </p:sp>
      <p:graphicFrame>
        <p:nvGraphicFramePr>
          <p:cNvPr id="60428" name="Object 7"/>
          <p:cNvGraphicFramePr>
            <a:graphicFrameLocks noChangeAspect="1"/>
          </p:cNvGraphicFramePr>
          <p:nvPr/>
        </p:nvGraphicFramePr>
        <p:xfrm>
          <a:off x="6286512" y="2571744"/>
          <a:ext cx="1082658" cy="890765"/>
        </p:xfrm>
        <a:graphic>
          <a:graphicData uri="http://schemas.openxmlformats.org/presentationml/2006/ole">
            <p:oleObj spid="_x0000_s60428" name="Equazione" r:id="rId4" imgW="571320" imgH="469800" progId="Equation.3">
              <p:embed/>
            </p:oleObj>
          </a:graphicData>
        </a:graphic>
      </p:graphicFrame>
      <p:sp>
        <p:nvSpPr>
          <p:cNvPr id="14" name="Line 11"/>
          <p:cNvSpPr>
            <a:spLocks noChangeShapeType="1"/>
          </p:cNvSpPr>
          <p:nvPr/>
        </p:nvSpPr>
        <p:spPr bwMode="auto">
          <a:xfrm>
            <a:off x="1214414" y="3357562"/>
            <a:ext cx="3643338" cy="1500198"/>
          </a:xfrm>
          <a:prstGeom prst="line">
            <a:avLst/>
          </a:prstGeom>
          <a:noFill/>
          <a:ln w="9525">
            <a:solidFill>
              <a:srgbClr val="FF0000"/>
            </a:solidFill>
            <a:prstDash val="sysDash"/>
            <a:round/>
            <a:headEnd/>
            <a:tailEnd type="triangle" w="med" len="med"/>
          </a:ln>
        </p:spPr>
        <p:txBody>
          <a:bodyPr/>
          <a:lstStyle/>
          <a:p>
            <a:endParaRPr lang="en-US"/>
          </a:p>
        </p:txBody>
      </p:sp>
      <p:sp>
        <p:nvSpPr>
          <p:cNvPr id="15" name="Text Box 12"/>
          <p:cNvSpPr txBox="1">
            <a:spLocks noChangeArrowheads="1"/>
          </p:cNvSpPr>
          <p:nvPr/>
        </p:nvSpPr>
        <p:spPr bwMode="auto">
          <a:xfrm>
            <a:off x="5184775" y="4500570"/>
            <a:ext cx="3744943" cy="923330"/>
          </a:xfrm>
          <a:prstGeom prst="rect">
            <a:avLst/>
          </a:prstGeom>
          <a:noFill/>
          <a:ln w="9525">
            <a:noFill/>
            <a:miter lim="800000"/>
            <a:headEnd/>
            <a:tailEnd/>
          </a:ln>
        </p:spPr>
        <p:txBody>
          <a:bodyPr wrap="square">
            <a:spAutoFit/>
          </a:bodyPr>
          <a:lstStyle/>
          <a:p>
            <a:pPr algn="just">
              <a:spcBef>
                <a:spcPct val="50000"/>
              </a:spcBef>
            </a:pPr>
            <a:r>
              <a:rPr lang="it-IT" b="1" dirty="0" smtClean="0">
                <a:solidFill>
                  <a:srgbClr val="FF0000"/>
                </a:solidFill>
                <a:latin typeface="Times New Roman" pitchFamily="18" charset="0"/>
                <a:cs typeface="Times New Roman" pitchFamily="18" charset="0"/>
              </a:rPr>
              <a:t>Ionizzazione estrapolata: </a:t>
            </a:r>
            <a:r>
              <a:rPr lang="it-IT" dirty="0" smtClean="0">
                <a:latin typeface="Times New Roman" pitchFamily="18" charset="0"/>
                <a:cs typeface="Times New Roman" pitchFamily="18" charset="0"/>
              </a:rPr>
              <a:t>per tener conto dell’attenuazione dei fotoni primari nelle pareti. </a:t>
            </a:r>
            <a:endParaRPr lang="it-IT"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numero diapositiva 1"/>
          <p:cNvSpPr>
            <a:spLocks noGrp="1"/>
          </p:cNvSpPr>
          <p:nvPr>
            <p:ph type="sldNum" sz="quarter" idx="12"/>
          </p:nvPr>
        </p:nvSpPr>
        <p:spPr>
          <a:noFill/>
        </p:spPr>
        <p:txBody>
          <a:bodyPr/>
          <a:lstStyle/>
          <a:p>
            <a:fld id="{A6622286-463C-4AB3-868D-CD539D0817A3}" type="slidenum">
              <a:rPr lang="it-IT" smtClean="0"/>
              <a:pPr/>
              <a:t>6</a:t>
            </a:fld>
            <a:endParaRPr lang="it-IT" smtClean="0"/>
          </a:p>
        </p:txBody>
      </p:sp>
      <p:sp>
        <p:nvSpPr>
          <p:cNvPr id="20483" name="Rettangolo 2"/>
          <p:cNvSpPr>
            <a:spLocks noChangeArrowheads="1"/>
          </p:cNvSpPr>
          <p:nvPr/>
        </p:nvSpPr>
        <p:spPr bwMode="auto">
          <a:xfrm>
            <a:off x="357188" y="1143000"/>
            <a:ext cx="8501062" cy="5324475"/>
          </a:xfrm>
          <a:prstGeom prst="rect">
            <a:avLst/>
          </a:prstGeom>
          <a:solidFill>
            <a:schemeClr val="accent1"/>
          </a:solidFill>
          <a:ln w="9525">
            <a:noFill/>
            <a:miter lim="800000"/>
            <a:headEnd/>
            <a:tailEnd/>
          </a:ln>
        </p:spPr>
        <p:txBody>
          <a:bodyPr>
            <a:spAutoFit/>
          </a:bodyPr>
          <a:lstStyle/>
          <a:p>
            <a:pPr algn="just"/>
            <a:r>
              <a:rPr lang="it-IT" sz="2000">
                <a:latin typeface="Times New Roman" pitchFamily="18" charset="0"/>
                <a:cs typeface="Times New Roman" pitchFamily="18" charset="0"/>
              </a:rPr>
              <a:t>Il punto chiave della teoria della piccola cavità è che essa non deve perturbare il flusso dei secondari carichi, in modo che l’energia assorbita all’interno della cavità sia uguale quella assorbita in assenza del dosimetro, trascurando l’energia assorbita per interazione dei primari. </a:t>
            </a:r>
          </a:p>
          <a:p>
            <a:pPr algn="just"/>
            <a:endParaRPr lang="it-IT" sz="2000">
              <a:latin typeface="Times New Roman" pitchFamily="18" charset="0"/>
              <a:cs typeface="Times New Roman" pitchFamily="18" charset="0"/>
            </a:endParaRPr>
          </a:p>
          <a:p>
            <a:pPr algn="just"/>
            <a:r>
              <a:rPr lang="it-IT" sz="2000">
                <a:latin typeface="Times New Roman" pitchFamily="18" charset="0"/>
                <a:cs typeface="Times New Roman" pitchFamily="18" charset="0"/>
              </a:rPr>
              <a:t>E’ chiaro che </a:t>
            </a:r>
            <a:r>
              <a:rPr lang="it-IT" sz="2000" b="1">
                <a:latin typeface="Times New Roman" pitchFamily="18" charset="0"/>
                <a:cs typeface="Times New Roman" pitchFamily="18" charset="0"/>
              </a:rPr>
              <a:t>le dimensioni della cavità </a:t>
            </a:r>
            <a:r>
              <a:rPr lang="it-IT" sz="2000">
                <a:latin typeface="Times New Roman" pitchFamily="18" charset="0"/>
                <a:cs typeface="Times New Roman" pitchFamily="18" charset="0"/>
              </a:rPr>
              <a:t>rappresentano il limite all’applicabilità della relazione di Bragg-Gray perché, se le dimensioni superano il percorso medio dei secondari carichi, esse perdono una frazione non trascurabile di energia all’interno della cavità. </a:t>
            </a:r>
          </a:p>
          <a:p>
            <a:pPr algn="just"/>
            <a:endParaRPr lang="it-IT" sz="2000">
              <a:latin typeface="Times New Roman" pitchFamily="18" charset="0"/>
              <a:cs typeface="Times New Roman" pitchFamily="18" charset="0"/>
            </a:endParaRPr>
          </a:p>
          <a:p>
            <a:pPr algn="just"/>
            <a:r>
              <a:rPr lang="it-IT" sz="2000">
                <a:latin typeface="Times New Roman" pitchFamily="18" charset="0"/>
                <a:cs typeface="Times New Roman" pitchFamily="18" charset="0"/>
              </a:rPr>
              <a:t>Le cavità piccole sono facilmente ottenibili </a:t>
            </a:r>
            <a:r>
              <a:rPr lang="it-IT" sz="2000" b="1">
                <a:solidFill>
                  <a:srgbClr val="FF0000"/>
                </a:solidFill>
                <a:latin typeface="Times New Roman" pitchFamily="18" charset="0"/>
                <a:cs typeface="Times New Roman" pitchFamily="18" charset="0"/>
              </a:rPr>
              <a:t>con mezzi gassosi,</a:t>
            </a:r>
            <a:r>
              <a:rPr lang="it-IT" sz="2000">
                <a:latin typeface="Times New Roman" pitchFamily="18" charset="0"/>
                <a:cs typeface="Times New Roman" pitchFamily="18" charset="0"/>
              </a:rPr>
              <a:t> nei quali il percorso degli elettroni secondari è dell’ordine di qualche cm (in aria a pressione atmosferica e per energie dell’ordine del centinaio di keV). All’aumentare dell’energia, cresce il percorso medio degli elettroni e di conseguenza diminuiscono le possibilità di creare una cavità piccola. Una cavità può essere resa più piccola rispetto al percorso dei secondari carichi anche diminuendo la pressione del mezzo </a:t>
            </a:r>
            <a:r>
              <a:rPr lang="en-US" sz="2000">
                <a:latin typeface="Times New Roman" pitchFamily="18" charset="0"/>
                <a:cs typeface="Times New Roman" pitchFamily="18" charset="0"/>
              </a:rPr>
              <a:t>all’interno della cavità. </a:t>
            </a:r>
          </a:p>
        </p:txBody>
      </p:sp>
      <p:sp>
        <p:nvSpPr>
          <p:cNvPr id="4" name="Titolo 1"/>
          <p:cNvSpPr txBox="1">
            <a:spLocks/>
          </p:cNvSpPr>
          <p:nvPr/>
        </p:nvSpPr>
        <p:spPr bwMode="auto">
          <a:xfrm>
            <a:off x="428625" y="214313"/>
            <a:ext cx="8229600" cy="582612"/>
          </a:xfrm>
          <a:prstGeom prst="rect">
            <a:avLst/>
          </a:prstGeom>
          <a:solidFill>
            <a:schemeClr val="accent5"/>
          </a:solidFill>
          <a:ln w="9525">
            <a:noFill/>
            <a:miter lim="800000"/>
            <a:headEnd/>
            <a:tailEnd/>
          </a:ln>
        </p:spPr>
        <p:txBody>
          <a:bodyPr anchor="ctr"/>
          <a:lstStyle/>
          <a:p>
            <a:pPr algn="ctr" eaLnBrk="0" hangingPunct="0">
              <a:defRPr/>
            </a:pPr>
            <a:r>
              <a:rPr lang="it-IT" sz="3800" b="1" u="sng" kern="0" dirty="0">
                <a:solidFill>
                  <a:schemeClr val="tx2"/>
                </a:solidFill>
                <a:latin typeface="Times New Roman" pitchFamily="18" charset="0"/>
                <a:ea typeface="+mj-ea"/>
                <a:cs typeface="+mj-cs"/>
              </a:rPr>
              <a:t>Piccola cavità </a:t>
            </a:r>
            <a:r>
              <a:rPr lang="it-IT" sz="3800" kern="0" dirty="0">
                <a:solidFill>
                  <a:schemeClr val="tx2"/>
                </a:solidFill>
                <a:latin typeface="Times New Roman" pitchFamily="18" charset="0"/>
                <a:ea typeface="+mj-ea"/>
                <a:cs typeface="+mj-cs"/>
              </a:rPr>
              <a:t>(Teoria di </a:t>
            </a:r>
            <a:r>
              <a:rPr lang="it-IT" sz="3800" kern="0" dirty="0" err="1">
                <a:solidFill>
                  <a:schemeClr val="tx2"/>
                </a:solidFill>
                <a:latin typeface="Times New Roman" pitchFamily="18" charset="0"/>
                <a:ea typeface="+mj-ea"/>
                <a:cs typeface="+mj-cs"/>
              </a:rPr>
              <a:t>Bragg-Gray</a:t>
            </a:r>
            <a:r>
              <a:rPr lang="it-IT" sz="3800" kern="0" dirty="0">
                <a:solidFill>
                  <a:schemeClr val="tx2"/>
                </a:solidFill>
                <a:latin typeface="Times New Roman" pitchFamily="18" charset="0"/>
                <a:ea typeface="+mj-ea"/>
                <a:cs typeface="+mj-cs"/>
              </a:rPr>
              <a:t>).</a:t>
            </a:r>
            <a:endParaRPr lang="en-US" sz="3800" kern="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egnaposto numero diapositiva 3"/>
          <p:cNvSpPr>
            <a:spLocks noGrp="1"/>
          </p:cNvSpPr>
          <p:nvPr>
            <p:ph type="sldNum" sz="quarter" idx="12"/>
          </p:nvPr>
        </p:nvSpPr>
        <p:spPr>
          <a:noFill/>
        </p:spPr>
        <p:txBody>
          <a:bodyPr/>
          <a:lstStyle/>
          <a:p>
            <a:fld id="{50B54761-C84F-4B0B-9207-2E1653A49037}" type="slidenum">
              <a:rPr lang="en-US" smtClean="0"/>
              <a:pPr/>
              <a:t>7</a:t>
            </a:fld>
            <a:endParaRPr lang="en-US" smtClean="0"/>
          </a:p>
        </p:txBody>
      </p:sp>
      <p:sp>
        <p:nvSpPr>
          <p:cNvPr id="3076" name="Text Box 5"/>
          <p:cNvSpPr txBox="1">
            <a:spLocks noChangeArrowheads="1"/>
          </p:cNvSpPr>
          <p:nvPr/>
        </p:nvSpPr>
        <p:spPr bwMode="auto">
          <a:xfrm>
            <a:off x="214313" y="928688"/>
            <a:ext cx="8280400" cy="1754187"/>
          </a:xfrm>
          <a:prstGeom prst="rect">
            <a:avLst/>
          </a:prstGeom>
          <a:noFill/>
          <a:ln w="9525" algn="ctr">
            <a:noFill/>
            <a:miter lim="800000"/>
            <a:headEnd/>
            <a:tailEnd/>
          </a:ln>
        </p:spPr>
        <p:txBody>
          <a:bodyPr>
            <a:spAutoFit/>
          </a:bodyPr>
          <a:lstStyle/>
          <a:p>
            <a:pPr algn="just"/>
            <a:r>
              <a:rPr lang="it-IT" b="1">
                <a:latin typeface="Times New Roman" pitchFamily="18" charset="0"/>
              </a:rPr>
              <a:t>Ipotesi: </a:t>
            </a:r>
          </a:p>
          <a:p>
            <a:pPr algn="just"/>
            <a:r>
              <a:rPr lang="it-IT">
                <a:latin typeface="Times New Roman" pitchFamily="18" charset="0"/>
              </a:rPr>
              <a:t>le interazioni dei fotoni primari nel mezzo C non possono essere trascurate. La dose assorbita nella cavità è dovuta prevalentemente alle interazioni dei fotoni nella cavità ed il suo valore è proporzionale al </a:t>
            </a:r>
            <a:r>
              <a:rPr lang="it-IT" u="sng">
                <a:latin typeface="Times New Roman" pitchFamily="18" charset="0"/>
              </a:rPr>
              <a:t>coefficiente di assorbimento di energia massico</a:t>
            </a:r>
            <a:r>
              <a:rPr lang="it-IT">
                <a:latin typeface="Times New Roman" pitchFamily="18" charset="0"/>
              </a:rPr>
              <a:t>. Pertanto fattore </a:t>
            </a:r>
            <a:r>
              <a:rPr lang="it-IT" i="1">
                <a:latin typeface="Times New Roman" pitchFamily="18" charset="0"/>
              </a:rPr>
              <a:t>f</a:t>
            </a:r>
            <a:r>
              <a:rPr lang="it-IT">
                <a:latin typeface="Times New Roman" pitchFamily="18" charset="0"/>
              </a:rPr>
              <a:t>:  </a:t>
            </a:r>
          </a:p>
          <a:p>
            <a:pPr algn="just"/>
            <a:endParaRPr lang="it-IT">
              <a:latin typeface="Times New Roman" pitchFamily="18" charset="0"/>
            </a:endParaRPr>
          </a:p>
        </p:txBody>
      </p:sp>
      <p:graphicFrame>
        <p:nvGraphicFramePr>
          <p:cNvPr id="3074" name="Object 2"/>
          <p:cNvGraphicFramePr>
            <a:graphicFrameLocks noChangeAspect="1"/>
          </p:cNvGraphicFramePr>
          <p:nvPr/>
        </p:nvGraphicFramePr>
        <p:xfrm>
          <a:off x="2928938" y="2428875"/>
          <a:ext cx="2713037" cy="852488"/>
        </p:xfrm>
        <a:graphic>
          <a:graphicData uri="http://schemas.openxmlformats.org/presentationml/2006/ole">
            <p:oleObj spid="_x0000_s3074" name="Equation" r:id="rId3" imgW="1371600" imgH="431640" progId="Equation.3">
              <p:embed/>
            </p:oleObj>
          </a:graphicData>
        </a:graphic>
      </p:graphicFrame>
      <p:sp>
        <p:nvSpPr>
          <p:cNvPr id="11" name="Titolo 1"/>
          <p:cNvSpPr txBox="1">
            <a:spLocks/>
          </p:cNvSpPr>
          <p:nvPr/>
        </p:nvSpPr>
        <p:spPr bwMode="auto">
          <a:xfrm>
            <a:off x="1600200" y="142875"/>
            <a:ext cx="6186488" cy="582613"/>
          </a:xfrm>
          <a:prstGeom prst="rect">
            <a:avLst/>
          </a:prstGeom>
          <a:solidFill>
            <a:schemeClr val="accent5"/>
          </a:solidFill>
          <a:ln w="9525">
            <a:noFill/>
            <a:miter lim="800000"/>
            <a:headEnd/>
            <a:tailEnd/>
          </a:ln>
        </p:spPr>
        <p:txBody>
          <a:bodyPr anchor="ctr"/>
          <a:lstStyle/>
          <a:p>
            <a:pPr algn="ctr" eaLnBrk="0" hangingPunct="0">
              <a:defRPr/>
            </a:pPr>
            <a:r>
              <a:rPr lang="it-IT" sz="3800" b="1" u="sng" kern="0" dirty="0">
                <a:solidFill>
                  <a:schemeClr val="tx2"/>
                </a:solidFill>
                <a:latin typeface="Times New Roman" pitchFamily="18" charset="0"/>
                <a:ea typeface="+mj-ea"/>
                <a:cs typeface="+mj-cs"/>
              </a:rPr>
              <a:t>C</a:t>
            </a:r>
            <a:r>
              <a:rPr lang="it-IT" sz="3800" b="1" u="sng" kern="0" dirty="0" err="1">
                <a:solidFill>
                  <a:schemeClr val="tx2"/>
                </a:solidFill>
                <a:latin typeface="Times New Roman" pitchFamily="18" charset="0"/>
                <a:ea typeface="+mj-ea"/>
                <a:cs typeface="+mj-cs"/>
              </a:rPr>
              <a:t>avità</a:t>
            </a:r>
            <a:r>
              <a:rPr lang="it-IT" sz="3800" kern="0" dirty="0">
                <a:solidFill>
                  <a:schemeClr val="tx2"/>
                </a:solidFill>
                <a:latin typeface="Times New Roman" pitchFamily="18" charset="0"/>
                <a:ea typeface="+mj-ea"/>
                <a:cs typeface="+mj-cs"/>
              </a:rPr>
              <a:t> grande</a:t>
            </a:r>
            <a:endParaRPr lang="en-US" sz="3800" kern="0" dirty="0">
              <a:solidFill>
                <a:schemeClr val="tx2"/>
              </a:solidFill>
              <a:latin typeface="+mj-lt"/>
              <a:ea typeface="+mj-ea"/>
              <a:cs typeface="+mj-cs"/>
            </a:endParaRPr>
          </a:p>
        </p:txBody>
      </p:sp>
      <p:pic>
        <p:nvPicPr>
          <p:cNvPr id="3078" name="Picture 4" descr="4"/>
          <p:cNvPicPr>
            <a:picLocks noChangeAspect="1" noChangeArrowheads="1"/>
          </p:cNvPicPr>
          <p:nvPr/>
        </p:nvPicPr>
        <p:blipFill>
          <a:blip r:embed="rId4" cstate="print"/>
          <a:srcRect l="54945"/>
          <a:stretch>
            <a:fillRect/>
          </a:stretch>
        </p:blipFill>
        <p:spPr bwMode="auto">
          <a:xfrm>
            <a:off x="149225" y="3397250"/>
            <a:ext cx="4637088" cy="3246438"/>
          </a:xfrm>
          <a:prstGeom prst="rect">
            <a:avLst/>
          </a:prstGeom>
          <a:noFill/>
          <a:ln w="9525">
            <a:noFill/>
            <a:miter lim="800000"/>
            <a:headEnd/>
            <a:tailEnd/>
          </a:ln>
        </p:spPr>
      </p:pic>
      <p:sp>
        <p:nvSpPr>
          <p:cNvPr id="3079" name="Rectangle 7"/>
          <p:cNvSpPr>
            <a:spLocks noChangeArrowheads="1"/>
          </p:cNvSpPr>
          <p:nvPr/>
        </p:nvSpPr>
        <p:spPr bwMode="auto">
          <a:xfrm>
            <a:off x="5143500" y="3857625"/>
            <a:ext cx="3786188" cy="1500188"/>
          </a:xfrm>
          <a:prstGeom prst="rect">
            <a:avLst/>
          </a:prstGeom>
          <a:noFill/>
          <a:ln w="9525">
            <a:noFill/>
            <a:miter lim="800000"/>
            <a:headEnd/>
            <a:tailEnd/>
          </a:ln>
        </p:spPr>
        <p:txBody>
          <a:bodyPr anchor="ctr"/>
          <a:lstStyle/>
          <a:p>
            <a:pPr algn="just"/>
            <a:r>
              <a:rPr lang="it-IT">
                <a:solidFill>
                  <a:schemeClr val="tx2"/>
                </a:solidFill>
                <a:latin typeface="Times New Roman" pitchFamily="18" charset="0"/>
              </a:rPr>
              <a:t>Andamento di </a:t>
            </a:r>
            <a:r>
              <a:rPr lang="it-IT" sz="2000" b="1">
                <a:latin typeface="Symbol" pitchFamily="18" charset="2"/>
              </a:rPr>
              <a:t>m</a:t>
            </a:r>
            <a:r>
              <a:rPr lang="it-IT" sz="2000" b="1" baseline="30000">
                <a:latin typeface="Times New Roman" pitchFamily="18" charset="0"/>
              </a:rPr>
              <a:t>C</a:t>
            </a:r>
            <a:r>
              <a:rPr lang="it-IT" sz="2000" b="1" baseline="-25000">
                <a:latin typeface="Times New Roman" pitchFamily="18" charset="0"/>
              </a:rPr>
              <a:t>M</a:t>
            </a:r>
            <a:r>
              <a:rPr lang="it-IT" sz="4400">
                <a:solidFill>
                  <a:schemeClr val="tx2"/>
                </a:solidFill>
              </a:rPr>
              <a:t> </a:t>
            </a:r>
            <a:r>
              <a:rPr lang="it-IT">
                <a:solidFill>
                  <a:schemeClr val="tx2"/>
                </a:solidFill>
                <a:latin typeface="Times New Roman" pitchFamily="18" charset="0"/>
              </a:rPr>
              <a:t>in funzione dell’energia dei fotoni nel caso di un </a:t>
            </a:r>
            <a:r>
              <a:rPr lang="it-IT" u="sng">
                <a:solidFill>
                  <a:schemeClr val="tx2"/>
                </a:solidFill>
                <a:latin typeface="Times New Roman" pitchFamily="18" charset="0"/>
              </a:rPr>
              <a:t>dosimetro di polietilene</a:t>
            </a:r>
            <a:r>
              <a:rPr lang="it-IT">
                <a:solidFill>
                  <a:schemeClr val="tx2"/>
                </a:solidFill>
                <a:latin typeface="Times New Roman" pitchFamily="18" charset="0"/>
              </a:rPr>
              <a:t> immerso in acqua, carbonio, alluminio, ferro e piombo.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egnaposto numero diapositiva 2"/>
          <p:cNvSpPr>
            <a:spLocks noGrp="1"/>
          </p:cNvSpPr>
          <p:nvPr>
            <p:ph type="sldNum" sz="quarter" idx="12"/>
          </p:nvPr>
        </p:nvSpPr>
        <p:spPr>
          <a:noFill/>
        </p:spPr>
        <p:txBody>
          <a:bodyPr/>
          <a:lstStyle/>
          <a:p>
            <a:fld id="{8C32D54F-ED88-4C43-B3AC-77377B13D4CE}" type="slidenum">
              <a:rPr lang="it-IT" smtClean="0"/>
              <a:pPr/>
              <a:t>8</a:t>
            </a:fld>
            <a:endParaRPr lang="it-IT" smtClean="0"/>
          </a:p>
        </p:txBody>
      </p:sp>
      <p:sp>
        <p:nvSpPr>
          <p:cNvPr id="4101" name="Text Box 7"/>
          <p:cNvSpPr txBox="1">
            <a:spLocks noChangeArrowheads="1"/>
          </p:cNvSpPr>
          <p:nvPr/>
        </p:nvSpPr>
        <p:spPr bwMode="auto">
          <a:xfrm>
            <a:off x="357188" y="1143000"/>
            <a:ext cx="8501062" cy="1016000"/>
          </a:xfrm>
          <a:prstGeom prst="rect">
            <a:avLst/>
          </a:prstGeom>
          <a:noFill/>
          <a:ln w="9525" algn="ctr">
            <a:noFill/>
            <a:miter lim="800000"/>
            <a:headEnd/>
            <a:tailEnd/>
          </a:ln>
        </p:spPr>
        <p:txBody>
          <a:bodyPr>
            <a:spAutoFit/>
          </a:bodyPr>
          <a:lstStyle/>
          <a:p>
            <a:pPr algn="just"/>
            <a:r>
              <a:rPr lang="it-IT" sz="2000">
                <a:latin typeface="Times New Roman" pitchFamily="18" charset="0"/>
              </a:rPr>
              <a:t>Ipotesi: le </a:t>
            </a:r>
            <a:r>
              <a:rPr lang="it-IT" sz="2000" b="1">
                <a:solidFill>
                  <a:srgbClr val="FF0000"/>
                </a:solidFill>
                <a:latin typeface="Times New Roman" pitchFamily="18" charset="0"/>
              </a:rPr>
              <a:t>dimensioni della cavità sono confrontabili </a:t>
            </a:r>
            <a:r>
              <a:rPr lang="it-IT" sz="2000">
                <a:latin typeface="Times New Roman" pitchFamily="18" charset="0"/>
              </a:rPr>
              <a:t>con il percorso degli elettroni secondari.  La dose assorbita nel materiale del dosimetro è causata sia dagli elettroni prodotti nel mezzo circostante e sia nel dosimetro stesso.  Pertanto:</a:t>
            </a:r>
          </a:p>
        </p:txBody>
      </p:sp>
      <p:graphicFrame>
        <p:nvGraphicFramePr>
          <p:cNvPr id="4098" name="Object 3"/>
          <p:cNvGraphicFramePr>
            <a:graphicFrameLocks noChangeAspect="1"/>
          </p:cNvGraphicFramePr>
          <p:nvPr/>
        </p:nvGraphicFramePr>
        <p:xfrm>
          <a:off x="857250" y="2571750"/>
          <a:ext cx="3695700" cy="620713"/>
        </p:xfrm>
        <a:graphic>
          <a:graphicData uri="http://schemas.openxmlformats.org/presentationml/2006/ole">
            <p:oleObj spid="_x0000_s4098" name="Equation" r:id="rId3" imgW="1434960" imgH="241200" progId="Equation.3">
              <p:embed/>
            </p:oleObj>
          </a:graphicData>
        </a:graphic>
      </p:graphicFrame>
      <p:sp>
        <p:nvSpPr>
          <p:cNvPr id="4102" name="Text Box 10"/>
          <p:cNvSpPr txBox="1">
            <a:spLocks noChangeArrowheads="1"/>
          </p:cNvSpPr>
          <p:nvPr/>
        </p:nvSpPr>
        <p:spPr bwMode="auto">
          <a:xfrm>
            <a:off x="5357813" y="3071813"/>
            <a:ext cx="633412" cy="369887"/>
          </a:xfrm>
          <a:prstGeom prst="rect">
            <a:avLst/>
          </a:prstGeom>
          <a:noFill/>
          <a:ln w="9525" algn="ctr">
            <a:noFill/>
            <a:miter lim="800000"/>
            <a:headEnd/>
            <a:tailEnd/>
          </a:ln>
        </p:spPr>
        <p:txBody>
          <a:bodyPr wrap="none">
            <a:spAutoFit/>
          </a:bodyPr>
          <a:lstStyle/>
          <a:p>
            <a:r>
              <a:rPr lang="it-IT">
                <a:latin typeface="Times New Roman" pitchFamily="18" charset="0"/>
              </a:rPr>
              <a:t>dove</a:t>
            </a:r>
          </a:p>
        </p:txBody>
      </p:sp>
      <p:graphicFrame>
        <p:nvGraphicFramePr>
          <p:cNvPr id="4099" name="Object 4"/>
          <p:cNvGraphicFramePr>
            <a:graphicFrameLocks noChangeAspect="1"/>
          </p:cNvGraphicFramePr>
          <p:nvPr/>
        </p:nvGraphicFramePr>
        <p:xfrm>
          <a:off x="642938" y="3857625"/>
          <a:ext cx="1928812" cy="857250"/>
        </p:xfrm>
        <a:graphic>
          <a:graphicData uri="http://schemas.openxmlformats.org/presentationml/2006/ole">
            <p:oleObj spid="_x0000_s4099" name="Equation" r:id="rId4" imgW="749160" imgH="444240" progId="Equation.3">
              <p:embed/>
            </p:oleObj>
          </a:graphicData>
        </a:graphic>
      </p:graphicFrame>
      <p:sp>
        <p:nvSpPr>
          <p:cNvPr id="4103" name="Text Box 13"/>
          <p:cNvSpPr txBox="1">
            <a:spLocks noChangeArrowheads="1"/>
          </p:cNvSpPr>
          <p:nvPr/>
        </p:nvSpPr>
        <p:spPr bwMode="auto">
          <a:xfrm>
            <a:off x="2928938" y="3929063"/>
            <a:ext cx="5786437" cy="646112"/>
          </a:xfrm>
          <a:prstGeom prst="rect">
            <a:avLst/>
          </a:prstGeom>
          <a:noFill/>
          <a:ln w="9525" algn="ctr">
            <a:noFill/>
            <a:miter lim="800000"/>
            <a:headEnd/>
            <a:tailEnd/>
          </a:ln>
        </p:spPr>
        <p:txBody>
          <a:bodyPr>
            <a:spAutoFit/>
          </a:bodyPr>
          <a:lstStyle/>
          <a:p>
            <a:pPr algn="just"/>
            <a:r>
              <a:rPr lang="it-IT">
                <a:latin typeface="Times New Roman" pitchFamily="18" charset="0"/>
              </a:rPr>
              <a:t>Dove </a:t>
            </a:r>
            <a:r>
              <a:rPr lang="it-IT">
                <a:latin typeface="Symbol" pitchFamily="18" charset="2"/>
              </a:rPr>
              <a:t>b </a:t>
            </a:r>
            <a:r>
              <a:rPr lang="it-IT">
                <a:latin typeface="Times New Roman" pitchFamily="18" charset="0"/>
              </a:rPr>
              <a:t>è il coefficiente di attenuazione efficace per gli elettroni e g il percorso medio nella cavità</a:t>
            </a:r>
          </a:p>
        </p:txBody>
      </p:sp>
      <p:sp>
        <p:nvSpPr>
          <p:cNvPr id="9" name="Titolo 1"/>
          <p:cNvSpPr txBox="1">
            <a:spLocks/>
          </p:cNvSpPr>
          <p:nvPr/>
        </p:nvSpPr>
        <p:spPr bwMode="auto">
          <a:xfrm>
            <a:off x="457200" y="274638"/>
            <a:ext cx="8229600" cy="582612"/>
          </a:xfrm>
          <a:prstGeom prst="rect">
            <a:avLst/>
          </a:prstGeom>
          <a:noFill/>
          <a:ln w="9525">
            <a:noFill/>
            <a:miter lim="800000"/>
            <a:headEnd/>
            <a:tailEnd/>
          </a:ln>
        </p:spPr>
        <p:txBody>
          <a:bodyPr anchor="ctr"/>
          <a:lstStyle/>
          <a:p>
            <a:pPr algn="ctr" eaLnBrk="0" hangingPunct="0">
              <a:defRPr/>
            </a:pPr>
            <a:r>
              <a:rPr lang="it-IT" sz="3800" b="1" u="sng" kern="0" dirty="0">
                <a:solidFill>
                  <a:schemeClr val="tx2"/>
                </a:solidFill>
                <a:latin typeface="Times New Roman" pitchFamily="18" charset="0"/>
                <a:ea typeface="+mj-ea"/>
                <a:cs typeface="+mj-cs"/>
              </a:rPr>
              <a:t>C</a:t>
            </a:r>
            <a:r>
              <a:rPr lang="it-IT" sz="3800" b="1" u="sng" kern="0" dirty="0" err="1">
                <a:solidFill>
                  <a:schemeClr val="tx2"/>
                </a:solidFill>
                <a:latin typeface="Times New Roman" pitchFamily="18" charset="0"/>
                <a:ea typeface="+mj-ea"/>
                <a:cs typeface="+mj-cs"/>
              </a:rPr>
              <a:t>avità</a:t>
            </a:r>
            <a:r>
              <a:rPr lang="it-IT" sz="3800" kern="0" dirty="0">
                <a:solidFill>
                  <a:schemeClr val="tx2"/>
                </a:solidFill>
                <a:latin typeface="Times New Roman" pitchFamily="18" charset="0"/>
                <a:ea typeface="+mj-ea"/>
                <a:cs typeface="+mj-cs"/>
              </a:rPr>
              <a:t> intermedia</a:t>
            </a:r>
            <a:endParaRPr lang="en-US" sz="3800" kern="0" dirty="0">
              <a:solidFill>
                <a:schemeClr val="tx2"/>
              </a:solidFill>
              <a:latin typeface="+mj-lt"/>
              <a:ea typeface="+mj-ea"/>
              <a:cs typeface="+mj-cs"/>
            </a:endParaRPr>
          </a:p>
        </p:txBody>
      </p:sp>
      <p:sp>
        <p:nvSpPr>
          <p:cNvPr id="10" name="Text Box 12"/>
          <p:cNvSpPr txBox="1">
            <a:spLocks noChangeArrowheads="1"/>
          </p:cNvSpPr>
          <p:nvPr/>
        </p:nvSpPr>
        <p:spPr bwMode="auto">
          <a:xfrm>
            <a:off x="500063" y="5357813"/>
            <a:ext cx="7920037" cy="1016000"/>
          </a:xfrm>
          <a:prstGeom prst="rect">
            <a:avLst/>
          </a:prstGeom>
          <a:solidFill>
            <a:schemeClr val="accent5"/>
          </a:solidFill>
          <a:ln w="9525" algn="ctr">
            <a:noFill/>
            <a:miter lim="800000"/>
            <a:headEnd/>
            <a:tailEnd/>
          </a:ln>
        </p:spPr>
        <p:txBody>
          <a:bodyPr>
            <a:spAutoFit/>
          </a:bodyPr>
          <a:lstStyle/>
          <a:p>
            <a:pPr algn="just">
              <a:defRPr/>
            </a:pPr>
            <a:r>
              <a:rPr lang="it-IT" sz="2000" dirty="0">
                <a:latin typeface="Times New Roman" pitchFamily="18" charset="0"/>
              </a:rPr>
              <a:t>I due mezzi C e M si dicono </a:t>
            </a:r>
            <a:r>
              <a:rPr lang="it-IT" sz="2000" b="1" u="sng" dirty="0">
                <a:latin typeface="Times New Roman" pitchFamily="18" charset="0"/>
              </a:rPr>
              <a:t>equivalenti</a:t>
            </a:r>
            <a:r>
              <a:rPr lang="it-IT" sz="2000" dirty="0">
                <a:latin typeface="Times New Roman" pitchFamily="18" charset="0"/>
              </a:rPr>
              <a:t> quando hanno eguali coefficienti di interazione (ossia stesso potere frenante massico e coefficiente di assorbimento di energia massico). La cavità si dice </a:t>
            </a:r>
            <a:r>
              <a:rPr lang="it-IT" sz="2000" b="1" u="sng" dirty="0">
                <a:latin typeface="Times New Roman" pitchFamily="18" charset="0"/>
              </a:rPr>
              <a:t>omogenea</a:t>
            </a:r>
            <a:r>
              <a:rPr lang="it-IT" sz="2000" dirty="0">
                <a:latin typeface="Times New Roman" pitchFamily="18" charset="0"/>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Segnaposto numero diapositiva 8"/>
          <p:cNvSpPr>
            <a:spLocks noGrp="1"/>
          </p:cNvSpPr>
          <p:nvPr>
            <p:ph type="sldNum" sz="quarter" idx="12"/>
          </p:nvPr>
        </p:nvSpPr>
        <p:spPr>
          <a:noFill/>
        </p:spPr>
        <p:txBody>
          <a:bodyPr/>
          <a:lstStyle/>
          <a:p>
            <a:fld id="{ECE17874-036B-4D2B-891F-FD95B106CA2D}" type="slidenum">
              <a:rPr lang="en-US" smtClean="0"/>
              <a:pPr/>
              <a:t>9</a:t>
            </a:fld>
            <a:endParaRPr lang="en-US" smtClean="0"/>
          </a:p>
        </p:txBody>
      </p:sp>
      <p:grpSp>
        <p:nvGrpSpPr>
          <p:cNvPr id="5129" name="Group 4"/>
          <p:cNvGrpSpPr>
            <a:grpSpLocks/>
          </p:cNvGrpSpPr>
          <p:nvPr/>
        </p:nvGrpSpPr>
        <p:grpSpPr bwMode="auto">
          <a:xfrm>
            <a:off x="428625" y="428625"/>
            <a:ext cx="4429125" cy="1454150"/>
            <a:chOff x="1338" y="1434"/>
            <a:chExt cx="2767" cy="1225"/>
          </a:xfrm>
        </p:grpSpPr>
        <p:sp>
          <p:nvSpPr>
            <p:cNvPr id="5157" name="Oval 5" descr="Diagonali chiare verso il basso"/>
            <p:cNvSpPr>
              <a:spLocks noChangeArrowheads="1"/>
            </p:cNvSpPr>
            <p:nvPr/>
          </p:nvSpPr>
          <p:spPr bwMode="auto">
            <a:xfrm>
              <a:off x="1701" y="1706"/>
              <a:ext cx="725" cy="681"/>
            </a:xfrm>
            <a:prstGeom prst="ellipse">
              <a:avLst/>
            </a:prstGeom>
            <a:pattFill prst="ltDnDiag">
              <a:fgClr>
                <a:schemeClr val="tx1"/>
              </a:fgClr>
              <a:bgClr>
                <a:schemeClr val="bg1"/>
              </a:bgClr>
            </a:pattFill>
            <a:ln w="9525" algn="ctr">
              <a:solidFill>
                <a:schemeClr val="tx1"/>
              </a:solidFill>
              <a:round/>
              <a:headEnd/>
              <a:tailEnd/>
            </a:ln>
          </p:spPr>
          <p:txBody>
            <a:bodyPr wrap="none" anchor="ctr">
              <a:spAutoFit/>
            </a:bodyPr>
            <a:lstStyle/>
            <a:p>
              <a:endParaRPr lang="en-US"/>
            </a:p>
          </p:txBody>
        </p:sp>
        <p:sp>
          <p:nvSpPr>
            <p:cNvPr id="5158" name="Rectangle 6"/>
            <p:cNvSpPr>
              <a:spLocks noChangeArrowheads="1"/>
            </p:cNvSpPr>
            <p:nvPr/>
          </p:nvSpPr>
          <p:spPr bwMode="auto">
            <a:xfrm>
              <a:off x="1338" y="1434"/>
              <a:ext cx="1542" cy="1225"/>
            </a:xfrm>
            <a:prstGeom prst="rect">
              <a:avLst/>
            </a:prstGeom>
            <a:noFill/>
            <a:ln w="9525" algn="ctr">
              <a:solidFill>
                <a:schemeClr val="tx1"/>
              </a:solidFill>
              <a:miter lim="800000"/>
              <a:headEnd/>
              <a:tailEnd/>
            </a:ln>
          </p:spPr>
          <p:txBody>
            <a:bodyPr wrap="none" anchor="ctr">
              <a:spAutoFit/>
            </a:bodyPr>
            <a:lstStyle/>
            <a:p>
              <a:endParaRPr lang="en-US"/>
            </a:p>
          </p:txBody>
        </p:sp>
        <p:sp>
          <p:nvSpPr>
            <p:cNvPr id="5159" name="Oval 7"/>
            <p:cNvSpPr>
              <a:spLocks noChangeArrowheads="1"/>
            </p:cNvSpPr>
            <p:nvPr/>
          </p:nvSpPr>
          <p:spPr bwMode="auto">
            <a:xfrm>
              <a:off x="1882" y="1842"/>
              <a:ext cx="409" cy="408"/>
            </a:xfrm>
            <a:prstGeom prst="ellipse">
              <a:avLst/>
            </a:prstGeom>
            <a:solidFill>
              <a:srgbClr val="FFFFFF"/>
            </a:solidFill>
            <a:ln w="9525" algn="ctr">
              <a:solidFill>
                <a:schemeClr val="tx1"/>
              </a:solidFill>
              <a:round/>
              <a:headEnd/>
              <a:tailEnd/>
            </a:ln>
          </p:spPr>
          <p:txBody>
            <a:bodyPr anchor="ctr">
              <a:spAutoFit/>
            </a:bodyPr>
            <a:lstStyle/>
            <a:p>
              <a:endParaRPr lang="en-US"/>
            </a:p>
          </p:txBody>
        </p:sp>
        <p:sp>
          <p:nvSpPr>
            <p:cNvPr id="5160" name="Line 8"/>
            <p:cNvSpPr>
              <a:spLocks noChangeShapeType="1"/>
            </p:cNvSpPr>
            <p:nvPr/>
          </p:nvSpPr>
          <p:spPr bwMode="auto">
            <a:xfrm>
              <a:off x="2336" y="2024"/>
              <a:ext cx="408" cy="0"/>
            </a:xfrm>
            <a:prstGeom prst="line">
              <a:avLst/>
            </a:prstGeom>
            <a:noFill/>
            <a:ln w="9525">
              <a:solidFill>
                <a:schemeClr val="tx1"/>
              </a:solidFill>
              <a:round/>
              <a:headEnd/>
              <a:tailEnd type="triangle" w="med" len="med"/>
            </a:ln>
          </p:spPr>
          <p:txBody>
            <a:bodyPr>
              <a:spAutoFit/>
            </a:bodyPr>
            <a:lstStyle/>
            <a:p>
              <a:endParaRPr lang="en-US"/>
            </a:p>
          </p:txBody>
        </p:sp>
        <p:sp>
          <p:nvSpPr>
            <p:cNvPr id="5161" name="Text Box 9"/>
            <p:cNvSpPr txBox="1">
              <a:spLocks noChangeArrowheads="1"/>
            </p:cNvSpPr>
            <p:nvPr/>
          </p:nvSpPr>
          <p:spPr bwMode="auto">
            <a:xfrm>
              <a:off x="2971" y="1933"/>
              <a:ext cx="953" cy="212"/>
            </a:xfrm>
            <a:prstGeom prst="rect">
              <a:avLst/>
            </a:prstGeom>
            <a:noFill/>
            <a:ln w="9525" algn="ctr">
              <a:noFill/>
              <a:miter lim="800000"/>
              <a:headEnd/>
              <a:tailEnd/>
            </a:ln>
          </p:spPr>
          <p:txBody>
            <a:bodyPr>
              <a:spAutoFit/>
            </a:bodyPr>
            <a:lstStyle/>
            <a:p>
              <a:r>
                <a:rPr lang="it-IT" sz="1600">
                  <a:latin typeface="Times New Roman" pitchFamily="18" charset="0"/>
                </a:rPr>
                <a:t>Pareti W</a:t>
              </a:r>
            </a:p>
          </p:txBody>
        </p:sp>
        <p:sp>
          <p:nvSpPr>
            <p:cNvPr id="5162" name="Line 10"/>
            <p:cNvSpPr>
              <a:spLocks noChangeShapeType="1"/>
            </p:cNvSpPr>
            <p:nvPr/>
          </p:nvSpPr>
          <p:spPr bwMode="auto">
            <a:xfrm>
              <a:off x="2699" y="1706"/>
              <a:ext cx="408" cy="0"/>
            </a:xfrm>
            <a:prstGeom prst="line">
              <a:avLst/>
            </a:prstGeom>
            <a:noFill/>
            <a:ln w="9525">
              <a:solidFill>
                <a:schemeClr val="tx1"/>
              </a:solidFill>
              <a:round/>
              <a:headEnd/>
              <a:tailEnd type="triangle" w="med" len="med"/>
            </a:ln>
          </p:spPr>
          <p:txBody>
            <a:bodyPr>
              <a:spAutoFit/>
            </a:bodyPr>
            <a:lstStyle/>
            <a:p>
              <a:endParaRPr lang="en-US"/>
            </a:p>
          </p:txBody>
        </p:sp>
        <p:sp>
          <p:nvSpPr>
            <p:cNvPr id="5163" name="Text Box 11"/>
            <p:cNvSpPr txBox="1">
              <a:spLocks noChangeArrowheads="1"/>
            </p:cNvSpPr>
            <p:nvPr/>
          </p:nvSpPr>
          <p:spPr bwMode="auto">
            <a:xfrm>
              <a:off x="3152" y="1616"/>
              <a:ext cx="953" cy="212"/>
            </a:xfrm>
            <a:prstGeom prst="rect">
              <a:avLst/>
            </a:prstGeom>
            <a:noFill/>
            <a:ln w="9525" algn="ctr">
              <a:noFill/>
              <a:miter lim="800000"/>
              <a:headEnd/>
              <a:tailEnd/>
            </a:ln>
          </p:spPr>
          <p:txBody>
            <a:bodyPr>
              <a:spAutoFit/>
            </a:bodyPr>
            <a:lstStyle/>
            <a:p>
              <a:r>
                <a:rPr lang="it-IT" sz="1600">
                  <a:latin typeface="Times New Roman" pitchFamily="18" charset="0"/>
                </a:rPr>
                <a:t>Mezzo M</a:t>
              </a:r>
            </a:p>
          </p:txBody>
        </p:sp>
        <p:sp>
          <p:nvSpPr>
            <p:cNvPr id="5164" name="Line 12"/>
            <p:cNvSpPr>
              <a:spLocks noChangeShapeType="1"/>
            </p:cNvSpPr>
            <p:nvPr/>
          </p:nvSpPr>
          <p:spPr bwMode="auto">
            <a:xfrm>
              <a:off x="2154" y="2115"/>
              <a:ext cx="862" cy="272"/>
            </a:xfrm>
            <a:prstGeom prst="line">
              <a:avLst/>
            </a:prstGeom>
            <a:noFill/>
            <a:ln w="9525">
              <a:solidFill>
                <a:schemeClr val="tx1"/>
              </a:solidFill>
              <a:round/>
              <a:headEnd/>
              <a:tailEnd type="triangle" w="med" len="med"/>
            </a:ln>
          </p:spPr>
          <p:txBody>
            <a:bodyPr>
              <a:spAutoFit/>
            </a:bodyPr>
            <a:lstStyle/>
            <a:p>
              <a:endParaRPr lang="en-US"/>
            </a:p>
          </p:txBody>
        </p:sp>
        <p:sp>
          <p:nvSpPr>
            <p:cNvPr id="5165" name="Text Box 13"/>
            <p:cNvSpPr txBox="1">
              <a:spLocks noChangeArrowheads="1"/>
            </p:cNvSpPr>
            <p:nvPr/>
          </p:nvSpPr>
          <p:spPr bwMode="auto">
            <a:xfrm>
              <a:off x="2971" y="2251"/>
              <a:ext cx="953" cy="366"/>
            </a:xfrm>
            <a:prstGeom prst="rect">
              <a:avLst/>
            </a:prstGeom>
            <a:noFill/>
            <a:ln w="9525" algn="ctr">
              <a:noFill/>
              <a:miter lim="800000"/>
              <a:headEnd/>
              <a:tailEnd/>
            </a:ln>
          </p:spPr>
          <p:txBody>
            <a:bodyPr>
              <a:spAutoFit/>
            </a:bodyPr>
            <a:lstStyle/>
            <a:p>
              <a:r>
                <a:rPr lang="it-IT" sz="1600">
                  <a:latin typeface="Times New Roman" pitchFamily="18" charset="0"/>
                </a:rPr>
                <a:t>Materiale dosimetrico C</a:t>
              </a:r>
            </a:p>
          </p:txBody>
        </p:sp>
      </p:grpSp>
      <p:graphicFrame>
        <p:nvGraphicFramePr>
          <p:cNvPr id="58431" name="Group 63"/>
          <p:cNvGraphicFramePr>
            <a:graphicFrameLocks noGrp="1"/>
          </p:cNvGraphicFramePr>
          <p:nvPr>
            <p:ph sz="quarter" idx="1"/>
          </p:nvPr>
        </p:nvGraphicFramePr>
        <p:xfrm>
          <a:off x="857250" y="3214688"/>
          <a:ext cx="7786742" cy="2185988"/>
        </p:xfrm>
        <a:graphic>
          <a:graphicData uri="http://schemas.openxmlformats.org/drawingml/2006/table">
            <a:tbl>
              <a:tblPr/>
              <a:tblGrid>
                <a:gridCol w="2437044"/>
                <a:gridCol w="2420740"/>
                <a:gridCol w="2928958"/>
              </a:tblGrid>
              <a:tr h="54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dirty="0" smtClean="0">
                          <a:ln>
                            <a:noFill/>
                          </a:ln>
                          <a:solidFill>
                            <a:schemeClr val="tx1"/>
                          </a:solidFill>
                          <a:effectLst/>
                          <a:latin typeface="Times New Roman" pitchFamily="18" charset="0"/>
                        </a:rPr>
                        <a:t>  </a:t>
                      </a:r>
                      <a:r>
                        <a:rPr kumimoji="0" lang="it-IT" sz="2000" b="1" i="0" u="none" strike="noStrike" cap="none" normalizeH="0" baseline="0" dirty="0" err="1" smtClean="0">
                          <a:ln>
                            <a:noFill/>
                          </a:ln>
                          <a:solidFill>
                            <a:schemeClr val="tx1"/>
                          </a:solidFill>
                          <a:effectLst/>
                          <a:latin typeface="Times New Roman" pitchFamily="18" charset="0"/>
                        </a:rPr>
                        <a:t>t</a:t>
                      </a:r>
                      <a:r>
                        <a:rPr kumimoji="0" lang="it-IT" sz="2000" b="1" i="0" u="none" strike="noStrike" cap="none" normalizeH="0" baseline="-25000" dirty="0" err="1" smtClean="0">
                          <a:ln>
                            <a:noFill/>
                          </a:ln>
                          <a:solidFill>
                            <a:schemeClr val="tx1"/>
                          </a:solidFill>
                          <a:effectLst/>
                          <a:latin typeface="Times New Roman" pitchFamily="18" charset="0"/>
                        </a:rPr>
                        <a:t>W</a:t>
                      </a:r>
                      <a:r>
                        <a:rPr kumimoji="0" lang="it-IT" sz="2000" b="1" i="0" u="none" strike="noStrike" cap="none" normalizeH="0" baseline="-25000" dirty="0" smtClean="0">
                          <a:ln>
                            <a:noFill/>
                          </a:ln>
                          <a:solidFill>
                            <a:schemeClr val="tx1"/>
                          </a:solidFill>
                          <a:effectLst/>
                          <a:latin typeface="Times New Roman" pitchFamily="18" charset="0"/>
                        </a:rPr>
                        <a:t> </a:t>
                      </a:r>
                      <a:r>
                        <a:rPr kumimoji="0" lang="it-IT" sz="2000" b="1" i="0" u="none" strike="noStrike" cap="none" normalizeH="0" baseline="0" dirty="0" smtClean="0">
                          <a:ln>
                            <a:noFill/>
                          </a:ln>
                          <a:solidFill>
                            <a:schemeClr val="tx1"/>
                          </a:solidFill>
                          <a:effectLst/>
                          <a:latin typeface="Times New Roman" pitchFamily="18" charset="0"/>
                        </a:rPr>
                        <a:t>&lt;&lt; 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dirty="0" smtClean="0">
                          <a:ln>
                            <a:noFill/>
                          </a:ln>
                          <a:solidFill>
                            <a:schemeClr val="tx1"/>
                          </a:solidFill>
                          <a:effectLst/>
                          <a:latin typeface="Times New Roman" pitchFamily="18" charset="0"/>
                        </a:rPr>
                        <a:t>        </a:t>
                      </a:r>
                      <a:r>
                        <a:rPr kumimoji="0" lang="it-IT" sz="2000" b="1" i="0" u="none" strike="noStrike" cap="none" normalizeH="0" baseline="0" dirty="0" err="1" smtClean="0">
                          <a:ln>
                            <a:noFill/>
                          </a:ln>
                          <a:solidFill>
                            <a:schemeClr val="tx1"/>
                          </a:solidFill>
                          <a:effectLst/>
                          <a:latin typeface="Times New Roman" pitchFamily="18" charset="0"/>
                        </a:rPr>
                        <a:t>t</a:t>
                      </a:r>
                      <a:r>
                        <a:rPr kumimoji="0" lang="it-IT" sz="2000" b="1" i="0" u="none" strike="noStrike" cap="none" normalizeH="0" baseline="-25000" dirty="0" err="1" smtClean="0">
                          <a:ln>
                            <a:noFill/>
                          </a:ln>
                          <a:solidFill>
                            <a:schemeClr val="tx1"/>
                          </a:solidFill>
                          <a:effectLst/>
                          <a:latin typeface="Times New Roman" pitchFamily="18" charset="0"/>
                        </a:rPr>
                        <a:t>W</a:t>
                      </a:r>
                      <a:r>
                        <a:rPr kumimoji="0" lang="it-IT" sz="2000" b="1" i="0" u="none" strike="noStrike" cap="none" normalizeH="0" baseline="0" dirty="0" smtClean="0">
                          <a:ln>
                            <a:noFill/>
                          </a:ln>
                          <a:solidFill>
                            <a:schemeClr val="tx1"/>
                          </a:solidFill>
                          <a:effectLst/>
                          <a:latin typeface="Times New Roman" pitchFamily="18" charset="0"/>
                        </a:rPr>
                        <a:t> &gt;&gt; 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dirty="0" err="1" smtClean="0">
                          <a:ln>
                            <a:noFill/>
                          </a:ln>
                          <a:solidFill>
                            <a:schemeClr val="tx1"/>
                          </a:solidFill>
                          <a:effectLst/>
                          <a:latin typeface="Times New Roman" pitchFamily="18" charset="0"/>
                        </a:rPr>
                        <a:t>t</a:t>
                      </a:r>
                      <a:r>
                        <a:rPr kumimoji="0" lang="it-IT" sz="2000" b="1" i="0" u="none" strike="noStrike" cap="none" normalizeH="0" baseline="-25000" dirty="0" err="1" smtClean="0">
                          <a:ln>
                            <a:noFill/>
                          </a:ln>
                          <a:solidFill>
                            <a:schemeClr val="tx1"/>
                          </a:solidFill>
                          <a:effectLst/>
                          <a:latin typeface="Times New Roman" pitchFamily="18" charset="0"/>
                        </a:rPr>
                        <a:t>c</a:t>
                      </a:r>
                      <a:r>
                        <a:rPr kumimoji="0" lang="it-IT" sz="2000" b="1" i="0" u="none" strike="noStrike" cap="none" normalizeH="0" baseline="-25000" dirty="0" smtClean="0">
                          <a:ln>
                            <a:noFill/>
                          </a:ln>
                          <a:solidFill>
                            <a:schemeClr val="tx1"/>
                          </a:solidFill>
                          <a:effectLst/>
                          <a:latin typeface="Times New Roman" pitchFamily="18" charset="0"/>
                        </a:rPr>
                        <a:t> </a:t>
                      </a:r>
                      <a:r>
                        <a:rPr kumimoji="0" lang="it-IT" sz="2000" b="1" i="0" u="none" strike="noStrike" cap="none" normalizeH="0" baseline="0" dirty="0" smtClean="0">
                          <a:ln>
                            <a:noFill/>
                          </a:ln>
                          <a:solidFill>
                            <a:schemeClr val="tx1"/>
                          </a:solidFill>
                          <a:effectLst/>
                          <a:latin typeface="Times New Roman" pitchFamily="18" charset="0"/>
                        </a:rPr>
                        <a:t>&lt;&lt;  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dirty="0" err="1" smtClean="0">
                          <a:ln>
                            <a:noFill/>
                          </a:ln>
                          <a:solidFill>
                            <a:schemeClr val="tx1"/>
                          </a:solidFill>
                          <a:effectLst/>
                          <a:latin typeface="Times New Roman" pitchFamily="18" charset="0"/>
                        </a:rPr>
                        <a:t>t</a:t>
                      </a:r>
                      <a:r>
                        <a:rPr kumimoji="0" lang="it-IT" sz="2000" b="1" i="0" u="none" strike="noStrike" cap="none" normalizeH="0" baseline="-25000" dirty="0" err="1" smtClean="0">
                          <a:ln>
                            <a:noFill/>
                          </a:ln>
                          <a:solidFill>
                            <a:schemeClr val="tx1"/>
                          </a:solidFill>
                          <a:effectLst/>
                          <a:latin typeface="Times New Roman" pitchFamily="18" charset="0"/>
                        </a:rPr>
                        <a:t>c</a:t>
                      </a:r>
                      <a:r>
                        <a:rPr kumimoji="0" lang="it-IT" sz="2000" b="1" i="0" u="none" strike="noStrike" cap="none" normalizeH="0" baseline="-25000" dirty="0" smtClean="0">
                          <a:ln>
                            <a:noFill/>
                          </a:ln>
                          <a:solidFill>
                            <a:schemeClr val="tx1"/>
                          </a:solidFill>
                          <a:effectLst/>
                          <a:latin typeface="Times New Roman" pitchFamily="18" charset="0"/>
                        </a:rPr>
                        <a:t> </a:t>
                      </a:r>
                      <a:r>
                        <a:rPr kumimoji="0" lang="it-IT"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it-IT" sz="2000" b="1" i="0" u="none" strike="noStrike" cap="none" normalizeH="0" baseline="0" dirty="0" smtClean="0">
                          <a:ln>
                            <a:noFill/>
                          </a:ln>
                          <a:solidFill>
                            <a:schemeClr val="tx1"/>
                          </a:solidFill>
                          <a:effectLst/>
                          <a:latin typeface="Times New Roman" pitchFamily="18" charset="0"/>
                        </a:rPr>
                        <a:t>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dirty="0" err="1" smtClean="0">
                          <a:ln>
                            <a:noFill/>
                          </a:ln>
                          <a:solidFill>
                            <a:schemeClr val="tx1"/>
                          </a:solidFill>
                          <a:effectLst/>
                          <a:latin typeface="Times New Roman" pitchFamily="18" charset="0"/>
                        </a:rPr>
                        <a:t>t</a:t>
                      </a:r>
                      <a:r>
                        <a:rPr kumimoji="0" lang="it-IT" sz="2000" b="1" i="0" u="none" strike="noStrike" cap="none" normalizeH="0" baseline="-25000" dirty="0" err="1" smtClean="0">
                          <a:ln>
                            <a:noFill/>
                          </a:ln>
                          <a:solidFill>
                            <a:schemeClr val="tx1"/>
                          </a:solidFill>
                          <a:effectLst/>
                          <a:latin typeface="Times New Roman" pitchFamily="18" charset="0"/>
                        </a:rPr>
                        <a:t>c</a:t>
                      </a:r>
                      <a:r>
                        <a:rPr kumimoji="0" lang="it-IT" sz="2000" b="1" i="0" u="none" strike="noStrike" cap="none" normalizeH="0" baseline="-25000" dirty="0" smtClean="0">
                          <a:ln>
                            <a:noFill/>
                          </a:ln>
                          <a:solidFill>
                            <a:schemeClr val="tx1"/>
                          </a:solidFill>
                          <a:effectLst/>
                          <a:latin typeface="Times New Roman" pitchFamily="18" charset="0"/>
                        </a:rPr>
                        <a:t> </a:t>
                      </a:r>
                      <a:r>
                        <a:rPr kumimoji="0" lang="it-IT" sz="2000" b="1" i="0" u="none" strike="noStrike" cap="none" normalizeH="0" baseline="0" dirty="0" smtClean="0">
                          <a:ln>
                            <a:noFill/>
                          </a:ln>
                          <a:solidFill>
                            <a:schemeClr val="tx1"/>
                          </a:solidFill>
                          <a:effectLst/>
                          <a:latin typeface="Times New Roman" pitchFamily="18" charset="0"/>
                        </a:rPr>
                        <a:t>&gt;&gt;  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122" name="Object 2"/>
          <p:cNvGraphicFramePr>
            <a:graphicFrameLocks noChangeAspect="1"/>
          </p:cNvGraphicFramePr>
          <p:nvPr>
            <p:ph sz="quarter" idx="2"/>
          </p:nvPr>
        </p:nvGraphicFramePr>
        <p:xfrm>
          <a:off x="3500438" y="4357688"/>
          <a:ext cx="2106612" cy="431800"/>
        </p:xfrm>
        <a:graphic>
          <a:graphicData uri="http://schemas.openxmlformats.org/presentationml/2006/ole">
            <p:oleObj spid="_x0000_s5122" name="Equation" r:id="rId3" imgW="1180800" imgH="241200" progId="Equation.3">
              <p:embed/>
            </p:oleObj>
          </a:graphicData>
        </a:graphic>
      </p:graphicFrame>
      <p:graphicFrame>
        <p:nvGraphicFramePr>
          <p:cNvPr id="5123" name="Object 3"/>
          <p:cNvGraphicFramePr>
            <a:graphicFrameLocks noChangeAspect="1"/>
          </p:cNvGraphicFramePr>
          <p:nvPr>
            <p:ph sz="quarter" idx="3"/>
          </p:nvPr>
        </p:nvGraphicFramePr>
        <p:xfrm>
          <a:off x="4143375" y="5000625"/>
          <a:ext cx="515938" cy="371475"/>
        </p:xfrm>
        <a:graphic>
          <a:graphicData uri="http://schemas.openxmlformats.org/presentationml/2006/ole">
            <p:oleObj spid="_x0000_s5123" name="Equation" r:id="rId4" imgW="317160" imgH="228600" progId="Equation.3">
              <p:embed/>
            </p:oleObj>
          </a:graphicData>
        </a:graphic>
      </p:graphicFrame>
      <p:graphicFrame>
        <p:nvGraphicFramePr>
          <p:cNvPr id="5124" name="Object 4"/>
          <p:cNvGraphicFramePr>
            <a:graphicFrameLocks noChangeAspect="1"/>
          </p:cNvGraphicFramePr>
          <p:nvPr>
            <p:ph sz="quarter" idx="4"/>
          </p:nvPr>
        </p:nvGraphicFramePr>
        <p:xfrm>
          <a:off x="4105275" y="3857625"/>
          <a:ext cx="474663" cy="392113"/>
        </p:xfrm>
        <a:graphic>
          <a:graphicData uri="http://schemas.openxmlformats.org/presentationml/2006/ole">
            <p:oleObj spid="_x0000_s5124" name="Equation" r:id="rId5" imgW="291960" imgH="241200" progId="Equation.3">
              <p:embed/>
            </p:oleObj>
          </a:graphicData>
        </a:graphic>
      </p:graphicFrame>
      <p:graphicFrame>
        <p:nvGraphicFramePr>
          <p:cNvPr id="5125" name="Object 5"/>
          <p:cNvGraphicFramePr>
            <a:graphicFrameLocks noChangeAspect="1"/>
          </p:cNvGraphicFramePr>
          <p:nvPr/>
        </p:nvGraphicFramePr>
        <p:xfrm>
          <a:off x="6858000" y="4929188"/>
          <a:ext cx="515938" cy="371475"/>
        </p:xfrm>
        <a:graphic>
          <a:graphicData uri="http://schemas.openxmlformats.org/presentationml/2006/ole">
            <p:oleObj spid="_x0000_s5125" name="Equation" r:id="rId6" imgW="317160" imgH="228600" progId="Equation.3">
              <p:embed/>
            </p:oleObj>
          </a:graphicData>
        </a:graphic>
      </p:graphicFrame>
      <p:graphicFrame>
        <p:nvGraphicFramePr>
          <p:cNvPr id="5126" name="Object 6"/>
          <p:cNvGraphicFramePr>
            <a:graphicFrameLocks noChangeAspect="1"/>
          </p:cNvGraphicFramePr>
          <p:nvPr/>
        </p:nvGraphicFramePr>
        <p:xfrm>
          <a:off x="6156325" y="3857625"/>
          <a:ext cx="1404938" cy="449263"/>
        </p:xfrm>
        <a:graphic>
          <a:graphicData uri="http://schemas.openxmlformats.org/presentationml/2006/ole">
            <p:oleObj spid="_x0000_s5126" name="Equation" r:id="rId7" imgW="596880" imgH="228600" progId="Equation.3">
              <p:embed/>
            </p:oleObj>
          </a:graphicData>
        </a:graphic>
      </p:graphicFrame>
      <p:graphicFrame>
        <p:nvGraphicFramePr>
          <p:cNvPr id="5127" name="Object 7"/>
          <p:cNvGraphicFramePr>
            <a:graphicFrameLocks noChangeAspect="1"/>
          </p:cNvGraphicFramePr>
          <p:nvPr/>
        </p:nvGraphicFramePr>
        <p:xfrm>
          <a:off x="5786438" y="4357688"/>
          <a:ext cx="2851150" cy="469900"/>
        </p:xfrm>
        <a:graphic>
          <a:graphicData uri="http://schemas.openxmlformats.org/presentationml/2006/ole">
            <p:oleObj spid="_x0000_s5127" name="Equation" r:id="rId8" imgW="1536480" imgH="253800" progId="Equation.3">
              <p:embed/>
            </p:oleObj>
          </a:graphicData>
        </a:graphic>
      </p:graphicFrame>
      <p:sp>
        <p:nvSpPr>
          <p:cNvPr id="5152" name="Text Box 60"/>
          <p:cNvSpPr txBox="1">
            <a:spLocks noChangeArrowheads="1"/>
          </p:cNvSpPr>
          <p:nvPr/>
        </p:nvSpPr>
        <p:spPr bwMode="auto">
          <a:xfrm>
            <a:off x="4429125" y="500063"/>
            <a:ext cx="4500563" cy="923925"/>
          </a:xfrm>
          <a:prstGeom prst="rect">
            <a:avLst/>
          </a:prstGeom>
          <a:noFill/>
          <a:ln w="9525" algn="ctr">
            <a:noFill/>
            <a:miter lim="800000"/>
            <a:headEnd/>
            <a:tailEnd/>
          </a:ln>
        </p:spPr>
        <p:txBody>
          <a:bodyPr>
            <a:spAutoFit/>
          </a:bodyPr>
          <a:lstStyle/>
          <a:p>
            <a:pPr algn="just"/>
            <a:r>
              <a:rPr lang="it-IT">
                <a:latin typeface="Times New Roman" pitchFamily="18" charset="0"/>
              </a:rPr>
              <a:t>Più in generale il dosimetro può avere pareti di spessore t</a:t>
            </a:r>
            <a:r>
              <a:rPr lang="it-IT" baseline="-25000">
                <a:latin typeface="Times New Roman" pitchFamily="18" charset="0"/>
              </a:rPr>
              <a:t>W</a:t>
            </a:r>
            <a:r>
              <a:rPr lang="it-IT">
                <a:latin typeface="Times New Roman" pitchFamily="18" charset="0"/>
              </a:rPr>
              <a:t> di natura W diversa dal rivelatore e dal mezzo circostante. </a:t>
            </a:r>
          </a:p>
        </p:txBody>
      </p:sp>
      <p:sp>
        <p:nvSpPr>
          <p:cNvPr id="5153" name="Text Box 61"/>
          <p:cNvSpPr txBox="1">
            <a:spLocks noChangeArrowheads="1"/>
          </p:cNvSpPr>
          <p:nvPr/>
        </p:nvSpPr>
        <p:spPr bwMode="auto">
          <a:xfrm>
            <a:off x="285750" y="2286000"/>
            <a:ext cx="8351838" cy="646113"/>
          </a:xfrm>
          <a:prstGeom prst="rect">
            <a:avLst/>
          </a:prstGeom>
          <a:noFill/>
          <a:ln w="9525" algn="ctr">
            <a:solidFill>
              <a:schemeClr val="accent1"/>
            </a:solidFill>
            <a:miter lim="800000"/>
            <a:headEnd/>
            <a:tailEnd/>
          </a:ln>
        </p:spPr>
        <p:txBody>
          <a:bodyPr>
            <a:spAutoFit/>
          </a:bodyPr>
          <a:lstStyle/>
          <a:p>
            <a:pPr algn="just"/>
            <a:r>
              <a:rPr lang="it-IT">
                <a:latin typeface="Times New Roman" pitchFamily="18" charset="0"/>
              </a:rPr>
              <a:t>Quadro riassuntivo dei valori di </a:t>
            </a:r>
            <a:r>
              <a:rPr lang="it-IT" b="1">
                <a:latin typeface="Times New Roman" pitchFamily="18" charset="0"/>
              </a:rPr>
              <a:t>f</a:t>
            </a:r>
            <a:r>
              <a:rPr lang="it-IT">
                <a:latin typeface="Times New Roman" pitchFamily="18" charset="0"/>
              </a:rPr>
              <a:t> in </a:t>
            </a:r>
            <a:r>
              <a:rPr lang="it-IT" b="1">
                <a:latin typeface="Times New Roman" pitchFamily="18" charset="0"/>
              </a:rPr>
              <a:t>funzione delle dimensioni della cavità t</a:t>
            </a:r>
            <a:r>
              <a:rPr lang="it-IT" b="1" baseline="-25000">
                <a:latin typeface="Times New Roman" pitchFamily="18" charset="0"/>
              </a:rPr>
              <a:t>C</a:t>
            </a:r>
            <a:r>
              <a:rPr lang="it-IT">
                <a:latin typeface="Times New Roman" pitchFamily="18" charset="0"/>
              </a:rPr>
              <a:t>, delle </a:t>
            </a:r>
            <a:r>
              <a:rPr lang="it-IT" b="1">
                <a:latin typeface="Times New Roman" pitchFamily="18" charset="0"/>
              </a:rPr>
              <a:t>pareti di spessore t</a:t>
            </a:r>
            <a:r>
              <a:rPr lang="it-IT" b="1" baseline="-25000">
                <a:latin typeface="Times New Roman" pitchFamily="18" charset="0"/>
              </a:rPr>
              <a:t>W </a:t>
            </a:r>
            <a:r>
              <a:rPr lang="it-IT">
                <a:latin typeface="Times New Roman" pitchFamily="18" charset="0"/>
              </a:rPr>
              <a:t>e</a:t>
            </a:r>
            <a:r>
              <a:rPr lang="it-IT" baseline="-25000">
                <a:latin typeface="Times New Roman" pitchFamily="18" charset="0"/>
              </a:rPr>
              <a:t> </a:t>
            </a:r>
            <a:r>
              <a:rPr lang="it-IT">
                <a:latin typeface="Times New Roman" pitchFamily="18" charset="0"/>
              </a:rPr>
              <a:t> </a:t>
            </a:r>
            <a:r>
              <a:rPr lang="it-IT" b="1">
                <a:latin typeface="Times New Roman" pitchFamily="18" charset="0"/>
              </a:rPr>
              <a:t>del percorso dei secondari carichi R. </a:t>
            </a:r>
          </a:p>
        </p:txBody>
      </p:sp>
      <p:sp>
        <p:nvSpPr>
          <p:cNvPr id="5154" name="Text Box 62"/>
          <p:cNvSpPr txBox="1">
            <a:spLocks noChangeArrowheads="1"/>
          </p:cNvSpPr>
          <p:nvPr/>
        </p:nvSpPr>
        <p:spPr bwMode="auto">
          <a:xfrm>
            <a:off x="357188" y="5715000"/>
            <a:ext cx="8064500" cy="708025"/>
          </a:xfrm>
          <a:prstGeom prst="rect">
            <a:avLst/>
          </a:prstGeom>
          <a:solidFill>
            <a:schemeClr val="accent5"/>
          </a:solidFill>
          <a:ln w="9525" algn="ctr">
            <a:noFill/>
            <a:miter lim="800000"/>
            <a:headEnd/>
            <a:tailEnd/>
          </a:ln>
        </p:spPr>
        <p:txBody>
          <a:bodyPr>
            <a:spAutoFit/>
          </a:bodyPr>
          <a:lstStyle/>
          <a:p>
            <a:pPr algn="just">
              <a:defRPr/>
            </a:pPr>
            <a:r>
              <a:rPr lang="it-IT" sz="2000" dirty="0">
                <a:latin typeface="Times New Roman" pitchFamily="18" charset="0"/>
              </a:rPr>
              <a:t>Molti dosimetri sono realizzati con pareti e materiale rivelatore equivalenti a tessuti biologici.</a:t>
            </a:r>
          </a:p>
        </p:txBody>
      </p:sp>
      <p:cxnSp>
        <p:nvCxnSpPr>
          <p:cNvPr id="25" name="Connettore 2 24"/>
          <p:cNvCxnSpPr/>
          <p:nvPr/>
        </p:nvCxnSpPr>
        <p:spPr>
          <a:xfrm>
            <a:off x="1643063" y="1143000"/>
            <a:ext cx="357187" cy="1588"/>
          </a:xfrm>
          <a:prstGeom prst="straightConnector1">
            <a:avLst/>
          </a:prstGeom>
          <a:ln>
            <a:solidFill>
              <a:srgbClr val="0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56" name="Rettangolo 25"/>
          <p:cNvSpPr>
            <a:spLocks noChangeArrowheads="1"/>
          </p:cNvSpPr>
          <p:nvPr/>
        </p:nvSpPr>
        <p:spPr bwMode="auto">
          <a:xfrm>
            <a:off x="1500188" y="785813"/>
            <a:ext cx="330200" cy="369887"/>
          </a:xfrm>
          <a:prstGeom prst="rect">
            <a:avLst/>
          </a:prstGeom>
          <a:noFill/>
          <a:ln w="9525">
            <a:noFill/>
            <a:miter lim="800000"/>
            <a:headEnd/>
            <a:tailEnd/>
          </a:ln>
        </p:spPr>
        <p:txBody>
          <a:bodyPr wrap="none">
            <a:spAutoFit/>
          </a:bodyPr>
          <a:lstStyle/>
          <a:p>
            <a:r>
              <a:rPr lang="it-IT" b="1">
                <a:latin typeface="Times New Roman" pitchFamily="18" charset="0"/>
              </a:rPr>
              <a:t>t</a:t>
            </a:r>
            <a:r>
              <a:rPr lang="it-IT" b="1" baseline="-25000">
                <a:latin typeface="Times New Roman" pitchFamily="18" charset="0"/>
              </a:rPr>
              <a:t>c</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5326</TotalTime>
  <Words>4411</Words>
  <Application>Microsoft Office PowerPoint</Application>
  <PresentationFormat>Presentazione su schermo (4:3)</PresentationFormat>
  <Paragraphs>489</Paragraphs>
  <Slides>56</Slides>
  <Notes>1</Notes>
  <HiddenSlides>0</HiddenSlides>
  <MMClips>0</MMClips>
  <ScaleCrop>false</ScaleCrop>
  <HeadingPairs>
    <vt:vector size="6" baseType="variant">
      <vt:variant>
        <vt:lpstr>Tema</vt:lpstr>
      </vt:variant>
      <vt:variant>
        <vt:i4>1</vt:i4>
      </vt:variant>
      <vt:variant>
        <vt:lpstr>Server OLE incorporati</vt:lpstr>
      </vt:variant>
      <vt:variant>
        <vt:i4>3</vt:i4>
      </vt:variant>
      <vt:variant>
        <vt:lpstr>Titoli diapositive</vt:lpstr>
      </vt:variant>
      <vt:variant>
        <vt:i4>56</vt:i4>
      </vt:variant>
    </vt:vector>
  </HeadingPairs>
  <TitlesOfParts>
    <vt:vector size="60" baseType="lpstr">
      <vt:lpstr>Struttura predefinita</vt:lpstr>
      <vt:lpstr>Equation</vt:lpstr>
      <vt:lpstr>Equazione</vt:lpstr>
      <vt:lpstr>Designer Drawing</vt:lpstr>
      <vt:lpstr>Diapositiva 1</vt:lpstr>
      <vt:lpstr>Diapositiva 2</vt:lpstr>
      <vt:lpstr>Diapositiva 3</vt:lpstr>
      <vt:lpstr>Piccola cavità (Teoria di Bragg - Gray).</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Rivelatori a Gas </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Spettrometria X o g </vt:lpstr>
      <vt:lpstr>Diapositiva 52</vt:lpstr>
      <vt:lpstr>Diapositiva 53</vt:lpstr>
      <vt:lpstr>Diapositiva 54</vt:lpstr>
      <vt:lpstr>Camera ad aria libera</vt:lpstr>
      <vt:lpstr>Diapositiva 56</vt:lpstr>
    </vt:vector>
  </TitlesOfParts>
  <Company>xxx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pugliese</dc:creator>
  <cp:lastModifiedBy>Gabriella</cp:lastModifiedBy>
  <cp:revision>80</cp:revision>
  <dcterms:created xsi:type="dcterms:W3CDTF">2005-03-11T14:24:01Z</dcterms:created>
  <dcterms:modified xsi:type="dcterms:W3CDTF">2010-01-28T14:48:09Z</dcterms:modified>
</cp:coreProperties>
</file>